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02.JPG" ContentType="image/png"/>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 id="2147484450" r:id="rId5"/>
  </p:sldMasterIdLst>
  <p:notesMasterIdLst>
    <p:notesMasterId r:id="rId60"/>
  </p:notesMasterIdLst>
  <p:handoutMasterIdLst>
    <p:handoutMasterId r:id="rId61"/>
  </p:handoutMasterIdLst>
  <p:sldIdLst>
    <p:sldId id="1484" r:id="rId6"/>
    <p:sldId id="1379" r:id="rId7"/>
    <p:sldId id="1364" r:id="rId8"/>
    <p:sldId id="1608" r:id="rId9"/>
    <p:sldId id="1639" r:id="rId10"/>
    <p:sldId id="1640" r:id="rId11"/>
    <p:sldId id="1609" r:id="rId12"/>
    <p:sldId id="1610" r:id="rId13"/>
    <p:sldId id="1611" r:id="rId14"/>
    <p:sldId id="1612" r:id="rId15"/>
    <p:sldId id="1613" r:id="rId16"/>
    <p:sldId id="1614" r:id="rId17"/>
    <p:sldId id="1615" r:id="rId18"/>
    <p:sldId id="1637" r:id="rId19"/>
    <p:sldId id="1658" r:id="rId20"/>
    <p:sldId id="1619" r:id="rId21"/>
    <p:sldId id="1656" r:id="rId22"/>
    <p:sldId id="1620" r:id="rId23"/>
    <p:sldId id="1657" r:id="rId24"/>
    <p:sldId id="1627" r:id="rId25"/>
    <p:sldId id="1629" r:id="rId26"/>
    <p:sldId id="1634" r:id="rId27"/>
    <p:sldId id="1635" r:id="rId28"/>
    <p:sldId id="1363" r:id="rId29"/>
    <p:sldId id="1521" r:id="rId30"/>
    <p:sldId id="559" r:id="rId31"/>
    <p:sldId id="1556" r:id="rId32"/>
    <p:sldId id="545" r:id="rId33"/>
    <p:sldId id="1553" r:id="rId34"/>
    <p:sldId id="1554" r:id="rId35"/>
    <p:sldId id="1555" r:id="rId36"/>
    <p:sldId id="610" r:id="rId37"/>
    <p:sldId id="486" r:id="rId38"/>
    <p:sldId id="487" r:id="rId39"/>
    <p:sldId id="488" r:id="rId40"/>
    <p:sldId id="489" r:id="rId41"/>
    <p:sldId id="498" r:id="rId42"/>
    <p:sldId id="588" r:id="rId43"/>
    <p:sldId id="589" r:id="rId44"/>
    <p:sldId id="571" r:id="rId45"/>
    <p:sldId id="1538" r:id="rId46"/>
    <p:sldId id="1533" r:id="rId47"/>
    <p:sldId id="1534" r:id="rId48"/>
    <p:sldId id="1542" r:id="rId49"/>
    <p:sldId id="1543" r:id="rId50"/>
    <p:sldId id="1560" r:id="rId51"/>
    <p:sldId id="1527" r:id="rId52"/>
    <p:sldId id="1537" r:id="rId53"/>
    <p:sldId id="1677" r:id="rId54"/>
    <p:sldId id="1539" r:id="rId55"/>
    <p:sldId id="1541" r:id="rId56"/>
    <p:sldId id="1528" r:id="rId57"/>
    <p:sldId id="1529" r:id="rId58"/>
    <p:sldId id="1557" r:id="rId59"/>
  </p:sldIdLst>
  <p:sldSz cx="14630400" cy="8229600"/>
  <p:notesSz cx="6858000" cy="9144000"/>
  <p:embeddedFontLst>
    <p:embeddedFont>
      <p:font typeface="Amazon Ember" panose="020B0603020204020204" pitchFamily="34" charset="0"/>
      <p:regular r:id="rId62"/>
      <p:bold r:id="rId63"/>
      <p:italic r:id="rId64"/>
      <p:boldItalic r:id="rId65"/>
    </p:embeddedFont>
    <p:embeddedFont>
      <p:font typeface="Amazon Ember Heavy" panose="020B0603020204020204" pitchFamily="34" charset="0"/>
      <p:bold r:id="rId66"/>
      <p:boldItalic r:id="rId67"/>
    </p:embeddedFont>
    <p:embeddedFont>
      <p:font typeface="Amazon Ember Light" panose="020B0403020204020204" pitchFamily="34" charset="0"/>
      <p:regular r:id="rId68"/>
      <p:italic r:id="rId69"/>
    </p:embeddedFont>
    <p:embeddedFont>
      <p:font typeface="Arial Black" panose="020B0604020202020204" pitchFamily="34" charset="0"/>
      <p:bold r:id="rId70"/>
    </p:embeddedFont>
    <p:embeddedFont>
      <p:font typeface="Calibri" panose="020F0502020204030204" pitchFamily="34" charset="0"/>
      <p:regular r:id="rId71"/>
      <p:bold r:id="rId72"/>
      <p:italic r:id="rId73"/>
      <p:boldItalic r:id="rId74"/>
    </p:embeddedFont>
    <p:embeddedFont>
      <p:font typeface="Helvetica" pitchFamily="2" charset="0"/>
      <p:regular r:id="rId75"/>
      <p:bold r:id="rId76"/>
      <p:italic r:id="rId77"/>
      <p:boldItalic r:id="rId78"/>
    </p:embeddedFont>
    <p:embeddedFont>
      <p:font typeface="Lucida Console" panose="020B0609040504020204" pitchFamily="49" charset="0"/>
      <p:regular r:id="rId79"/>
    </p:embeddedFont>
    <p:embeddedFont>
      <p:font typeface="Segoe UI" panose="020B0502040204020203" pitchFamily="34" charset="0"/>
      <p:regular r:id="rId80"/>
      <p:bold r:id="rId81"/>
      <p:italic r:id="rId82"/>
      <p:boldItalic r:id="rId83"/>
    </p:embeddedFont>
    <p:embeddedFont>
      <p:font typeface="Segoe UI Semilight" panose="020B0402040204020203" pitchFamily="34" charset="0"/>
      <p:regular r:id="rId84"/>
      <p:italic r:id="rId85"/>
    </p:embeddedFont>
  </p:embeddedFontLst>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VENT Template Dark" id="{D5BB76F4-83CF-43C2-B768-FA13CADF33A0}">
          <p14:sldIdLst>
            <p14:sldId id="1484"/>
            <p14:sldId id="1379"/>
            <p14:sldId id="1364"/>
            <p14:sldId id="1608"/>
            <p14:sldId id="1639"/>
            <p14:sldId id="1640"/>
            <p14:sldId id="1609"/>
            <p14:sldId id="1610"/>
            <p14:sldId id="1611"/>
            <p14:sldId id="1612"/>
            <p14:sldId id="1613"/>
            <p14:sldId id="1614"/>
            <p14:sldId id="1615"/>
            <p14:sldId id="1637"/>
            <p14:sldId id="1658"/>
            <p14:sldId id="1619"/>
            <p14:sldId id="1656"/>
            <p14:sldId id="1620"/>
            <p14:sldId id="1657"/>
            <p14:sldId id="1627"/>
            <p14:sldId id="1629"/>
            <p14:sldId id="1634"/>
            <p14:sldId id="1635"/>
            <p14:sldId id="1363"/>
            <p14:sldId id="1521"/>
            <p14:sldId id="559"/>
            <p14:sldId id="1556"/>
            <p14:sldId id="545"/>
            <p14:sldId id="1553"/>
            <p14:sldId id="1554"/>
            <p14:sldId id="1555"/>
            <p14:sldId id="610"/>
            <p14:sldId id="486"/>
            <p14:sldId id="487"/>
            <p14:sldId id="488"/>
            <p14:sldId id="489"/>
            <p14:sldId id="498"/>
            <p14:sldId id="588"/>
            <p14:sldId id="589"/>
            <p14:sldId id="571"/>
            <p14:sldId id="1538"/>
            <p14:sldId id="1533"/>
            <p14:sldId id="1534"/>
            <p14:sldId id="1542"/>
            <p14:sldId id="1543"/>
            <p14:sldId id="1560"/>
            <p14:sldId id="1527"/>
            <p14:sldId id="1537"/>
            <p14:sldId id="1677"/>
            <p14:sldId id="1539"/>
            <p14:sldId id="1541"/>
            <p14:sldId id="1528"/>
            <p14:sldId id="1529"/>
            <p14:sldId id="1557"/>
          </p14:sldIdLst>
        </p14:section>
        <p14:section name="Resources" id="{65AC3BE7-6478-4C7D-B77A-7E72FF3AB1CF}">
          <p14:sldIdLst/>
        </p14:section>
      </p14:sectionLst>
    </p:ext>
    <p:ext uri="{EFAFB233-063F-42B5-8137-9DF3F51BA10A}">
      <p15:sldGuideLst xmlns:p15="http://schemas.microsoft.com/office/powerpoint/2012/main">
        <p15:guide id="1" orient="horz" pos="2616" userDrawn="1">
          <p15:clr>
            <a:srgbClr val="A4A3A4"/>
          </p15:clr>
        </p15:guide>
        <p15:guide id="2" pos="46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lyssa Jones" initials="AJ [2]" lastIdx="17" clrIdx="7">
    <p:extLst>
      <p:ext uri="{19B8F6BF-5375-455C-9EA6-DF929625EA0E}">
        <p15:presenceInfo xmlns:p15="http://schemas.microsoft.com/office/powerpoint/2012/main" userId="S-1-5-21-383413107-1061881802-891584314-12453" providerId="AD"/>
      </p:ext>
    </p:extLst>
  </p:cmAuthor>
  <p:cmAuthor id="1" name="Mary Feil-Jacobs" initials="MFJ" lastIdx="43" clrIdx="1"/>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8"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27FFF"/>
    <a:srgbClr val="002B47"/>
    <a:srgbClr val="004673"/>
    <a:srgbClr val="C57E2E"/>
    <a:srgbClr val="0090D0"/>
    <a:srgbClr val="000000"/>
    <a:srgbClr val="150454"/>
    <a:srgbClr val="00A8F9"/>
    <a:srgbClr val="00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autoAdjust="0"/>
    <p:restoredTop sz="81889" autoAdjust="0"/>
  </p:normalViewPr>
  <p:slideViewPr>
    <p:cSldViewPr snapToGrid="0">
      <p:cViewPr varScale="1">
        <p:scale>
          <a:sx n="66" d="100"/>
          <a:sy n="66" d="100"/>
        </p:scale>
        <p:origin x="1056" y="200"/>
      </p:cViewPr>
      <p:guideLst>
        <p:guide orient="horz" pos="2616"/>
        <p:guide pos="460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84"/>
    </p:cViewPr>
  </p:sorterViewPr>
  <p:notesViewPr>
    <p:cSldViewPr snapToGrid="0" showGuides="1">
      <p:cViewPr varScale="1">
        <p:scale>
          <a:sx n="77" d="100"/>
          <a:sy n="77" d="100"/>
        </p:scale>
        <p:origin x="398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5.fntdata"/><Relationship Id="rId87" Type="http://schemas.openxmlformats.org/officeDocument/2006/relationships/presProps" Target="presProps.xml"/><Relationship Id="rId61" Type="http://schemas.openxmlformats.org/officeDocument/2006/relationships/handoutMaster" Target="handoutMasters/handoutMaster1.xml"/><Relationship Id="rId82" Type="http://schemas.openxmlformats.org/officeDocument/2006/relationships/font" Target="fonts/font21.fntdata"/><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943C0-3328-46BC-B6E8-08BA16C1B832}" type="datetime8">
              <a:rPr lang="en-US" smtClean="0">
                <a:latin typeface="Amazon Ember" panose="020B0603020204020204" pitchFamily="34" charset="0"/>
                <a:ea typeface="Amazon Ember" panose="020B0603020204020204" pitchFamily="34" charset="0"/>
                <a:cs typeface="Amazon Ember" panose="020B0603020204020204" pitchFamily="34" charset="0"/>
              </a:rPr>
              <a:t>3/10/20 11:43 AM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E4738081-ED31-43D5-BFC3-EF4925DA9A61}" type="datetime8">
              <a:rPr lang="en-US" smtClean="0"/>
              <a:t>3/10/20 11:43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1.awsstatic.com/whitepapers/architecture/AWS-Reliability-Pillar.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B07AAAA1-1A80-4040-A623-D11FCEDD68F1}" type="datetime8">
              <a:rPr lang="en-US" smtClean="0"/>
              <a:t>3/10/20 11:52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64961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30494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217487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13408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30857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3/10/20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64177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3/10/20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5133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 name="Shape 166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669" name="Shape 1669"/>
          <p:cNvSpPr>
            <a:spLocks noGrp="1"/>
          </p:cNvSpPr>
          <p:nvPr>
            <p:ph type="body" sz="quarter" idx="1"/>
          </p:nvPr>
        </p:nvSpPr>
        <p:spPr>
          <a:prstGeom prst="rect">
            <a:avLst/>
          </a:prstGeom>
        </p:spPr>
        <p:txBody>
          <a:bodyPr/>
          <a:lstStyle/>
          <a:p>
            <a:pPr defTabSz="457200">
              <a:defRPr sz="1200"/>
            </a:pPr>
            <a:endParaRPr lang="en-US" dirty="0"/>
          </a:p>
        </p:txBody>
      </p:sp>
    </p:spTree>
    <p:extLst>
      <p:ext uri="{BB962C8B-B14F-4D97-AF65-F5344CB8AC3E}">
        <p14:creationId xmlns:p14="http://schemas.microsoft.com/office/powerpoint/2010/main" val="1570894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3/10/20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2673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50853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004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3/10/20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1867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92610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22372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030701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579C2-09E5-43D5-9430-51378610D9CF}" type="slidenum">
              <a:rPr lang="en-US" smtClean="0"/>
              <a:t>23</a:t>
            </a:fld>
            <a:endParaRPr lang="en-US"/>
          </a:p>
        </p:txBody>
      </p:sp>
    </p:spTree>
    <p:extLst>
      <p:ext uri="{BB962C8B-B14F-4D97-AF65-F5344CB8AC3E}">
        <p14:creationId xmlns:p14="http://schemas.microsoft.com/office/powerpoint/2010/main" val="37786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F10866F-037C-477F-B1D5-166DBA6A0632}" type="datetime8">
              <a:rPr lang="en-US" smtClean="0"/>
              <a:t>3/10/20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767830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90377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7032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992455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a:t>
            </a:r>
            <a:r>
              <a:rPr lang="en-US" baseline="0" dirty="0"/>
              <a:t> industries like Financial Services have stringent requirements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3/10/20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70111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1680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Now lets look at the AWS infrastructure.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AWS provides a highly reliable, scalable, low-cost infrastructure platform in the cloud that powers hundreds of thousands of businesses in 190 countries around the world.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Each AWS Region is a separate geographic area where cloud resources can be instantiated. Regions are isolated from each other, meaning that a disruption in one Region does not result in contagion in other Regions. This achieves the greatest possible fault tolerance and stability. </a:t>
            </a:r>
          </a:p>
          <a:p>
            <a:pPr lvl="0"/>
            <a:r>
              <a:rPr lang="en-US" sz="1200" kern="1200" dirty="0">
                <a:solidFill>
                  <a:schemeClr val="tx1"/>
                </a:solidFill>
                <a:effectLst/>
                <a:latin typeface="+mn-lt"/>
                <a:ea typeface="+mn-ea"/>
                <a:cs typeface="+mn-cs"/>
              </a:rPr>
              <a:t>Regions are designed to be autonomous, with dedicated copies of services deployed in each Region.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Each AWS Region has multiple Availability Zones (AZs). An Availability Zone is a collection of one or more data centers which forms a campus. AZs are physically separated and independent, and are built with highly redundant networking.</a:t>
            </a:r>
            <a:r>
              <a:rPr lang="en-US" dirty="0">
                <a:effectLst/>
              </a:rPr>
              <a:t>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AWS employs multiple application design constructs with different levels of independent, redundant components, to make services highly resilient and reliable.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Detailed best practices for designing applications for high availability in the cloud can be found in the reliability pillar of the AWS Well-Architected Framework. </a:t>
            </a:r>
            <a:r>
              <a:rPr lang="en-US" sz="1200" u="sng" kern="1200" dirty="0">
                <a:solidFill>
                  <a:schemeClr val="tx1"/>
                </a:solidFill>
                <a:effectLst/>
                <a:latin typeface="+mn-lt"/>
                <a:ea typeface="+mn-ea"/>
                <a:cs typeface="+mn-cs"/>
                <a:hlinkClick r:id="rId3"/>
              </a:rPr>
              <a:t>https://d1.awsstatic.com/whitepapers/architecture/AWS-Reliability-Pillar.pdf</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Explain…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Fault isolation zones </a:t>
            </a:r>
          </a:p>
          <a:p>
            <a:pPr lvl="0"/>
            <a:r>
              <a:rPr lang="en-US" sz="1200" kern="1200" dirty="0">
                <a:solidFill>
                  <a:schemeClr val="tx1"/>
                </a:solidFill>
                <a:effectLst/>
                <a:latin typeface="+mn-lt"/>
                <a:ea typeface="+mn-ea"/>
                <a:cs typeface="+mn-cs"/>
              </a:rPr>
              <a:t>Cell-based architecture</a:t>
            </a:r>
          </a:p>
          <a:p>
            <a:pPr lvl="0"/>
            <a:r>
              <a:rPr lang="en-US" sz="1200" kern="1200" dirty="0">
                <a:solidFill>
                  <a:schemeClr val="tx1"/>
                </a:solidFill>
                <a:effectLst/>
                <a:latin typeface="+mn-lt"/>
                <a:ea typeface="+mn-ea"/>
                <a:cs typeface="+mn-cs"/>
              </a:rPr>
              <a:t>Multi AZ architecture</a:t>
            </a:r>
          </a:p>
          <a:p>
            <a:pPr lvl="0"/>
            <a:r>
              <a:rPr lang="en-US" sz="1200" kern="1200" dirty="0">
                <a:solidFill>
                  <a:schemeClr val="tx1"/>
                </a:solidFill>
                <a:effectLst/>
                <a:latin typeface="+mn-lt"/>
                <a:ea typeface="+mn-ea"/>
                <a:cs typeface="+mn-cs"/>
              </a:rPr>
              <a:t>Micro-services architecture</a:t>
            </a:r>
          </a:p>
          <a:p>
            <a:pPr lvl="0"/>
            <a:r>
              <a:rPr lang="en-US" sz="1200" kern="1200" dirty="0">
                <a:solidFill>
                  <a:schemeClr val="tx1"/>
                </a:solidFill>
                <a:effectLst/>
                <a:latin typeface="+mn-lt"/>
                <a:ea typeface="+mn-ea"/>
                <a:cs typeface="+mn-cs"/>
              </a:rPr>
              <a:t>Redundant components</a:t>
            </a:r>
          </a:p>
          <a:p>
            <a:pPr lvl="0"/>
            <a:r>
              <a:rPr lang="en-US" sz="1200" kern="1200" dirty="0">
                <a:solidFill>
                  <a:schemeClr val="tx1"/>
                </a:solidFill>
                <a:effectLst/>
                <a:latin typeface="+mn-lt"/>
                <a:ea typeface="+mn-ea"/>
                <a:cs typeface="+mn-cs"/>
              </a:rPr>
              <a:t>Recovery-Oriented Computing (ROC)</a:t>
            </a:r>
          </a:p>
          <a:p>
            <a:pPr lvl="0"/>
            <a:r>
              <a:rPr lang="en-US" sz="1200" kern="1200" dirty="0">
                <a:solidFill>
                  <a:schemeClr val="tx1"/>
                </a:solidFill>
                <a:effectLst/>
                <a:latin typeface="+mn-lt"/>
                <a:ea typeface="+mn-ea"/>
                <a:cs typeface="+mn-cs"/>
              </a:rPr>
              <a:t>Distributed systems best practices, including:</a:t>
            </a:r>
          </a:p>
          <a:p>
            <a:pPr lvl="0"/>
            <a:r>
              <a:rPr lang="en-US" sz="1200" kern="1200" dirty="0">
                <a:solidFill>
                  <a:schemeClr val="tx1"/>
                </a:solidFill>
                <a:effectLst/>
                <a:latin typeface="+mn-lt"/>
                <a:ea typeface="+mn-ea"/>
                <a:cs typeface="+mn-cs"/>
              </a:rPr>
              <a:t>Throttling</a:t>
            </a:r>
          </a:p>
          <a:p>
            <a:pPr lvl="0"/>
            <a:r>
              <a:rPr lang="en-US" sz="1200" kern="1200" dirty="0">
                <a:solidFill>
                  <a:schemeClr val="tx1"/>
                </a:solidFill>
                <a:effectLst/>
                <a:latin typeface="+mn-lt"/>
                <a:ea typeface="+mn-ea"/>
                <a:cs typeface="+mn-cs"/>
              </a:rPr>
              <a:t>Retry with exponential back off</a:t>
            </a:r>
          </a:p>
          <a:p>
            <a:pPr lvl="0"/>
            <a:r>
              <a:rPr lang="en-US" sz="1200" kern="1200" dirty="0">
                <a:solidFill>
                  <a:schemeClr val="tx1"/>
                </a:solidFill>
                <a:effectLst/>
                <a:latin typeface="+mn-lt"/>
                <a:ea typeface="+mn-ea"/>
                <a:cs typeface="+mn-cs"/>
              </a:rPr>
              <a:t>Fail fast (load shedding)</a:t>
            </a:r>
          </a:p>
          <a:p>
            <a:pPr lvl="0"/>
            <a:r>
              <a:rPr lang="en-US" sz="1200" kern="1200" dirty="0">
                <a:solidFill>
                  <a:schemeClr val="tx1"/>
                </a:solidFill>
                <a:effectLst/>
                <a:latin typeface="+mn-lt"/>
                <a:ea typeface="+mn-ea"/>
                <a:cs typeface="+mn-cs"/>
              </a:rPr>
              <a:t>Use of idempotency tokens</a:t>
            </a:r>
          </a:p>
          <a:p>
            <a:pPr lvl="0"/>
            <a:r>
              <a:rPr lang="en-US" sz="1200" kern="1200" dirty="0">
                <a:solidFill>
                  <a:schemeClr val="tx1"/>
                </a:solidFill>
                <a:effectLst/>
                <a:latin typeface="+mn-lt"/>
                <a:ea typeface="+mn-ea"/>
                <a:cs typeface="+mn-cs"/>
              </a:rPr>
              <a:t>Constant work</a:t>
            </a:r>
          </a:p>
          <a:p>
            <a:pPr lvl="0"/>
            <a:r>
              <a:rPr lang="en-US" sz="1200" kern="1200" dirty="0">
                <a:solidFill>
                  <a:schemeClr val="tx1"/>
                </a:solidFill>
                <a:effectLst/>
                <a:latin typeface="+mn-lt"/>
                <a:ea typeface="+mn-ea"/>
                <a:cs typeface="+mn-cs"/>
              </a:rPr>
              <a:t>Circuit breaker</a:t>
            </a:r>
          </a:p>
          <a:p>
            <a:pPr lvl="0"/>
            <a:r>
              <a:rPr lang="en-US" sz="1200" kern="1200" dirty="0">
                <a:solidFill>
                  <a:schemeClr val="tx1"/>
                </a:solidFill>
                <a:effectLst/>
                <a:latin typeface="+mn-lt"/>
                <a:ea typeface="+mn-ea"/>
                <a:cs typeface="+mn-cs"/>
              </a:rPr>
              <a:t>Static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kern="1200" dirty="0">
                <a:solidFill>
                  <a:schemeClr val="tx1"/>
                </a:solidFill>
                <a:effectLst/>
                <a:latin typeface="+mn-lt"/>
                <a:ea typeface="+mn-ea"/>
                <a:cs typeface="+mn-cs"/>
              </a:rPr>
              <a:t>Figure 3</a:t>
            </a:r>
          </a:p>
          <a:p>
            <a:endParaRPr lang="en-US" dirty="0"/>
          </a:p>
        </p:txBody>
      </p:sp>
      <p:sp>
        <p:nvSpPr>
          <p:cNvPr id="4" name="Slide Number Placeholder 3"/>
          <p:cNvSpPr>
            <a:spLocks noGrp="1"/>
          </p:cNvSpPr>
          <p:nvPr>
            <p:ph type="sldNum" sz="quarter" idx="5"/>
          </p:nvPr>
        </p:nvSpPr>
        <p:spPr/>
        <p:txBody>
          <a:bodyPr/>
          <a:lstStyle/>
          <a:p>
            <a:fld id="{3BAEB5DD-5373-C749-80BF-6894E90E2B13}" type="slidenum">
              <a:rPr lang="en-US" smtClean="0"/>
              <a:t>5</a:t>
            </a:fld>
            <a:endParaRPr lang="en-US"/>
          </a:p>
        </p:txBody>
      </p:sp>
    </p:spTree>
    <p:extLst>
      <p:ext uri="{BB962C8B-B14F-4D97-AF65-F5344CB8AC3E}">
        <p14:creationId xmlns:p14="http://schemas.microsoft.com/office/powerpoint/2010/main" val="53688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AWS provides global connectivity options with a direct connect network of 94 locations around the world.</a:t>
            </a:r>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mazon Ember Regular" charset="0"/>
                <a:ea typeface="+mn-ea"/>
                <a:cs typeface="+mn-cs"/>
              </a:rPr>
              <a:t>The global network of AWS Points of Presence (</a:t>
            </a:r>
            <a:r>
              <a:rPr lang="en-US" sz="1200" b="0" i="0" u="none" strike="noStrike" kern="1200" baseline="0" dirty="0" err="1">
                <a:solidFill>
                  <a:schemeClr val="tx1"/>
                </a:solidFill>
                <a:latin typeface="Amazon Ember Regular" charset="0"/>
                <a:ea typeface="+mn-ea"/>
                <a:cs typeface="+mn-cs"/>
              </a:rPr>
              <a:t>PoPs</a:t>
            </a:r>
            <a:r>
              <a:rPr lang="en-US" sz="1200" b="0" i="0" u="none" strike="noStrike" kern="1200" baseline="0" dirty="0">
                <a:solidFill>
                  <a:schemeClr val="tx1"/>
                </a:solidFill>
                <a:latin typeface="Amazon Ember Regular" charset="0"/>
                <a:ea typeface="+mn-ea"/>
                <a:cs typeface="+mn-cs"/>
              </a:rPr>
              <a:t>) (edge locations and regional edge caches) currently consists of 169 </a:t>
            </a:r>
            <a:r>
              <a:rPr lang="en-US" sz="1200" b="0" i="0" u="none" strike="noStrike" kern="1200" baseline="0" dirty="0" err="1">
                <a:solidFill>
                  <a:schemeClr val="tx1"/>
                </a:solidFill>
                <a:latin typeface="Amazon Ember Regular" charset="0"/>
                <a:ea typeface="+mn-ea"/>
                <a:cs typeface="+mn-cs"/>
              </a:rPr>
              <a:t>PoPs</a:t>
            </a:r>
            <a:r>
              <a:rPr lang="en-US" sz="1200" b="0" i="0" u="none" strike="noStrike" kern="1200" baseline="0" dirty="0">
                <a:solidFill>
                  <a:schemeClr val="tx1"/>
                </a:solidFill>
                <a:latin typeface="Amazon Ember Regular" charset="0"/>
                <a:ea typeface="+mn-ea"/>
                <a:cs typeface="+mn-cs"/>
              </a:rPr>
              <a:t> in 68 cities across 29 countries, including locations in the United States, Canada, Europe, Africa, Asia, Australia, and South America—all continents excluding Antarctica. </a:t>
            </a:r>
          </a:p>
          <a:p>
            <a:endParaRPr lang="en-US" b="0" u="none" dirty="0"/>
          </a:p>
          <a:p>
            <a:endParaRPr lang="en-US" b="0" u="none" dirty="0"/>
          </a:p>
          <a:p>
            <a:endParaRPr lang="en-US" b="0" u="none" dirty="0"/>
          </a:p>
          <a:p>
            <a:endParaRPr lang="en-US" b="1" u="sng" dirty="0"/>
          </a:p>
          <a:p>
            <a:r>
              <a:rPr lang="en-US" b="1" u="sng" dirty="0"/>
              <a:t>Storyline</a:t>
            </a:r>
          </a:p>
          <a:p>
            <a:r>
              <a:rPr lang="en-US" sz="1200" b="0" i="0" u="none" strike="noStrike" kern="1200" dirty="0">
                <a:solidFill>
                  <a:schemeClr val="tx1"/>
                </a:solidFill>
                <a:effectLst/>
                <a:latin typeface="Amazon Ember Regular" charset="0"/>
                <a:ea typeface="+mn-ea"/>
                <a:cs typeface="+mn-cs"/>
              </a:rPr>
              <a:t>Encryption </a:t>
            </a:r>
          </a:p>
          <a:p>
            <a:r>
              <a:rPr lang="en-US" sz="1200" b="0" i="0" u="none" strike="noStrike" kern="1200" dirty="0">
                <a:solidFill>
                  <a:schemeClr val="tx1"/>
                </a:solidFill>
                <a:effectLst/>
                <a:latin typeface="Amazon Ember Regular" charset="0"/>
                <a:ea typeface="+mn-ea"/>
                <a:cs typeface="+mn-cs"/>
              </a:rPr>
              <a:t>Managed by one company - Amazon.  </a:t>
            </a:r>
          </a:p>
          <a:p>
            <a:r>
              <a:rPr lang="en-US" sz="1200" b="0" i="0" u="none" strike="noStrike" kern="1200" dirty="0">
                <a:solidFill>
                  <a:schemeClr val="tx1"/>
                </a:solidFill>
                <a:effectLst/>
                <a:latin typeface="Amazon Ember Regular" charset="0"/>
                <a:ea typeface="+mn-ea"/>
                <a:cs typeface="+mn-cs"/>
              </a:rPr>
              <a:t>Every fiber is redundant 100G.  </a:t>
            </a:r>
          </a:p>
          <a:p>
            <a:r>
              <a:rPr lang="en-US" sz="1200" b="0" i="0" u="none" strike="noStrike" kern="1200" dirty="0">
                <a:solidFill>
                  <a:schemeClr val="tx1"/>
                </a:solidFill>
                <a:effectLst/>
                <a:latin typeface="Amazon Ember Regular" charset="0"/>
                <a:ea typeface="+mn-ea"/>
                <a:cs typeface="+mn-cs"/>
              </a:rPr>
              <a:t>Operated under various models - dark fiber under indefeasible right of use (IRU) and our own cabling - transoceanic.</a:t>
            </a:r>
            <a:r>
              <a:rPr lang="en-US" dirty="0"/>
              <a:t> </a:t>
            </a:r>
          </a:p>
          <a:p>
            <a:endParaRPr lang="en-US" dirty="0"/>
          </a:p>
          <a:p>
            <a:r>
              <a:rPr lang="en-US" dirty="0"/>
              <a:t>Global Direct</a:t>
            </a:r>
            <a:r>
              <a:rPr lang="en-US" baseline="0" dirty="0"/>
              <a:t> Connect network consists of 94 locations around the world. </a:t>
            </a:r>
            <a:endParaRPr lang="en-US" dirty="0"/>
          </a:p>
          <a:p>
            <a:endParaRPr lang="en-US" baseline="0" dirty="0"/>
          </a:p>
          <a:p>
            <a:r>
              <a:rPr lang="en-US" sz="1200" b="0" i="0" u="none" strike="noStrike" kern="1200" baseline="0" dirty="0">
                <a:solidFill>
                  <a:schemeClr val="tx1"/>
                </a:solidFill>
                <a:latin typeface="Amazon Ember Regular" charset="0"/>
                <a:ea typeface="+mn-ea"/>
                <a:cs typeface="+mn-cs"/>
              </a:rPr>
              <a:t>The global network of AWS Points of Presence (</a:t>
            </a:r>
            <a:r>
              <a:rPr lang="en-US" sz="1200" b="0" i="0" u="none" strike="noStrike" kern="1200" baseline="0" dirty="0" err="1">
                <a:solidFill>
                  <a:schemeClr val="tx1"/>
                </a:solidFill>
                <a:latin typeface="Amazon Ember Regular" charset="0"/>
                <a:ea typeface="+mn-ea"/>
                <a:cs typeface="+mn-cs"/>
              </a:rPr>
              <a:t>PoPs</a:t>
            </a:r>
            <a:r>
              <a:rPr lang="en-US" sz="1200" b="0" i="0" u="none" strike="noStrike" kern="1200" baseline="0" dirty="0">
                <a:solidFill>
                  <a:schemeClr val="tx1"/>
                </a:solidFill>
                <a:latin typeface="Amazon Ember Regular" charset="0"/>
                <a:ea typeface="+mn-ea"/>
                <a:cs typeface="+mn-cs"/>
              </a:rPr>
              <a:t>) (edge locations and regional edge caches) currently consists of 144 </a:t>
            </a:r>
            <a:r>
              <a:rPr lang="en-US" sz="1200" b="0" i="0" u="none" strike="noStrike" kern="1200" baseline="0" dirty="0" err="1">
                <a:solidFill>
                  <a:schemeClr val="tx1"/>
                </a:solidFill>
                <a:latin typeface="Amazon Ember Regular" charset="0"/>
                <a:ea typeface="+mn-ea"/>
                <a:cs typeface="+mn-cs"/>
              </a:rPr>
              <a:t>PoPs</a:t>
            </a:r>
            <a:r>
              <a:rPr lang="en-US" sz="1200" b="0" i="0" u="none" strike="noStrike" kern="1200" baseline="0" dirty="0">
                <a:solidFill>
                  <a:schemeClr val="tx1"/>
                </a:solidFill>
                <a:latin typeface="Amazon Ember Regular" charset="0"/>
                <a:ea typeface="+mn-ea"/>
                <a:cs typeface="+mn-cs"/>
              </a:rPr>
              <a:t> in 65 cities across 29 countries, including locations in the United States, Canada, Europe, Africa, Asia, Australia, and South America—all continents excluding Antarctica. </a:t>
            </a:r>
          </a:p>
          <a:p>
            <a:endParaRPr lang="en-US" sz="1200" b="0" i="0" u="none" strike="noStrike" kern="1200" baseline="0" dirty="0">
              <a:solidFill>
                <a:schemeClr val="tx1"/>
              </a:solidFill>
              <a:latin typeface="Amazon Ember Regular" charset="0"/>
              <a:ea typeface="+mn-ea"/>
              <a:cs typeface="+mn-cs"/>
            </a:endParaRPr>
          </a:p>
          <a:p>
            <a:r>
              <a:rPr lang="en-US" sz="1200" b="1" i="0" u="none" strike="noStrike" kern="1200" baseline="0" dirty="0">
                <a:solidFill>
                  <a:schemeClr val="tx1"/>
                </a:solidFill>
                <a:latin typeface="Amazon Ember Regular" charset="0"/>
                <a:ea typeface="+mn-ea"/>
                <a:cs typeface="+mn-cs"/>
              </a:rPr>
              <a:t>RFP LANGUAGE: </a:t>
            </a:r>
            <a:r>
              <a:rPr lang="en-US" sz="1200" b="1" i="0" kern="1200" dirty="0">
                <a:solidFill>
                  <a:schemeClr val="tx1"/>
                </a:solidFill>
                <a:effectLst/>
                <a:latin typeface="Amazon Ember Regular" charset="0"/>
                <a:ea typeface="+mn-ea"/>
                <a:cs typeface="+mn-cs"/>
              </a:rPr>
              <a:t>Our computing and storage services are globally accessible regardless of location and connectivity status, at all classification levels. We provide sure access to our computing and storage resources and enable interoperability between virtual enclaves containing applications and data.</a:t>
            </a:r>
          </a:p>
          <a:p>
            <a:endParaRPr lang="en-US" baseline="0" dirty="0"/>
          </a:p>
          <a:p>
            <a:endParaRPr lang="en-US" dirty="0"/>
          </a:p>
          <a:p>
            <a:r>
              <a:rPr lang="en-US" b="1" u="sng" dirty="0"/>
              <a:t>Key Differentiators</a:t>
            </a:r>
          </a:p>
          <a:p>
            <a:r>
              <a:rPr lang="en-US" dirty="0"/>
              <a:t>Direct Connect Gateway </a:t>
            </a:r>
          </a:p>
          <a:p>
            <a:r>
              <a:rPr lang="en-US" dirty="0"/>
              <a:t>Volume of connecting locations </a:t>
            </a:r>
          </a:p>
          <a:p>
            <a:endParaRPr lang="en-US" dirty="0"/>
          </a:p>
          <a:p>
            <a:r>
              <a:rPr lang="en-US" b="1" u="sng" dirty="0"/>
              <a:t>FUD</a:t>
            </a:r>
            <a:r>
              <a:rPr lang="en-US" b="1" u="sng" baseline="0" dirty="0"/>
              <a:t> Elimination </a:t>
            </a:r>
          </a:p>
          <a:p>
            <a:endParaRPr lang="en-US" b="0" u="none" baseline="0" dirty="0"/>
          </a:p>
          <a:p>
            <a:endParaRPr lang="en-US" b="0" u="none" baseline="0" dirty="0"/>
          </a:p>
          <a:p>
            <a:r>
              <a:rPr lang="en-US" b="1" u="sng" baseline="0" dirty="0"/>
              <a:t>Demo Element</a:t>
            </a:r>
          </a:p>
          <a:p>
            <a:endParaRPr lang="en-US" b="1" u="sng" baseline="0" dirty="0"/>
          </a:p>
        </p:txBody>
      </p:sp>
      <p:sp>
        <p:nvSpPr>
          <p:cNvPr id="4" name="Slide Number Placeholder 3"/>
          <p:cNvSpPr>
            <a:spLocks noGrp="1"/>
          </p:cNvSpPr>
          <p:nvPr>
            <p:ph type="sldNum" sz="quarter" idx="10"/>
          </p:nvPr>
        </p:nvSpPr>
        <p:spPr/>
        <p:txBody>
          <a:bodyPr/>
          <a:lstStyle/>
          <a:p>
            <a:fld id="{B8D6CB6D-1489-4A90-A992-2274D82210CE}" type="slidenum">
              <a:rPr lang="en-US" smtClean="0"/>
              <a:t>6</a:t>
            </a:fld>
            <a:endParaRPr lang="en-US"/>
          </a:p>
        </p:txBody>
      </p:sp>
    </p:spTree>
    <p:extLst>
      <p:ext uri="{BB962C8B-B14F-4D97-AF65-F5344CB8AC3E}">
        <p14:creationId xmlns:p14="http://schemas.microsoft.com/office/powerpoint/2010/main" val="905004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29180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194711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3/10/20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19390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4630401"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3" y="3307322"/>
            <a:ext cx="5855007" cy="1463752"/>
          </a:xfrm>
          <a:prstGeom prst="rect">
            <a:avLst/>
          </a:prstGeom>
        </p:spPr>
      </p:pic>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605154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4630400" cy="82296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562035"/>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2"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0" y="4783841"/>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277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67820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
        <p:nvSpPr>
          <p:cNvPr id="3" name="Slide Number Placeholder 3"/>
          <p:cNvSpPr>
            <a:spLocks noGrp="1"/>
          </p:cNvSpPr>
          <p:nvPr>
            <p:ph type="sldNum" sz="quarter" idx="4"/>
          </p:nvPr>
        </p:nvSpPr>
        <p:spPr>
          <a:xfrm>
            <a:off x="11316380" y="7550369"/>
            <a:ext cx="3291840" cy="439420"/>
          </a:xfrm>
          <a:prstGeom prst="rect">
            <a:avLst/>
          </a:prstGeom>
        </p:spPr>
        <p:txBody>
          <a:bodyPr vert="horz" lIns="91440" tIns="45720" rIns="91440" bIns="45720" rtlCol="0" anchor="ctr"/>
          <a:lstStyle>
            <a:lvl1pPr algn="r">
              <a:defRPr sz="1920">
                <a:solidFill>
                  <a:schemeClr val="tx1">
                    <a:tint val="75000"/>
                  </a:schemeClr>
                </a:solidFill>
              </a:defRPr>
            </a:lvl1pPr>
          </a:lstStyle>
          <a:p>
            <a:fld id="{97AB108A-38B0-47B5-81D3-4FDC5FDD2B90}" type="slidenum">
              <a:rPr lang="en-US" smtClean="0"/>
              <a:t>‹#›</a:t>
            </a:fld>
            <a:endParaRPr lang="en-US"/>
          </a:p>
        </p:txBody>
      </p:sp>
    </p:spTree>
    <p:extLst>
      <p:ext uri="{BB962C8B-B14F-4D97-AF65-F5344CB8AC3E}">
        <p14:creationId xmlns:p14="http://schemas.microsoft.com/office/powerpoint/2010/main" val="2982093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780638" y="5572433"/>
            <a:ext cx="5892800" cy="693419"/>
          </a:xfrm>
        </p:spPr>
        <p:txBody>
          <a:bodyPr>
            <a:normAutofit/>
          </a:bodyPr>
          <a:lstStyle>
            <a:lvl1pPr marL="0" indent="0" algn="l">
              <a:buNone/>
              <a:defRPr sz="256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780638" y="6182034"/>
            <a:ext cx="5892800" cy="591821"/>
          </a:xfrm>
        </p:spPr>
        <p:txBody>
          <a:bodyPr>
            <a:normAutofit/>
          </a:bodyPr>
          <a:lstStyle>
            <a:lvl1pPr marL="0" indent="0" algn="l">
              <a:buNone/>
              <a:defRPr sz="256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780638" y="2000915"/>
            <a:ext cx="11719981" cy="1191259"/>
          </a:xfr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p:nvPr>
        </p:nvSpPr>
        <p:spPr>
          <a:xfrm>
            <a:off x="780639" y="3201470"/>
            <a:ext cx="9666531" cy="780558"/>
          </a:xfrm>
        </p:spPr>
        <p:txBody>
          <a:bodyPr/>
          <a:lstStyle>
            <a:lvl1pPr marL="0" indent="0" algn="l">
              <a:buNone/>
              <a:defRPr/>
            </a:lvl1pPr>
          </a:lstStyle>
          <a:p>
            <a:pPr lvl="0"/>
            <a:r>
              <a:rPr lang="en-US"/>
              <a:t>Click to edit Master text styles</a:t>
            </a:r>
          </a:p>
        </p:txBody>
      </p:sp>
      <p:sp>
        <p:nvSpPr>
          <p:cNvPr id="13" name="TextBox 12"/>
          <p:cNvSpPr txBox="1"/>
          <p:nvPr userDrawn="1"/>
        </p:nvSpPr>
        <p:spPr>
          <a:xfrm>
            <a:off x="782640" y="7826146"/>
            <a:ext cx="4844438" cy="172355"/>
          </a:xfrm>
          <a:prstGeom prst="rect">
            <a:avLst/>
          </a:prstGeom>
          <a:noFill/>
        </p:spPr>
        <p:txBody>
          <a:bodyPr wrap="square" lIns="0" tIns="0" rIns="0" bIns="0" rtlCol="0">
            <a:spAutoFit/>
          </a:bodyPr>
          <a:lstStyle/>
          <a:p>
            <a:r>
              <a:rPr lang="en-US" sz="1120" dirty="0">
                <a:solidFill>
                  <a:schemeClr val="tx1">
                    <a:lumMod val="50000"/>
                  </a:schemeClr>
                </a:solidFill>
              </a:rPr>
              <a:t>© 2017, Amazon Web Services, Inc. or its Affiliates. All rights reserved.</a:t>
            </a:r>
          </a:p>
        </p:txBody>
      </p:sp>
      <p:pic>
        <p:nvPicPr>
          <p:cNvPr id="14" name="Picture 13"/>
          <p:cNvPicPr>
            <a:picLocks noChangeAspect="1"/>
          </p:cNvPicPr>
          <p:nvPr userDrawn="1"/>
        </p:nvPicPr>
        <p:blipFill>
          <a:blip r:embed="rId2"/>
          <a:stretch>
            <a:fillRect/>
          </a:stretch>
        </p:blipFill>
        <p:spPr>
          <a:xfrm>
            <a:off x="12080240" y="7485133"/>
            <a:ext cx="2346960" cy="510096"/>
          </a:xfrm>
          <a:prstGeom prst="rect">
            <a:avLst/>
          </a:prstGeom>
        </p:spPr>
      </p:pic>
      <p:sp>
        <p:nvSpPr>
          <p:cNvPr id="2" name="Rectangle 1"/>
          <p:cNvSpPr/>
          <p:nvPr userDrawn="1"/>
        </p:nvSpPr>
        <p:spPr>
          <a:xfrm>
            <a:off x="13329920" y="7485134"/>
            <a:ext cx="1097280" cy="615774"/>
          </a:xfrm>
          <a:prstGeom prst="rect">
            <a:avLst/>
          </a:prstGeom>
          <a:solidFill>
            <a:schemeClr val="tx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Tree>
    <p:extLst>
      <p:ext uri="{BB962C8B-B14F-4D97-AF65-F5344CB8AC3E}">
        <p14:creationId xmlns:p14="http://schemas.microsoft.com/office/powerpoint/2010/main" val="3745315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chemeClr val="tx1">
                    <a:lumMod val="9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1188720" indent="-457200">
              <a:buFont typeface="Arial"/>
              <a:buChar char="•"/>
              <a:defRPr>
                <a:solidFill>
                  <a:schemeClr val="tx1"/>
                </a:solidFill>
              </a:defRPr>
            </a:lvl2pPr>
            <a:lvl3pPr marL="1828800" indent="-36576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80902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538581" y="1616653"/>
            <a:ext cx="13132387" cy="5827082"/>
          </a:xfrm>
          <a:noFill/>
        </p:spPr>
        <p:txBody>
          <a:bodyPr/>
          <a:lstStyle>
            <a:lvl1pPr marL="0" indent="0">
              <a:buNone/>
              <a:defRPr lang="en-US" sz="1760">
                <a:solidFill>
                  <a:srgbClr val="3366FF"/>
                </a:solidFill>
                <a:effectLst/>
                <a:latin typeface="Lucida Console" panose="020B0609040504020204" pitchFamily="49" charset="0"/>
              </a:defRPr>
            </a:lvl1pPr>
            <a:lvl2pPr marL="731520" indent="0">
              <a:buNone/>
              <a:defRPr>
                <a:latin typeface="Lucida Console" panose="020B0609040504020204" pitchFamily="49" charset="0"/>
              </a:defRPr>
            </a:lvl2pPr>
            <a:lvl3pPr marL="1463040" indent="0">
              <a:buNone/>
              <a:defRPr>
                <a:latin typeface="Lucida Console" panose="020B0609040504020204" pitchFamily="49" charset="0"/>
              </a:defRPr>
            </a:lvl3pPr>
            <a:lvl4pPr marL="2194560" indent="0">
              <a:buNone/>
              <a:defRPr>
                <a:latin typeface="Lucida Console" panose="020B0609040504020204" pitchFamily="49" charset="0"/>
              </a:defRPr>
            </a:lvl4pPr>
            <a:lvl5pPr marL="2926080" indent="0">
              <a:buNone/>
              <a:defRPr>
                <a:latin typeface="Lucida Console" panose="020B0609040504020204" pitchFamily="49" charset="0"/>
              </a:defRPr>
            </a:lvl5pPr>
          </a:lstStyle>
          <a:p>
            <a:r>
              <a:rPr lang="en-US" sz="224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5630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634230" y="3150724"/>
            <a:ext cx="12435840" cy="1488168"/>
          </a:xfrm>
        </p:spPr>
        <p:txBody>
          <a:bodyPr anchor="ctr">
            <a:noAutofit/>
          </a:bodyPr>
          <a:lstStyle>
            <a:lvl1pPr algn="l">
              <a:defRPr sz="6400" b="1" cap="none">
                <a:solidFill>
                  <a:srgbClr val="F2F2F2"/>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12080240" y="7485133"/>
            <a:ext cx="2346960" cy="510096"/>
          </a:xfrm>
          <a:prstGeom prst="rect">
            <a:avLst/>
          </a:prstGeom>
        </p:spPr>
      </p:pic>
    </p:spTree>
    <p:extLst>
      <p:ext uri="{BB962C8B-B14F-4D97-AF65-F5344CB8AC3E}">
        <p14:creationId xmlns:p14="http://schemas.microsoft.com/office/powerpoint/2010/main" val="3180771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normAutofit/>
          </a:bodyPr>
          <a:lstStyle>
            <a:lvl1pPr>
              <a:defRPr sz="4480">
                <a:solidFill>
                  <a:srgbClr val="F2F2F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33720" y="1620012"/>
            <a:ext cx="6461760" cy="5555317"/>
          </a:xfrm>
        </p:spPr>
        <p:txBody>
          <a:bodyPr/>
          <a:lstStyle>
            <a:lvl1pPr>
              <a:defRPr sz="3520">
                <a:solidFill>
                  <a:schemeClr val="tx1"/>
                </a:solidFill>
              </a:defRPr>
            </a:lvl1pPr>
            <a:lvl2pPr>
              <a:defRPr sz="3200">
                <a:solidFill>
                  <a:schemeClr val="tx1"/>
                </a:solidFill>
              </a:defRPr>
            </a:lvl2pPr>
            <a:lvl3pPr>
              <a:defRPr sz="2560">
                <a:solidFill>
                  <a:schemeClr val="tx1"/>
                </a:solidFill>
              </a:defRPr>
            </a:lvl3pPr>
            <a:lvl4pPr>
              <a:defRPr sz="2560">
                <a:solidFill>
                  <a:schemeClr val="tx1"/>
                </a:solidFill>
              </a:defRPr>
            </a:lvl4pPr>
            <a:lvl5pPr>
              <a:defRPr sz="2560">
                <a:solidFill>
                  <a:schemeClr val="tx1"/>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39320" y="1620012"/>
            <a:ext cx="6461760" cy="5555317"/>
          </a:xfrm>
        </p:spPr>
        <p:txBody>
          <a:bodyPr/>
          <a:lstStyle>
            <a:lvl1pPr>
              <a:defRPr sz="3520">
                <a:solidFill>
                  <a:schemeClr val="tx1"/>
                </a:solidFill>
              </a:defRPr>
            </a:lvl1pPr>
            <a:lvl2pPr>
              <a:defRPr sz="3200">
                <a:solidFill>
                  <a:schemeClr val="tx1"/>
                </a:solidFill>
              </a:defRPr>
            </a:lvl2pPr>
            <a:lvl3pPr>
              <a:defRPr sz="2560">
                <a:solidFill>
                  <a:schemeClr val="tx1"/>
                </a:solidFill>
              </a:defRPr>
            </a:lvl3pPr>
            <a:lvl4pPr>
              <a:defRPr sz="2560">
                <a:solidFill>
                  <a:schemeClr val="tx1"/>
                </a:solidFill>
              </a:defRPr>
            </a:lvl4pPr>
            <a:lvl5pPr>
              <a:defRPr sz="2560">
                <a:solidFill>
                  <a:schemeClr val="tx1"/>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0301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4"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4"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0389" y="1612885"/>
            <a:ext cx="6464301" cy="767715"/>
          </a:xfrm>
        </p:spPr>
        <p:txBody>
          <a:bodyPr anchor="b">
            <a:noAutofit/>
          </a:bodyPr>
          <a:lstStyle>
            <a:lvl1pPr marL="0" indent="0">
              <a:buNone/>
              <a:defRPr sz="320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540389" y="2380598"/>
            <a:ext cx="6464301" cy="4741546"/>
          </a:xfrm>
        </p:spPr>
        <p:txBody>
          <a:bodyPr/>
          <a:lstStyle>
            <a:lvl1pPr>
              <a:defRPr sz="3200"/>
            </a:lvl1pPr>
            <a:lvl2pPr>
              <a:defRPr sz="2880"/>
            </a:lvl2pPr>
            <a:lvl3pPr>
              <a:defRPr sz="2880"/>
            </a:lvl3pPr>
            <a:lvl4pPr>
              <a:defRPr sz="2880"/>
            </a:lvl4pPr>
            <a:lvl5pPr>
              <a:defRPr sz="288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538863" y="183898"/>
            <a:ext cx="13128486" cy="873186"/>
          </a:xfrm>
        </p:spPr>
        <p:txBody>
          <a:bodyPr>
            <a:normAutofit/>
          </a:bodyPr>
          <a:lstStyle>
            <a:lvl1pPr>
              <a:defRPr sz="4480">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7240911" y="1612885"/>
            <a:ext cx="6466840" cy="767715"/>
          </a:xfrm>
        </p:spPr>
        <p:txBody>
          <a:bodyPr anchor="b">
            <a:normAutofit/>
          </a:bodyPr>
          <a:lstStyle>
            <a:lvl1pPr marL="0" indent="0">
              <a:buNone/>
              <a:defRPr sz="320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16" name="Content Placeholder 5"/>
          <p:cNvSpPr>
            <a:spLocks noGrp="1"/>
          </p:cNvSpPr>
          <p:nvPr>
            <p:ph sz="quarter" idx="4"/>
          </p:nvPr>
        </p:nvSpPr>
        <p:spPr>
          <a:xfrm>
            <a:off x="7240911" y="2380598"/>
            <a:ext cx="6466840" cy="4741546"/>
          </a:xfrm>
        </p:spPr>
        <p:txBody>
          <a:bodyPr/>
          <a:lstStyle>
            <a:lvl1pPr>
              <a:defRPr sz="3200"/>
            </a:lvl1pPr>
            <a:lvl2pPr>
              <a:defRPr sz="2880"/>
            </a:lvl2pPr>
            <a:lvl3pPr>
              <a:defRPr sz="2880"/>
            </a:lvl3pPr>
            <a:lvl4pPr>
              <a:defRPr sz="2880"/>
            </a:lvl4pPr>
            <a:lvl5pPr>
              <a:defRPr sz="288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865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40030" y="1618467"/>
            <a:ext cx="3908213" cy="5431155"/>
          </a:xfrm>
        </p:spPr>
        <p:txBody>
          <a:bodyPr>
            <a:normAutofit/>
          </a:bodyPr>
          <a:lstStyle>
            <a:lvl1pPr>
              <a:defRPr sz="3200"/>
            </a:lvl1pPr>
            <a:lvl2pPr>
              <a:defRPr sz="2880"/>
            </a:lvl2pPr>
            <a:lvl3pPr>
              <a:defRPr sz="2560"/>
            </a:lvl3pPr>
            <a:lvl4pPr marL="2194560" indent="0">
              <a:buNone/>
              <a:defRPr sz="256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5169602" y="1618467"/>
            <a:ext cx="3908213" cy="5431155"/>
          </a:xfrm>
        </p:spPr>
        <p:txBody>
          <a:bodyPr>
            <a:normAutofit/>
          </a:bodyPr>
          <a:lstStyle>
            <a:lvl1pPr>
              <a:defRPr sz="3200"/>
            </a:lvl1pPr>
            <a:lvl2pPr>
              <a:defRPr sz="2880"/>
            </a:lvl2pPr>
            <a:lvl3pPr>
              <a:defRPr sz="2560"/>
            </a:lvl3pPr>
            <a:lvl4pPr marL="2194560" indent="0">
              <a:buNone/>
              <a:defRPr sz="256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9799177" y="1618467"/>
            <a:ext cx="3908213" cy="5431155"/>
          </a:xfrm>
        </p:spPr>
        <p:txBody>
          <a:bodyPr>
            <a:normAutofit/>
          </a:bodyPr>
          <a:lstStyle>
            <a:lvl1pPr>
              <a:defRPr sz="3200"/>
            </a:lvl1pPr>
            <a:lvl2pPr>
              <a:defRPr sz="2880"/>
            </a:lvl2pPr>
            <a:lvl3pPr>
              <a:defRPr sz="2560"/>
            </a:lvl3pPr>
            <a:lvl4pPr marL="2194560" indent="0">
              <a:buNone/>
              <a:defRPr sz="256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870600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540387" y="5003334"/>
            <a:ext cx="28752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12" name="Text Placeholder 3"/>
          <p:cNvSpPr>
            <a:spLocks noGrp="1"/>
          </p:cNvSpPr>
          <p:nvPr>
            <p:ph type="body" sz="half" idx="11"/>
          </p:nvPr>
        </p:nvSpPr>
        <p:spPr>
          <a:xfrm>
            <a:off x="3994795" y="5003334"/>
            <a:ext cx="28752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13" name="Text Placeholder 3"/>
          <p:cNvSpPr>
            <a:spLocks noGrp="1"/>
          </p:cNvSpPr>
          <p:nvPr>
            <p:ph type="body" sz="half" idx="13"/>
          </p:nvPr>
        </p:nvSpPr>
        <p:spPr>
          <a:xfrm>
            <a:off x="7415336" y="5003334"/>
            <a:ext cx="28752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14" name="Text Placeholder 3"/>
          <p:cNvSpPr>
            <a:spLocks noGrp="1"/>
          </p:cNvSpPr>
          <p:nvPr>
            <p:ph type="body" sz="half" idx="15"/>
          </p:nvPr>
        </p:nvSpPr>
        <p:spPr>
          <a:xfrm>
            <a:off x="11184552" y="5003334"/>
            <a:ext cx="28752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15" name="Picture Placeholder 2"/>
          <p:cNvSpPr>
            <a:spLocks noGrp="1"/>
          </p:cNvSpPr>
          <p:nvPr>
            <p:ph type="pic" sz="quarter" idx="16"/>
          </p:nvPr>
        </p:nvSpPr>
        <p:spPr>
          <a:xfrm>
            <a:off x="540387" y="2566967"/>
            <a:ext cx="2875280" cy="2151379"/>
          </a:xfrm>
        </p:spPr>
        <p:txBody>
          <a:bodyPr>
            <a:normAutofit/>
          </a:bodyPr>
          <a:lstStyle>
            <a:lvl1pPr>
              <a:defRPr sz="224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3994795" y="2566967"/>
            <a:ext cx="2875280" cy="2151379"/>
          </a:xfrm>
        </p:spPr>
        <p:txBody>
          <a:bodyPr>
            <a:normAutofit/>
          </a:bodyPr>
          <a:lstStyle>
            <a:lvl1pPr>
              <a:defRPr sz="224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7415336" y="2566967"/>
            <a:ext cx="2875280" cy="2151379"/>
          </a:xfrm>
        </p:spPr>
        <p:txBody>
          <a:bodyPr>
            <a:normAutofit/>
          </a:bodyPr>
          <a:lstStyle>
            <a:lvl1pPr>
              <a:defRPr sz="224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11184552" y="2566967"/>
            <a:ext cx="2875280" cy="2151379"/>
          </a:xfrm>
        </p:spPr>
        <p:txBody>
          <a:bodyPr>
            <a:normAutofit/>
          </a:bodyPr>
          <a:lstStyle>
            <a:lvl1pPr>
              <a:defRPr sz="2240">
                <a:solidFill>
                  <a:schemeClr val="accent6">
                    <a:lumMod val="60000"/>
                    <a:lumOff val="40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341952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p>
        </p:txBody>
      </p:sp>
      <p:sp>
        <p:nvSpPr>
          <p:cNvPr id="3" name="Text Placeholder 3"/>
          <p:cNvSpPr>
            <a:spLocks noGrp="1"/>
          </p:cNvSpPr>
          <p:nvPr>
            <p:ph type="body" sz="half" idx="2"/>
          </p:nvPr>
        </p:nvSpPr>
        <p:spPr>
          <a:xfrm>
            <a:off x="543893" y="3443035"/>
            <a:ext cx="30784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4" name="Text Placeholder 3"/>
          <p:cNvSpPr>
            <a:spLocks noGrp="1"/>
          </p:cNvSpPr>
          <p:nvPr>
            <p:ph type="body" sz="half" idx="11"/>
          </p:nvPr>
        </p:nvSpPr>
        <p:spPr>
          <a:xfrm>
            <a:off x="5566893" y="3443035"/>
            <a:ext cx="30784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5" name="Text Placeholder 3"/>
          <p:cNvSpPr>
            <a:spLocks noGrp="1"/>
          </p:cNvSpPr>
          <p:nvPr>
            <p:ph type="body" sz="half" idx="13"/>
          </p:nvPr>
        </p:nvSpPr>
        <p:spPr>
          <a:xfrm>
            <a:off x="10599958" y="3443035"/>
            <a:ext cx="30784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6" name="Text Placeholder 3"/>
          <p:cNvSpPr>
            <a:spLocks noGrp="1"/>
          </p:cNvSpPr>
          <p:nvPr>
            <p:ph type="body" sz="half" idx="15"/>
          </p:nvPr>
        </p:nvSpPr>
        <p:spPr>
          <a:xfrm>
            <a:off x="543893" y="6341824"/>
            <a:ext cx="30784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7" name="Text Placeholder 3"/>
          <p:cNvSpPr>
            <a:spLocks noGrp="1"/>
          </p:cNvSpPr>
          <p:nvPr>
            <p:ph type="body" sz="half" idx="17"/>
          </p:nvPr>
        </p:nvSpPr>
        <p:spPr>
          <a:xfrm>
            <a:off x="5566893" y="6341824"/>
            <a:ext cx="30784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8" name="Text Placeholder 3"/>
          <p:cNvSpPr>
            <a:spLocks noGrp="1"/>
          </p:cNvSpPr>
          <p:nvPr>
            <p:ph type="body" sz="half" idx="19"/>
          </p:nvPr>
        </p:nvSpPr>
        <p:spPr>
          <a:xfrm>
            <a:off x="10599958" y="6341824"/>
            <a:ext cx="3078480" cy="545504"/>
          </a:xfrm>
        </p:spPr>
        <p:txBody>
          <a:bodyPr>
            <a:noAutofit/>
          </a:bodyPr>
          <a:lstStyle>
            <a:lvl1pPr marL="0" indent="0" algn="ctr">
              <a:buNone/>
              <a:defRPr sz="2240">
                <a:solidFill>
                  <a:schemeClr val="tx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9" name="Picture Placeholder 2"/>
          <p:cNvSpPr>
            <a:spLocks noGrp="1"/>
          </p:cNvSpPr>
          <p:nvPr>
            <p:ph type="pic" sz="quarter" idx="20"/>
          </p:nvPr>
        </p:nvSpPr>
        <p:spPr>
          <a:xfrm>
            <a:off x="543902" y="1485278"/>
            <a:ext cx="3078480" cy="1761067"/>
          </a:xfrm>
        </p:spPr>
        <p:txBody>
          <a:bodyPr>
            <a:normAutofit/>
          </a:bodyPr>
          <a:lstStyle>
            <a:lvl1pPr>
              <a:defRPr sz="224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5566893" y="1485278"/>
            <a:ext cx="3078480" cy="1761067"/>
          </a:xfrm>
        </p:spPr>
        <p:txBody>
          <a:bodyPr>
            <a:normAutofit/>
          </a:bodyPr>
          <a:lstStyle>
            <a:lvl1pPr>
              <a:defRPr sz="224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10599958" y="1485278"/>
            <a:ext cx="3078480" cy="1761067"/>
          </a:xfrm>
        </p:spPr>
        <p:txBody>
          <a:bodyPr>
            <a:normAutofit/>
          </a:bodyPr>
          <a:lstStyle>
            <a:lvl1pPr>
              <a:defRPr sz="224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543902" y="4451796"/>
            <a:ext cx="3078480" cy="1761067"/>
          </a:xfrm>
        </p:spPr>
        <p:txBody>
          <a:bodyPr>
            <a:normAutofit/>
          </a:bodyPr>
          <a:lstStyle>
            <a:lvl1pPr>
              <a:defRPr sz="224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5566893" y="4451796"/>
            <a:ext cx="3078480" cy="1761067"/>
          </a:xfrm>
        </p:spPr>
        <p:txBody>
          <a:bodyPr>
            <a:normAutofit/>
          </a:bodyPr>
          <a:lstStyle>
            <a:lvl1pPr>
              <a:defRPr sz="224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10599958" y="4451796"/>
            <a:ext cx="3078480" cy="1761067"/>
          </a:xfrm>
        </p:spPr>
        <p:txBody>
          <a:bodyPr>
            <a:normAutofit/>
          </a:bodyPr>
          <a:lstStyle>
            <a:lvl1pPr>
              <a:defRPr sz="224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2489475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045576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44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4919135" y="2679085"/>
            <a:ext cx="9711266" cy="2001069"/>
          </a:xfrm>
        </p:spPr>
        <p:txBody>
          <a:bodyPr anchor="ctr" anchorCtr="0">
            <a:noAutofit/>
          </a:bodyPr>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438837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5123" y="2481329"/>
            <a:ext cx="12435840" cy="1634490"/>
          </a:xfrm>
        </p:spPr>
        <p:txBody>
          <a:bodyPr anchor="ctr">
            <a:noAutofit/>
          </a:bodyPr>
          <a:lstStyle>
            <a:lvl1pPr algn="l">
              <a:defRPr sz="6400" b="1" cap="none"/>
            </a:lvl1pPr>
          </a:lstStyle>
          <a:p>
            <a:r>
              <a:rPr lang="en-US" dirty="0"/>
              <a:t>Thank you!</a:t>
            </a:r>
          </a:p>
        </p:txBody>
      </p:sp>
      <p:sp>
        <p:nvSpPr>
          <p:cNvPr id="3" name="Text Placeholder 11"/>
          <p:cNvSpPr>
            <a:spLocks noGrp="1"/>
          </p:cNvSpPr>
          <p:nvPr>
            <p:ph type="body" sz="quarter" idx="10"/>
          </p:nvPr>
        </p:nvSpPr>
        <p:spPr>
          <a:xfrm>
            <a:off x="780638" y="5572433"/>
            <a:ext cx="5892800" cy="693419"/>
          </a:xfrm>
        </p:spPr>
        <p:txBody>
          <a:bodyPr>
            <a:normAutofit/>
          </a:bodyPr>
          <a:lstStyle>
            <a:lvl1pPr marL="0" indent="0" algn="l">
              <a:buNone/>
              <a:defRPr sz="2560" baseline="0"/>
            </a:lvl1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12080240" y="7485133"/>
            <a:ext cx="2346960" cy="510096"/>
          </a:xfrm>
          <a:prstGeom prst="rect">
            <a:avLst/>
          </a:prstGeom>
        </p:spPr>
      </p:pic>
    </p:spTree>
    <p:extLst>
      <p:ext uri="{BB962C8B-B14F-4D97-AF65-F5344CB8AC3E}">
        <p14:creationId xmlns:p14="http://schemas.microsoft.com/office/powerpoint/2010/main" val="32583306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731520" y="1920243"/>
            <a:ext cx="13167360" cy="481978"/>
          </a:xfrm>
          <a:prstGeom prst="rect">
            <a:avLst/>
          </a:prstGeom>
        </p:spPr>
        <p:txBody>
          <a:bodyPr/>
          <a:lstStyle>
            <a:lvl1pPr marL="0" indent="0">
              <a:buSzPct val="80000"/>
              <a:buFontTx/>
              <a:buNone/>
              <a:defRPr sz="4640" baseline="0">
                <a:latin typeface="Verdana"/>
                <a:cs typeface="Verdana"/>
              </a:defRPr>
            </a:lvl1pPr>
            <a:lvl2pPr marL="1584683" indent="-609493">
              <a:buFont typeface="Wingdings" charset="2"/>
              <a:buChar char="§"/>
              <a:defRPr sz="4320">
                <a:latin typeface="Verdana"/>
                <a:cs typeface="Verdana"/>
              </a:defRPr>
            </a:lvl2pPr>
          </a:lstStyle>
          <a:p>
            <a:pPr lvl="0"/>
            <a:r>
              <a:rPr lang="en-US" dirty="0"/>
              <a:t>Click to edit Master text styles</a:t>
            </a:r>
          </a:p>
        </p:txBody>
      </p:sp>
      <p:sp>
        <p:nvSpPr>
          <p:cNvPr id="4" name="Title 1"/>
          <p:cNvSpPr>
            <a:spLocks noGrp="1"/>
          </p:cNvSpPr>
          <p:nvPr>
            <p:ph type="title"/>
          </p:nvPr>
        </p:nvSpPr>
        <p:spPr>
          <a:xfrm>
            <a:off x="731520" y="549426"/>
            <a:ext cx="13167360" cy="714658"/>
          </a:xfrm>
          <a:prstGeom prst="rect">
            <a:avLst/>
          </a:prstGeom>
        </p:spPr>
        <p:txBody>
          <a:bodyPr/>
          <a:lstStyle>
            <a:lvl1pPr algn="l">
              <a:defRPr sz="6880"/>
            </a:lvl1pPr>
          </a:lstStyle>
          <a:p>
            <a:r>
              <a:rPr lang="en-US"/>
              <a:t>Click to edit Master title style</a:t>
            </a:r>
            <a:endParaRPr lang="en-US" dirty="0"/>
          </a:p>
        </p:txBody>
      </p:sp>
    </p:spTree>
    <p:extLst>
      <p:ext uri="{BB962C8B-B14F-4D97-AF65-F5344CB8AC3E}">
        <p14:creationId xmlns:p14="http://schemas.microsoft.com/office/powerpoint/2010/main" val="236692686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0"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0"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4"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4"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0">
              <a:spcAft>
                <a:spcPts val="800"/>
              </a:spcAft>
              <a:buFont typeface="Arial" panose="020B0604020202020204" pitchFamily="34" charset="0"/>
              <a:buChar char="•"/>
              <a:defRPr/>
            </a:lvl2pPr>
            <a:lvl3pPr marL="1015213" indent="-342900">
              <a:spcAft>
                <a:spcPts val="800"/>
              </a:spcAft>
              <a:buFont typeface="Arial" panose="020B0604020202020204" pitchFamily="34" charset="0"/>
              <a:buChar char="•"/>
              <a:defRPr/>
            </a:lvl3pPr>
            <a:lvl4pPr marL="1284138" indent="-342900">
              <a:spcAft>
                <a:spcPts val="800"/>
              </a:spcAft>
              <a:buFont typeface="Arial" panose="020B0604020202020204" pitchFamily="34" charset="0"/>
              <a:buChar char="•"/>
              <a:defRPr/>
            </a:lvl4pPr>
            <a:lvl5pPr marL="1553063" indent="-342900">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2.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 id="2147484446" r:id="rId22"/>
    <p:sldLayoutId id="2147484448" r:id="rId23"/>
    <p:sldLayoutId id="2147484449" r:id="rId24"/>
  </p:sldLayoutIdLst>
  <p:transition>
    <p:fade/>
  </p:transition>
  <p:hf hd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863" y="183898"/>
            <a:ext cx="13128486"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4947" y="1614931"/>
            <a:ext cx="13128486"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4618780"/>
      </p:ext>
    </p:extLst>
  </p:cSld>
  <p:clrMap bg1="dk1" tx1="lt1" bg2="dk2" tx2="lt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Lst>
  <p:txStyles>
    <p:titleStyle>
      <a:lvl1pPr algn="l" defTabSz="731520" rtl="0" eaLnBrk="1" latinLnBrk="0" hangingPunct="1">
        <a:spcBef>
          <a:spcPct val="0"/>
        </a:spcBef>
        <a:buNone/>
        <a:defRPr sz="4480" b="1" i="0" kern="1200">
          <a:solidFill>
            <a:schemeClr val="tx1">
              <a:lumMod val="95000"/>
            </a:schemeClr>
          </a:solidFill>
          <a:latin typeface="+mj-lt"/>
          <a:ea typeface="+mj-ea"/>
          <a:cs typeface="Arial"/>
        </a:defRPr>
      </a:lvl1pPr>
    </p:titleStyle>
    <p:bodyStyle>
      <a:lvl1pPr marL="0" indent="0" algn="l" defTabSz="731520" rtl="0" eaLnBrk="1" latinLnBrk="0" hangingPunct="1">
        <a:spcBef>
          <a:spcPct val="20000"/>
        </a:spcBef>
        <a:buFontTx/>
        <a:buNone/>
        <a:defRPr sz="3840" b="0" i="0" kern="1200">
          <a:solidFill>
            <a:schemeClr val="tx1"/>
          </a:solidFill>
          <a:latin typeface="+mn-lt"/>
          <a:ea typeface="+mn-ea"/>
          <a:cs typeface="Arial"/>
        </a:defRPr>
      </a:lvl1pPr>
      <a:lvl2pPr marL="1188720" indent="-457200" algn="l" defTabSz="731520" rtl="0" eaLnBrk="1" latinLnBrk="0" hangingPunct="1">
        <a:spcBef>
          <a:spcPct val="20000"/>
        </a:spcBef>
        <a:buFont typeface="Arial"/>
        <a:buChar char="•"/>
        <a:defRPr sz="3200" b="0" i="0" kern="1200">
          <a:solidFill>
            <a:schemeClr val="tx1"/>
          </a:solidFill>
          <a:latin typeface="+mn-lt"/>
          <a:ea typeface="+mn-ea"/>
          <a:cs typeface="Arial"/>
        </a:defRPr>
      </a:lvl2pPr>
      <a:lvl3pPr marL="1828800" indent="-365760" algn="l" defTabSz="731520" rtl="0" eaLnBrk="1" latinLnBrk="0" hangingPunct="1">
        <a:spcBef>
          <a:spcPct val="20000"/>
        </a:spcBef>
        <a:buFont typeface="Arial"/>
        <a:buChar char="•"/>
        <a:defRPr sz="2880" b="0" i="0" kern="1200">
          <a:solidFill>
            <a:schemeClr val="tx1"/>
          </a:solidFill>
          <a:latin typeface="+mn-lt"/>
          <a:ea typeface="+mn-ea"/>
          <a:cs typeface="Arial"/>
        </a:defRPr>
      </a:lvl3pPr>
      <a:lvl4pPr marL="2560320" indent="-365760" algn="l" defTabSz="731520" rtl="0" eaLnBrk="1" latinLnBrk="0" hangingPunct="1">
        <a:spcBef>
          <a:spcPct val="20000"/>
        </a:spcBef>
        <a:buFont typeface="Arial"/>
        <a:buChar char="–"/>
        <a:defRPr sz="2560" b="0" i="0" kern="1200">
          <a:solidFill>
            <a:schemeClr val="tx1"/>
          </a:solidFill>
          <a:latin typeface="+mn-lt"/>
          <a:ea typeface="+mn-ea"/>
          <a:cs typeface="Arial"/>
        </a:defRPr>
      </a:lvl4pPr>
      <a:lvl5pPr marL="3291840" indent="-365760" algn="l" defTabSz="731520" rtl="0" eaLnBrk="1" latinLnBrk="0" hangingPunct="1">
        <a:spcBef>
          <a:spcPct val="20000"/>
        </a:spcBef>
        <a:buFont typeface="Arial"/>
        <a:buChar char="»"/>
        <a:defRPr sz="2560" b="0" i="0" kern="1200">
          <a:solidFill>
            <a:schemeClr val="tx1"/>
          </a:solidFill>
          <a:latin typeface="+mn-lt"/>
          <a:ea typeface="+mn-ea"/>
          <a:cs typeface="Arial"/>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34.png"/><Relationship Id="rId12" Type="http://schemas.openxmlformats.org/officeDocument/2006/relationships/image" Target="../media/image44.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39.sv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19.svg"/><Relationship Id="rId9" Type="http://schemas.openxmlformats.org/officeDocument/2006/relationships/image" Target="../media/image15.png"/><Relationship Id="rId14" Type="http://schemas.openxmlformats.org/officeDocument/2006/relationships/image" Target="../media/image41.svg"/></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34.png"/><Relationship Id="rId12" Type="http://schemas.openxmlformats.org/officeDocument/2006/relationships/image" Target="../media/image43.svg"/><Relationship Id="rId17" Type="http://schemas.openxmlformats.org/officeDocument/2006/relationships/image" Target="../media/image41.svg"/><Relationship Id="rId2" Type="http://schemas.openxmlformats.org/officeDocument/2006/relationships/notesSlide" Target="../notesSlides/notesSlide11.xml"/><Relationship Id="rId16"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42.png"/><Relationship Id="rId5" Type="http://schemas.openxmlformats.org/officeDocument/2006/relationships/image" Target="../media/image32.png"/><Relationship Id="rId15" Type="http://schemas.openxmlformats.org/officeDocument/2006/relationships/image" Target="../media/image39.svg"/><Relationship Id="rId10" Type="http://schemas.openxmlformats.org/officeDocument/2006/relationships/image" Target="../media/image37.svg"/><Relationship Id="rId4" Type="http://schemas.openxmlformats.org/officeDocument/2006/relationships/image" Target="../media/image19.svg"/><Relationship Id="rId9" Type="http://schemas.openxmlformats.org/officeDocument/2006/relationships/image" Target="../media/image36.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39.sv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svg"/><Relationship Id="rId9" Type="http://schemas.openxmlformats.org/officeDocument/2006/relationships/image" Target="../media/image15.png"/><Relationship Id="rId14" Type="http://schemas.openxmlformats.org/officeDocument/2006/relationships/image" Target="../media/image41.svg"/></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49.png"/><Relationship Id="rId3"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48.svg"/><Relationship Id="rId2" Type="http://schemas.openxmlformats.org/officeDocument/2006/relationships/notesSlide" Target="../notesSlides/notesSlide13.xml"/><Relationship Id="rId16" Type="http://schemas.openxmlformats.org/officeDocument/2006/relationships/image" Target="../media/image52.svg"/><Relationship Id="rId1" Type="http://schemas.openxmlformats.org/officeDocument/2006/relationships/slideLayout" Target="../slideLayouts/slideLayout6.xml"/><Relationship Id="rId6" Type="http://schemas.openxmlformats.org/officeDocument/2006/relationships/image" Target="../media/image46.svg"/><Relationship Id="rId11" Type="http://schemas.openxmlformats.org/officeDocument/2006/relationships/image" Target="../media/image47.png"/><Relationship Id="rId5" Type="http://schemas.openxmlformats.org/officeDocument/2006/relationships/image" Target="../media/image45.png"/><Relationship Id="rId15" Type="http://schemas.openxmlformats.org/officeDocument/2006/relationships/image" Target="../media/image51.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73.sv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6.svg"/><Relationship Id="rId11" Type="http://schemas.openxmlformats.org/officeDocument/2006/relationships/image" Target="../media/image72.png"/><Relationship Id="rId5" Type="http://schemas.openxmlformats.org/officeDocument/2006/relationships/image" Target="../media/image45.png"/><Relationship Id="rId15" Type="http://schemas.openxmlformats.org/officeDocument/2006/relationships/image" Target="../media/image69.emf"/><Relationship Id="rId10" Type="http://schemas.openxmlformats.org/officeDocument/2006/relationships/image" Target="../media/image71.svg"/><Relationship Id="rId4" Type="http://schemas.openxmlformats.org/officeDocument/2006/relationships/image" Target="../media/image33.svg"/><Relationship Id="rId9" Type="http://schemas.openxmlformats.org/officeDocument/2006/relationships/image" Target="../media/image70.png"/><Relationship Id="rId14" Type="http://schemas.openxmlformats.org/officeDocument/2006/relationships/image" Target="../media/image39.svg"/></Relationships>
</file>

<file path=ppt/slides/_rels/slide2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8.png"/><Relationship Id="rId3" Type="http://schemas.openxmlformats.org/officeDocument/2006/relationships/image" Target="../media/image70.png"/><Relationship Id="rId7" Type="http://schemas.openxmlformats.org/officeDocument/2006/relationships/image" Target="../media/image28.png"/><Relationship Id="rId12" Type="http://schemas.openxmlformats.org/officeDocument/2006/relationships/image" Target="../media/image73.sv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75.svg"/><Relationship Id="rId11" Type="http://schemas.openxmlformats.org/officeDocument/2006/relationships/image" Target="../media/image72.png"/><Relationship Id="rId5" Type="http://schemas.openxmlformats.org/officeDocument/2006/relationships/image" Target="../media/image74.png"/><Relationship Id="rId15" Type="http://schemas.openxmlformats.org/officeDocument/2006/relationships/image" Target="../media/image69.emf"/><Relationship Id="rId10" Type="http://schemas.openxmlformats.org/officeDocument/2006/relationships/image" Target="../media/image19.svg"/><Relationship Id="rId4" Type="http://schemas.openxmlformats.org/officeDocument/2006/relationships/image" Target="../media/image71.svg"/><Relationship Id="rId9" Type="http://schemas.openxmlformats.org/officeDocument/2006/relationships/image" Target="../media/image18.png"/><Relationship Id="rId1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21" Type="http://schemas.openxmlformats.org/officeDocument/2006/relationships/image" Target="../media/image94.sv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notesSlide" Target="../notesSlides/notesSlide23.xml"/><Relationship Id="rId16" Type="http://schemas.openxmlformats.org/officeDocument/2006/relationships/image" Target="../media/image89.svg"/><Relationship Id="rId20" Type="http://schemas.openxmlformats.org/officeDocument/2006/relationships/image" Target="../media/image93.png"/><Relationship Id="rId1" Type="http://schemas.openxmlformats.org/officeDocument/2006/relationships/slideLayout" Target="../slideLayouts/slideLayout22.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hyperlink" Target="https://medium.com/@adrianco/failure-modes-and-continuous-resilience-6553078caad5?sk=d4857191d27ff1efc751dfdd459ee5b4" TargetMode="Externa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35.xml"/><Relationship Id="rId6" Type="http://schemas.openxmlformats.org/officeDocument/2006/relationships/image" Target="../media/image102.JPG"/><Relationship Id="rId5" Type="http://schemas.openxmlformats.org/officeDocument/2006/relationships/image" Target="../media/image101.sv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35.xml"/><Relationship Id="rId6" Type="http://schemas.openxmlformats.org/officeDocument/2006/relationships/image" Target="../media/image102.JPG"/><Relationship Id="rId5" Type="http://schemas.openxmlformats.org/officeDocument/2006/relationships/image" Target="../media/image101.sv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35.xml"/><Relationship Id="rId6" Type="http://schemas.openxmlformats.org/officeDocument/2006/relationships/image" Target="../media/image102.JPG"/><Relationship Id="rId5" Type="http://schemas.openxmlformats.org/officeDocument/2006/relationships/image" Target="../media/image101.sv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35.xml"/><Relationship Id="rId6" Type="http://schemas.openxmlformats.org/officeDocument/2006/relationships/image" Target="../media/image102.JPG"/><Relationship Id="rId5" Type="http://schemas.openxmlformats.org/officeDocument/2006/relationships/image" Target="../media/image101.sv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35.xml"/><Relationship Id="rId6" Type="http://schemas.openxmlformats.org/officeDocument/2006/relationships/image" Target="../media/image102.JPG"/><Relationship Id="rId5" Type="http://schemas.openxmlformats.org/officeDocument/2006/relationships/image" Target="../media/image101.sv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hyperlink" Target="https://d1.awsstatic.com/Financial%20Services/Resilient%20Applications%20on%20AWS%20for%20Financial%20Services.pdf" TargetMode="External"/><Relationship Id="rId7" Type="http://schemas.openxmlformats.org/officeDocument/2006/relationships/image" Target="../media/image107.svg"/><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medium.com/@adrianco/failure-modes-and-continuous-resilience-6553078caad5?sk=d4857191d27ff1efc751dfdd459ee5b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31.svg"/><Relationship Id="rId1" Type="http://schemas.openxmlformats.org/officeDocument/2006/relationships/slideLayout" Target="../slideLayouts/slideLayout23.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39.svg"/><Relationship Id="rId3" Type="http://schemas.openxmlformats.org/officeDocument/2006/relationships/image" Target="../media/image18.png"/><Relationship Id="rId7" Type="http://schemas.openxmlformats.org/officeDocument/2006/relationships/image" Target="../media/image34.pn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notesSlide" Target="../notesSlides/notesSlide9.xml"/><Relationship Id="rId16"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15.png"/><Relationship Id="rId5" Type="http://schemas.openxmlformats.org/officeDocument/2006/relationships/image" Target="../media/image32.png"/><Relationship Id="rId15" Type="http://schemas.openxmlformats.org/officeDocument/2006/relationships/image" Target="../media/image41.svg"/><Relationship Id="rId10" Type="http://schemas.openxmlformats.org/officeDocument/2006/relationships/image" Target="../media/image37.svg"/><Relationship Id="rId4" Type="http://schemas.openxmlformats.org/officeDocument/2006/relationships/image" Target="../media/image19.svg"/><Relationship Id="rId9" Type="http://schemas.openxmlformats.org/officeDocument/2006/relationships/image" Target="../media/image36.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BD52D4-37ED-4E63-BBAC-AA6EE54D18CF}"/>
              </a:ext>
            </a:extLst>
          </p:cNvPr>
          <p:cNvSpPr>
            <a:spLocks noGrp="1"/>
          </p:cNvSpPr>
          <p:nvPr>
            <p:ph type="title"/>
          </p:nvPr>
        </p:nvSpPr>
        <p:spPr/>
        <p:txBody>
          <a:bodyPr/>
          <a:lstStyle/>
          <a:p>
            <a:r>
              <a:rPr lang="en-US" dirty="0"/>
              <a:t>Designing for failure: Architecting resilient systems on AWS</a:t>
            </a:r>
          </a:p>
        </p:txBody>
      </p:sp>
      <p:sp>
        <p:nvSpPr>
          <p:cNvPr id="8" name="Text Placeholder 7">
            <a:extLst>
              <a:ext uri="{FF2B5EF4-FFF2-40B4-BE49-F238E27FC236}">
                <a16:creationId xmlns:a16="http://schemas.microsoft.com/office/drawing/2014/main" id="{C3277565-CAA7-45FB-B03D-CB9B6E16DC9A}"/>
              </a:ext>
            </a:extLst>
          </p:cNvPr>
          <p:cNvSpPr>
            <a:spLocks noGrp="1"/>
          </p:cNvSpPr>
          <p:nvPr>
            <p:ph type="body" sz="quarter" idx="15"/>
          </p:nvPr>
        </p:nvSpPr>
        <p:spPr/>
        <p:txBody>
          <a:bodyPr/>
          <a:lstStyle/>
          <a:p>
            <a:r>
              <a:rPr lang="en-US" dirty="0"/>
              <a:t>ARC335-R</a:t>
            </a:r>
          </a:p>
        </p:txBody>
      </p:sp>
      <p:sp>
        <p:nvSpPr>
          <p:cNvPr id="7" name="Text Placeholder 6">
            <a:extLst>
              <a:ext uri="{FF2B5EF4-FFF2-40B4-BE49-F238E27FC236}">
                <a16:creationId xmlns:a16="http://schemas.microsoft.com/office/drawing/2014/main" id="{A3CC8193-5DDE-491D-B1C1-99C4D4981AD3}"/>
              </a:ext>
            </a:extLst>
          </p:cNvPr>
          <p:cNvSpPr>
            <a:spLocks noGrp="1"/>
          </p:cNvSpPr>
          <p:nvPr>
            <p:ph type="body" sz="quarter" idx="14"/>
          </p:nvPr>
        </p:nvSpPr>
        <p:spPr/>
        <p:txBody>
          <a:bodyPr/>
          <a:lstStyle/>
          <a:p>
            <a:r>
              <a:rPr lang="en-US" dirty="0"/>
              <a:t>Adrian Cockcroft</a:t>
            </a:r>
          </a:p>
        </p:txBody>
      </p:sp>
      <p:sp>
        <p:nvSpPr>
          <p:cNvPr id="9" name="Text Placeholder 8">
            <a:extLst>
              <a:ext uri="{FF2B5EF4-FFF2-40B4-BE49-F238E27FC236}">
                <a16:creationId xmlns:a16="http://schemas.microsoft.com/office/drawing/2014/main" id="{890415C9-85E5-4AF4-B18E-18C7A13ABC32}"/>
              </a:ext>
            </a:extLst>
          </p:cNvPr>
          <p:cNvSpPr>
            <a:spLocks noGrp="1"/>
          </p:cNvSpPr>
          <p:nvPr>
            <p:ph type="body" sz="quarter" idx="16"/>
          </p:nvPr>
        </p:nvSpPr>
        <p:spPr/>
        <p:txBody>
          <a:bodyPr/>
          <a:lstStyle/>
          <a:p>
            <a:r>
              <a:rPr lang="en-US" dirty="0"/>
              <a:t>VP, Cloud Architecture</a:t>
            </a:r>
          </a:p>
          <a:p>
            <a:r>
              <a:rPr lang="en-US" dirty="0"/>
              <a:t>Amazon Web Services Inc.</a:t>
            </a:r>
          </a:p>
        </p:txBody>
      </p:sp>
      <p:sp>
        <p:nvSpPr>
          <p:cNvPr id="10" name="Text Placeholder 9">
            <a:extLst>
              <a:ext uri="{FF2B5EF4-FFF2-40B4-BE49-F238E27FC236}">
                <a16:creationId xmlns:a16="http://schemas.microsoft.com/office/drawing/2014/main" id="{ED8AB0AB-5669-46D6-8873-FCC1F6B08492}"/>
              </a:ext>
            </a:extLst>
          </p:cNvPr>
          <p:cNvSpPr>
            <a:spLocks noGrp="1"/>
          </p:cNvSpPr>
          <p:nvPr>
            <p:ph type="body" sz="quarter" idx="17"/>
          </p:nvPr>
        </p:nvSpPr>
        <p:spPr/>
        <p:txBody>
          <a:bodyPr/>
          <a:lstStyle/>
          <a:p>
            <a:r>
              <a:rPr lang="en-US" dirty="0"/>
              <a:t>Harsha Nippani</a:t>
            </a:r>
          </a:p>
        </p:txBody>
      </p:sp>
      <p:sp>
        <p:nvSpPr>
          <p:cNvPr id="12" name="Text Placeholder 11">
            <a:extLst>
              <a:ext uri="{FF2B5EF4-FFF2-40B4-BE49-F238E27FC236}">
                <a16:creationId xmlns:a16="http://schemas.microsoft.com/office/drawing/2014/main" id="{029453A8-D033-4F4C-888F-DBD4DA0C4DFC}"/>
              </a:ext>
            </a:extLst>
          </p:cNvPr>
          <p:cNvSpPr>
            <a:spLocks noGrp="1"/>
          </p:cNvSpPr>
          <p:nvPr>
            <p:ph type="body" sz="quarter" idx="18"/>
          </p:nvPr>
        </p:nvSpPr>
        <p:spPr/>
        <p:txBody>
          <a:bodyPr/>
          <a:lstStyle/>
          <a:p>
            <a:r>
              <a:rPr lang="en-US" dirty="0"/>
              <a:t>Solutions Architect</a:t>
            </a:r>
          </a:p>
          <a:p>
            <a:r>
              <a:rPr lang="en-US" dirty="0"/>
              <a:t>Amazon Web Services Inc.</a:t>
            </a:r>
          </a:p>
          <a:p>
            <a:endParaRPr lang="en-US" dirty="0"/>
          </a:p>
        </p:txBody>
      </p:sp>
      <p:sp>
        <p:nvSpPr>
          <p:cNvPr id="3" name="Text Placeholder 2">
            <a:extLst>
              <a:ext uri="{FF2B5EF4-FFF2-40B4-BE49-F238E27FC236}">
                <a16:creationId xmlns:a16="http://schemas.microsoft.com/office/drawing/2014/main" id="{527C7310-F233-D646-AFEA-4BEB80DA6E30}"/>
              </a:ext>
            </a:extLst>
          </p:cNvPr>
          <p:cNvSpPr>
            <a:spLocks noGrp="1"/>
          </p:cNvSpPr>
          <p:nvPr>
            <p:ph type="body" sz="quarter" idx="19"/>
          </p:nvPr>
        </p:nvSpPr>
        <p:spPr/>
        <p:txBody>
          <a:bodyPr/>
          <a:lstStyle/>
          <a:p>
            <a:r>
              <a:rPr lang="en-US" dirty="0"/>
              <a:t>Pawan Agnihotri</a:t>
            </a:r>
          </a:p>
          <a:p>
            <a:endParaRPr lang="en-US" dirty="0"/>
          </a:p>
        </p:txBody>
      </p:sp>
      <p:sp>
        <p:nvSpPr>
          <p:cNvPr id="5" name="Text Placeholder 4">
            <a:extLst>
              <a:ext uri="{FF2B5EF4-FFF2-40B4-BE49-F238E27FC236}">
                <a16:creationId xmlns:a16="http://schemas.microsoft.com/office/drawing/2014/main" id="{057A14AB-163E-1D46-A023-CCA63876CF6D}"/>
              </a:ext>
            </a:extLst>
          </p:cNvPr>
          <p:cNvSpPr>
            <a:spLocks noGrp="1"/>
          </p:cNvSpPr>
          <p:nvPr>
            <p:ph type="body" sz="quarter" idx="20"/>
          </p:nvPr>
        </p:nvSpPr>
        <p:spPr>
          <a:xfrm>
            <a:off x="9419724" y="5367640"/>
            <a:ext cx="5055033" cy="973002"/>
          </a:xfrm>
        </p:spPr>
        <p:txBody>
          <a:bodyPr/>
          <a:lstStyle/>
          <a:p>
            <a:r>
              <a:rPr lang="en-US" dirty="0"/>
              <a:t>Sr. Manager, Solution Architecture</a:t>
            </a:r>
          </a:p>
          <a:p>
            <a:r>
              <a:rPr lang="en-US" dirty="0"/>
              <a:t>Amazon Web Services Inc.</a:t>
            </a:r>
          </a:p>
          <a:p>
            <a:endParaRPr lang="en-US" dirty="0"/>
          </a:p>
        </p:txBody>
      </p:sp>
    </p:spTree>
    <p:extLst>
      <p:ext uri="{BB962C8B-B14F-4D97-AF65-F5344CB8AC3E}">
        <p14:creationId xmlns:p14="http://schemas.microsoft.com/office/powerpoint/2010/main" val="27246450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6584" y="347253"/>
            <a:ext cx="13987008" cy="1079598"/>
          </a:xfrm>
        </p:spPr>
        <p:txBody>
          <a:bodyPr/>
          <a:lstStyle/>
          <a:p>
            <a:r>
              <a:rPr lang="en-US" dirty="0"/>
              <a:t>Strategy: Pilot light (multi-region)</a:t>
            </a:r>
          </a:p>
        </p:txBody>
      </p:sp>
      <p:pic>
        <p:nvPicPr>
          <p:cNvPr id="122" name="Graphic 121">
            <a:extLst>
              <a:ext uri="{FF2B5EF4-FFF2-40B4-BE49-F238E27FC236}">
                <a16:creationId xmlns:a16="http://schemas.microsoft.com/office/drawing/2014/main" id="{D63877B1-8B30-6E4B-933E-921CF6413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6730" y="2211992"/>
            <a:ext cx="442517" cy="457200"/>
          </a:xfrm>
          <a:prstGeom prst="rect">
            <a:avLst/>
          </a:prstGeom>
        </p:spPr>
      </p:pic>
      <p:sp>
        <p:nvSpPr>
          <p:cNvPr id="123" name="Rectangle 122">
            <a:extLst>
              <a:ext uri="{FF2B5EF4-FFF2-40B4-BE49-F238E27FC236}">
                <a16:creationId xmlns:a16="http://schemas.microsoft.com/office/drawing/2014/main" id="{44570C78-1A35-DD41-8439-11FEB8725E50}"/>
              </a:ext>
            </a:extLst>
          </p:cNvPr>
          <p:cNvSpPr/>
          <p:nvPr/>
        </p:nvSpPr>
        <p:spPr>
          <a:xfrm>
            <a:off x="8260378" y="2195950"/>
            <a:ext cx="5857021" cy="4717056"/>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rgbClr val="B6BABF"/>
                </a:solidFill>
              </a:rPr>
              <a:t> ap-southeast-1</a:t>
            </a:r>
          </a:p>
        </p:txBody>
      </p:sp>
      <p:grpSp>
        <p:nvGrpSpPr>
          <p:cNvPr id="131" name="Group 130">
            <a:extLst>
              <a:ext uri="{FF2B5EF4-FFF2-40B4-BE49-F238E27FC236}">
                <a16:creationId xmlns:a16="http://schemas.microsoft.com/office/drawing/2014/main" id="{68A40EAF-475E-E148-B3BB-E7BFE3A8038C}"/>
              </a:ext>
            </a:extLst>
          </p:cNvPr>
          <p:cNvGrpSpPr/>
          <p:nvPr/>
        </p:nvGrpSpPr>
        <p:grpSpPr>
          <a:xfrm>
            <a:off x="2012360" y="3657487"/>
            <a:ext cx="922590" cy="922590"/>
            <a:chOff x="2248123" y="2588660"/>
            <a:chExt cx="922590" cy="922590"/>
          </a:xfrm>
        </p:grpSpPr>
        <p:pic>
          <p:nvPicPr>
            <p:cNvPr id="132" name="Graphic 131">
              <a:extLst>
                <a:ext uri="{FF2B5EF4-FFF2-40B4-BE49-F238E27FC236}">
                  <a16:creationId xmlns:a16="http://schemas.microsoft.com/office/drawing/2014/main" id="{67723015-81CB-6046-BED8-D9B9B5BBFA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8123" y="2588660"/>
              <a:ext cx="922590" cy="922590"/>
            </a:xfrm>
            <a:prstGeom prst="rect">
              <a:avLst/>
            </a:prstGeom>
          </p:spPr>
        </p:pic>
        <p:sp>
          <p:nvSpPr>
            <p:cNvPr id="133" name="TextBox 132">
              <a:extLst>
                <a:ext uri="{FF2B5EF4-FFF2-40B4-BE49-F238E27FC236}">
                  <a16:creationId xmlns:a16="http://schemas.microsoft.com/office/drawing/2014/main" id="{3ED5F8CA-A90B-7246-8F59-69817C056EDD}"/>
                </a:ext>
              </a:extLst>
            </p:cNvPr>
            <p:cNvSpPr txBox="1"/>
            <p:nvPr/>
          </p:nvSpPr>
          <p:spPr>
            <a:xfrm>
              <a:off x="2340729" y="2799599"/>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 Server</a:t>
              </a:r>
            </a:p>
          </p:txBody>
        </p:sp>
      </p:grpSp>
      <p:grpSp>
        <p:nvGrpSpPr>
          <p:cNvPr id="135" name="Group 134">
            <a:extLst>
              <a:ext uri="{FF2B5EF4-FFF2-40B4-BE49-F238E27FC236}">
                <a16:creationId xmlns:a16="http://schemas.microsoft.com/office/drawing/2014/main" id="{FE4834F4-C6FF-894A-9527-1AF1521A318A}"/>
              </a:ext>
            </a:extLst>
          </p:cNvPr>
          <p:cNvGrpSpPr/>
          <p:nvPr/>
        </p:nvGrpSpPr>
        <p:grpSpPr>
          <a:xfrm>
            <a:off x="999321" y="4664595"/>
            <a:ext cx="906644" cy="906644"/>
            <a:chOff x="2068779" y="4092725"/>
            <a:chExt cx="906644" cy="906644"/>
          </a:xfrm>
        </p:grpSpPr>
        <p:pic>
          <p:nvPicPr>
            <p:cNvPr id="136" name="Graphic 135">
              <a:extLst>
                <a:ext uri="{FF2B5EF4-FFF2-40B4-BE49-F238E27FC236}">
                  <a16:creationId xmlns:a16="http://schemas.microsoft.com/office/drawing/2014/main" id="{EFF80C4E-E29D-714D-9169-741E7B3036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8779" y="4092725"/>
              <a:ext cx="906644" cy="906644"/>
            </a:xfrm>
            <a:prstGeom prst="rect">
              <a:avLst/>
            </a:prstGeom>
          </p:spPr>
        </p:pic>
        <p:sp>
          <p:nvSpPr>
            <p:cNvPr id="137" name="TextBox 136">
              <a:extLst>
                <a:ext uri="{FF2B5EF4-FFF2-40B4-BE49-F238E27FC236}">
                  <a16:creationId xmlns:a16="http://schemas.microsoft.com/office/drawing/2014/main" id="{6F526154-A55E-944A-A0E8-267E2EC27D13}"/>
                </a:ext>
              </a:extLst>
            </p:cNvPr>
            <p:cNvSpPr txBox="1"/>
            <p:nvPr/>
          </p:nvSpPr>
          <p:spPr>
            <a:xfrm>
              <a:off x="2153716" y="42925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138" name="Group 137">
            <a:extLst>
              <a:ext uri="{FF2B5EF4-FFF2-40B4-BE49-F238E27FC236}">
                <a16:creationId xmlns:a16="http://schemas.microsoft.com/office/drawing/2014/main" id="{C605D2F8-D25F-F14C-8567-E77454C5C9B2}"/>
              </a:ext>
            </a:extLst>
          </p:cNvPr>
          <p:cNvGrpSpPr/>
          <p:nvPr/>
        </p:nvGrpSpPr>
        <p:grpSpPr>
          <a:xfrm>
            <a:off x="1480937" y="5623223"/>
            <a:ext cx="1698550" cy="920750"/>
            <a:chOff x="2080773" y="5218554"/>
            <a:chExt cx="1652075" cy="931451"/>
          </a:xfrm>
        </p:grpSpPr>
        <p:pic>
          <p:nvPicPr>
            <p:cNvPr id="142" name="Graphic 141">
              <a:extLst>
                <a:ext uri="{FF2B5EF4-FFF2-40B4-BE49-F238E27FC236}">
                  <a16:creationId xmlns:a16="http://schemas.microsoft.com/office/drawing/2014/main" id="{34E5B46D-9E96-D34F-B079-9823E8B44D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80773" y="5218554"/>
              <a:ext cx="1652075" cy="931451"/>
            </a:xfrm>
            <a:prstGeom prst="rect">
              <a:avLst/>
            </a:prstGeom>
          </p:spPr>
        </p:pic>
        <p:sp>
          <p:nvSpPr>
            <p:cNvPr id="143" name="TextBox 142">
              <a:extLst>
                <a:ext uri="{FF2B5EF4-FFF2-40B4-BE49-F238E27FC236}">
                  <a16:creationId xmlns:a16="http://schemas.microsoft.com/office/drawing/2014/main" id="{E5A587DD-3C07-BE48-8B3F-29800E75E129}"/>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Master</a:t>
              </a:r>
            </a:p>
          </p:txBody>
        </p:sp>
      </p:grpSp>
      <p:pic>
        <p:nvPicPr>
          <p:cNvPr id="144" name="Graphic 143">
            <a:extLst>
              <a:ext uri="{FF2B5EF4-FFF2-40B4-BE49-F238E27FC236}">
                <a16:creationId xmlns:a16="http://schemas.microsoft.com/office/drawing/2014/main" id="{36A3E1C4-1C5D-3D47-9173-3F5A1927D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505" y="2217874"/>
            <a:ext cx="457200" cy="457200"/>
          </a:xfrm>
          <a:prstGeom prst="rect">
            <a:avLst/>
          </a:prstGeom>
        </p:spPr>
      </p:pic>
      <p:sp>
        <p:nvSpPr>
          <p:cNvPr id="145" name="Rectangle 144">
            <a:extLst>
              <a:ext uri="{FF2B5EF4-FFF2-40B4-BE49-F238E27FC236}">
                <a16:creationId xmlns:a16="http://schemas.microsoft.com/office/drawing/2014/main" id="{ED7EF965-0965-9A46-8774-1D5BE8E6DD6F}"/>
              </a:ext>
            </a:extLst>
          </p:cNvPr>
          <p:cNvSpPr/>
          <p:nvPr/>
        </p:nvSpPr>
        <p:spPr>
          <a:xfrm>
            <a:off x="502466" y="2195950"/>
            <a:ext cx="5891143" cy="4717056"/>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rgbClr val="B6BABF"/>
                </a:solidFill>
              </a:rPr>
              <a:t> us-west-2</a:t>
            </a:r>
          </a:p>
        </p:txBody>
      </p:sp>
      <p:pic>
        <p:nvPicPr>
          <p:cNvPr id="150" name="Graphic 149">
            <a:extLst>
              <a:ext uri="{FF2B5EF4-FFF2-40B4-BE49-F238E27FC236}">
                <a16:creationId xmlns:a16="http://schemas.microsoft.com/office/drawing/2014/main" id="{4AC90362-BC9B-2F49-913D-F0099BEDD9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9823" y="4667756"/>
            <a:ext cx="906644" cy="906644"/>
          </a:xfrm>
          <a:prstGeom prst="rect">
            <a:avLst/>
          </a:prstGeom>
        </p:spPr>
      </p:pic>
      <p:sp>
        <p:nvSpPr>
          <p:cNvPr id="151" name="TextBox 150">
            <a:extLst>
              <a:ext uri="{FF2B5EF4-FFF2-40B4-BE49-F238E27FC236}">
                <a16:creationId xmlns:a16="http://schemas.microsoft.com/office/drawing/2014/main" id="{F5127463-2262-7544-9972-8DB1E4ACB82A}"/>
              </a:ext>
            </a:extLst>
          </p:cNvPr>
          <p:cNvSpPr txBox="1"/>
          <p:nvPr/>
        </p:nvSpPr>
        <p:spPr>
          <a:xfrm>
            <a:off x="2094760" y="4867584"/>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152" name="Graphic 151">
            <a:extLst>
              <a:ext uri="{FF2B5EF4-FFF2-40B4-BE49-F238E27FC236}">
                <a16:creationId xmlns:a16="http://schemas.microsoft.com/office/drawing/2014/main" id="{310CB5BC-155A-FC4B-91FA-5961A27AE1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7627" y="4684543"/>
            <a:ext cx="906644" cy="906644"/>
          </a:xfrm>
          <a:prstGeom prst="rect">
            <a:avLst/>
          </a:prstGeom>
        </p:spPr>
      </p:pic>
      <p:sp>
        <p:nvSpPr>
          <p:cNvPr id="153" name="TextBox 152">
            <a:extLst>
              <a:ext uri="{FF2B5EF4-FFF2-40B4-BE49-F238E27FC236}">
                <a16:creationId xmlns:a16="http://schemas.microsoft.com/office/drawing/2014/main" id="{88DED413-8ABA-B24F-8F17-454AE90E4ADB}"/>
              </a:ext>
            </a:extLst>
          </p:cNvPr>
          <p:cNvSpPr txBox="1"/>
          <p:nvPr/>
        </p:nvSpPr>
        <p:spPr>
          <a:xfrm>
            <a:off x="3092564" y="4884371"/>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grpSp>
        <p:nvGrpSpPr>
          <p:cNvPr id="73" name="Group 72">
            <a:extLst>
              <a:ext uri="{FF2B5EF4-FFF2-40B4-BE49-F238E27FC236}">
                <a16:creationId xmlns:a16="http://schemas.microsoft.com/office/drawing/2014/main" id="{47E7B000-E90B-D74A-9517-BDD9851951CF}"/>
              </a:ext>
            </a:extLst>
          </p:cNvPr>
          <p:cNvGrpSpPr/>
          <p:nvPr/>
        </p:nvGrpSpPr>
        <p:grpSpPr>
          <a:xfrm>
            <a:off x="8989280" y="5622319"/>
            <a:ext cx="1698550" cy="920750"/>
            <a:chOff x="2080773" y="5218554"/>
            <a:chExt cx="1652075" cy="931451"/>
          </a:xfrm>
        </p:grpSpPr>
        <p:pic>
          <p:nvPicPr>
            <p:cNvPr id="74" name="Graphic 73">
              <a:extLst>
                <a:ext uri="{FF2B5EF4-FFF2-40B4-BE49-F238E27FC236}">
                  <a16:creationId xmlns:a16="http://schemas.microsoft.com/office/drawing/2014/main" id="{09837E97-6C09-E049-86BF-B053A61385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80773" y="5218554"/>
              <a:ext cx="1652075" cy="931451"/>
            </a:xfrm>
            <a:prstGeom prst="rect">
              <a:avLst/>
            </a:prstGeom>
          </p:spPr>
        </p:pic>
        <p:sp>
          <p:nvSpPr>
            <p:cNvPr id="75" name="TextBox 74">
              <a:extLst>
                <a:ext uri="{FF2B5EF4-FFF2-40B4-BE49-F238E27FC236}">
                  <a16:creationId xmlns:a16="http://schemas.microsoft.com/office/drawing/2014/main" id="{850C55E6-BE7E-2B40-B9FB-CC7460FC8B9A}"/>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Master</a:t>
              </a:r>
            </a:p>
          </p:txBody>
        </p:sp>
      </p:grpSp>
      <p:sp>
        <p:nvSpPr>
          <p:cNvPr id="77" name="TextBox 76">
            <a:extLst>
              <a:ext uri="{FF2B5EF4-FFF2-40B4-BE49-F238E27FC236}">
                <a16:creationId xmlns:a16="http://schemas.microsoft.com/office/drawing/2014/main" id="{2D204CF7-A14F-114B-B0D5-9F79FF7D34FB}"/>
              </a:ext>
            </a:extLst>
          </p:cNvPr>
          <p:cNvSpPr txBox="1"/>
          <p:nvPr/>
        </p:nvSpPr>
        <p:spPr>
          <a:xfrm>
            <a:off x="9603103" y="4866680"/>
            <a:ext cx="737377" cy="523220"/>
          </a:xfrm>
          <a:prstGeom prst="rect">
            <a:avLst/>
          </a:prstGeom>
          <a:solidFill>
            <a:schemeClr val="tx1"/>
          </a:solid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grpSp>
        <p:nvGrpSpPr>
          <p:cNvPr id="8" name="Group 7">
            <a:extLst>
              <a:ext uri="{FF2B5EF4-FFF2-40B4-BE49-F238E27FC236}">
                <a16:creationId xmlns:a16="http://schemas.microsoft.com/office/drawing/2014/main" id="{8CF477F4-2ACB-0C40-B070-C52D16B4C1E0}"/>
              </a:ext>
            </a:extLst>
          </p:cNvPr>
          <p:cNvGrpSpPr/>
          <p:nvPr/>
        </p:nvGrpSpPr>
        <p:grpSpPr>
          <a:xfrm>
            <a:off x="10116117" y="7080150"/>
            <a:ext cx="3019077" cy="1008718"/>
            <a:chOff x="10200199" y="7141006"/>
            <a:chExt cx="3019077" cy="1008718"/>
          </a:xfrm>
        </p:grpSpPr>
        <p:cxnSp>
          <p:nvCxnSpPr>
            <p:cNvPr id="87" name="Straight Arrow Connector 86">
              <a:extLst>
                <a:ext uri="{FF2B5EF4-FFF2-40B4-BE49-F238E27FC236}">
                  <a16:creationId xmlns:a16="http://schemas.microsoft.com/office/drawing/2014/main" id="{5D2DBADA-20E1-1A44-89F2-A569ADDD7B07}"/>
                </a:ext>
              </a:extLst>
            </p:cNvPr>
            <p:cNvCxnSpPr>
              <a:cxnSpLocks/>
            </p:cNvCxnSpPr>
            <p:nvPr/>
          </p:nvCxnSpPr>
          <p:spPr>
            <a:xfrm>
              <a:off x="10809389" y="7344697"/>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D0756FA-0593-ED48-ADCA-7671BC9D8C1E}"/>
                </a:ext>
              </a:extLst>
            </p:cNvPr>
            <p:cNvCxnSpPr>
              <a:cxnSpLocks/>
            </p:cNvCxnSpPr>
            <p:nvPr/>
          </p:nvCxnSpPr>
          <p:spPr>
            <a:xfrm>
              <a:off x="10809389" y="7793873"/>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78" name="Picture 77" descr="Deck_Fire.png">
              <a:extLst>
                <a:ext uri="{FF2B5EF4-FFF2-40B4-BE49-F238E27FC236}">
                  <a16:creationId xmlns:a16="http://schemas.microsoft.com/office/drawing/2014/main" id="{7545DD7E-B5A8-FB4E-85C2-23C9F53DA3B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00199" y="7248423"/>
              <a:ext cx="729688" cy="640080"/>
            </a:xfrm>
            <a:prstGeom prst="rect">
              <a:avLst/>
            </a:prstGeom>
          </p:spPr>
        </p:pic>
        <p:sp>
          <p:nvSpPr>
            <p:cNvPr id="81" name="TextBox 80">
              <a:extLst>
                <a:ext uri="{FF2B5EF4-FFF2-40B4-BE49-F238E27FC236}">
                  <a16:creationId xmlns:a16="http://schemas.microsoft.com/office/drawing/2014/main" id="{5A339099-0127-A64A-B5EF-D05A3D835A79}"/>
                </a:ext>
              </a:extLst>
            </p:cNvPr>
            <p:cNvSpPr txBox="1"/>
            <p:nvPr/>
          </p:nvSpPr>
          <p:spPr>
            <a:xfrm>
              <a:off x="10828128" y="7872725"/>
              <a:ext cx="1465752"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Data loss (RPO)</a:t>
              </a:r>
            </a:p>
          </p:txBody>
        </p:sp>
        <p:sp>
          <p:nvSpPr>
            <p:cNvPr id="82" name="TextBox 81">
              <a:extLst>
                <a:ext uri="{FF2B5EF4-FFF2-40B4-BE49-F238E27FC236}">
                  <a16:creationId xmlns:a16="http://schemas.microsoft.com/office/drawing/2014/main" id="{EF3C86F5-A4E4-3F4E-B18C-743A476A1873}"/>
                </a:ext>
              </a:extLst>
            </p:cNvPr>
            <p:cNvSpPr txBox="1"/>
            <p:nvPr/>
          </p:nvSpPr>
          <p:spPr>
            <a:xfrm>
              <a:off x="10910931" y="7403828"/>
              <a:ext cx="1431075"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Down time (RTO)</a:t>
              </a:r>
            </a:p>
          </p:txBody>
        </p:sp>
        <p:sp>
          <p:nvSpPr>
            <p:cNvPr id="84" name="Rectangle 83">
              <a:extLst>
                <a:ext uri="{FF2B5EF4-FFF2-40B4-BE49-F238E27FC236}">
                  <a16:creationId xmlns:a16="http://schemas.microsoft.com/office/drawing/2014/main" id="{4C6E8574-5C28-AD44-89A6-B0BAA88D42A3}"/>
                </a:ext>
              </a:extLst>
            </p:cNvPr>
            <p:cNvSpPr/>
            <p:nvPr/>
          </p:nvSpPr>
          <p:spPr bwMode="auto">
            <a:xfrm>
              <a:off x="10234802" y="7141006"/>
              <a:ext cx="2984474" cy="987673"/>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86" name="Graphic 85">
            <a:extLst>
              <a:ext uri="{FF2B5EF4-FFF2-40B4-BE49-F238E27FC236}">
                <a16:creationId xmlns:a16="http://schemas.microsoft.com/office/drawing/2014/main" id="{935301C9-E8C6-8B47-A139-BC197C180B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50449" y="1452538"/>
            <a:ext cx="559277" cy="559277"/>
          </a:xfrm>
          <a:prstGeom prst="rect">
            <a:avLst/>
          </a:prstGeom>
        </p:spPr>
      </p:pic>
      <p:sp>
        <p:nvSpPr>
          <p:cNvPr id="88" name="Oval 87">
            <a:extLst>
              <a:ext uri="{FF2B5EF4-FFF2-40B4-BE49-F238E27FC236}">
                <a16:creationId xmlns:a16="http://schemas.microsoft.com/office/drawing/2014/main" id="{0251C2F1-4FE4-3145-ACD9-91B814683380}"/>
              </a:ext>
            </a:extLst>
          </p:cNvPr>
          <p:cNvSpPr>
            <a:spLocks noChangeAspect="1"/>
          </p:cNvSpPr>
          <p:nvPr/>
        </p:nvSpPr>
        <p:spPr>
          <a:xfrm>
            <a:off x="12338253" y="7624158"/>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sp>
        <p:nvSpPr>
          <p:cNvPr id="94" name="Title 1">
            <a:extLst>
              <a:ext uri="{FF2B5EF4-FFF2-40B4-BE49-F238E27FC236}">
                <a16:creationId xmlns:a16="http://schemas.microsoft.com/office/drawing/2014/main" id="{FE17E0E9-211C-9345-8AC5-E1557B76B519}"/>
              </a:ext>
            </a:extLst>
          </p:cNvPr>
          <p:cNvSpPr txBox="1">
            <a:spLocks/>
          </p:cNvSpPr>
          <p:nvPr/>
        </p:nvSpPr>
        <p:spPr>
          <a:xfrm>
            <a:off x="9465752" y="821730"/>
            <a:ext cx="4564944" cy="84233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baseline="0">
                <a:solidFill>
                  <a:schemeClr val="bg1"/>
                </a:solidFill>
                <a:latin typeface="Arial"/>
                <a:ea typeface="+mj-ea"/>
                <a:cs typeface="Arial"/>
              </a:defRPr>
            </a:lvl1pPr>
          </a:lstStyle>
          <a:p>
            <a:pPr>
              <a:spcAft>
                <a:spcPts val="600"/>
              </a:spcAft>
            </a:pPr>
            <a:r>
              <a:rPr lang="en-US" sz="2400" b="0" dirty="0">
                <a:solidFill>
                  <a:schemeClr val="accent5"/>
                </a:solidFill>
                <a:latin typeface="+mn-lt"/>
              </a:rPr>
              <a:t>Allows the scaling of redundant sites during a failure scenario</a:t>
            </a:r>
          </a:p>
        </p:txBody>
      </p:sp>
      <p:pic>
        <p:nvPicPr>
          <p:cNvPr id="58" name="Picture 57">
            <a:extLst>
              <a:ext uri="{FF2B5EF4-FFF2-40B4-BE49-F238E27FC236}">
                <a16:creationId xmlns:a16="http://schemas.microsoft.com/office/drawing/2014/main" id="{AE823281-52FD-2941-A3BF-40E644225B12}"/>
              </a:ext>
            </a:extLst>
          </p:cNvPr>
          <p:cNvPicPr>
            <a:picLocks noChangeAspect="1"/>
          </p:cNvPicPr>
          <p:nvPr/>
        </p:nvPicPr>
        <p:blipFill>
          <a:blip r:embed="rId12"/>
          <a:stretch>
            <a:fillRect/>
          </a:stretch>
        </p:blipFill>
        <p:spPr>
          <a:xfrm>
            <a:off x="893373" y="3415259"/>
            <a:ext cx="3066358" cy="3770370"/>
          </a:xfrm>
          <a:prstGeom prst="rect">
            <a:avLst/>
          </a:prstGeom>
        </p:spPr>
      </p:pic>
      <p:cxnSp>
        <p:nvCxnSpPr>
          <p:cNvPr id="59" name="Straight Arrow Connector 28">
            <a:extLst>
              <a:ext uri="{FF2B5EF4-FFF2-40B4-BE49-F238E27FC236}">
                <a16:creationId xmlns:a16="http://schemas.microsoft.com/office/drawing/2014/main" id="{272427CB-1B75-B040-9B22-ACD87FF60F3E}"/>
              </a:ext>
            </a:extLst>
          </p:cNvPr>
          <p:cNvCxnSpPr>
            <a:cxnSpLocks/>
          </p:cNvCxnSpPr>
          <p:nvPr/>
        </p:nvCxnSpPr>
        <p:spPr>
          <a:xfrm rot="16200000" flipV="1">
            <a:off x="9175446" y="182506"/>
            <a:ext cx="463770" cy="3563117"/>
          </a:xfrm>
          <a:prstGeom prst="bentConnector2">
            <a:avLst/>
          </a:prstGeom>
          <a:ln w="38100">
            <a:solidFill>
              <a:schemeClr val="accent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744D07B-95A1-B442-A627-91742B7EC5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07470" y="3658289"/>
            <a:ext cx="922590" cy="922590"/>
          </a:xfrm>
          <a:prstGeom prst="rect">
            <a:avLst/>
          </a:prstGeom>
        </p:spPr>
      </p:pic>
      <p:sp>
        <p:nvSpPr>
          <p:cNvPr id="65" name="TextBox 64">
            <a:extLst>
              <a:ext uri="{FF2B5EF4-FFF2-40B4-BE49-F238E27FC236}">
                <a16:creationId xmlns:a16="http://schemas.microsoft.com/office/drawing/2014/main" id="{DF3DE2EC-D6DE-2941-B7C6-D4A809434F72}"/>
              </a:ext>
            </a:extLst>
          </p:cNvPr>
          <p:cNvSpPr txBox="1"/>
          <p:nvPr/>
        </p:nvSpPr>
        <p:spPr>
          <a:xfrm>
            <a:off x="9600076" y="3869228"/>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 Server</a:t>
            </a:r>
          </a:p>
        </p:txBody>
      </p:sp>
      <p:grpSp>
        <p:nvGrpSpPr>
          <p:cNvPr id="66" name="Group 65">
            <a:extLst>
              <a:ext uri="{FF2B5EF4-FFF2-40B4-BE49-F238E27FC236}">
                <a16:creationId xmlns:a16="http://schemas.microsoft.com/office/drawing/2014/main" id="{9CA51CBC-DF56-FF49-BE43-8738810E8B87}"/>
              </a:ext>
            </a:extLst>
          </p:cNvPr>
          <p:cNvGrpSpPr/>
          <p:nvPr/>
        </p:nvGrpSpPr>
        <p:grpSpPr>
          <a:xfrm>
            <a:off x="9509331" y="4668558"/>
            <a:ext cx="906644" cy="906644"/>
            <a:chOff x="2286796" y="4029364"/>
            <a:chExt cx="906644" cy="906644"/>
          </a:xfrm>
        </p:grpSpPr>
        <p:pic>
          <p:nvPicPr>
            <p:cNvPr id="70" name="Graphic 69">
              <a:extLst>
                <a:ext uri="{FF2B5EF4-FFF2-40B4-BE49-F238E27FC236}">
                  <a16:creationId xmlns:a16="http://schemas.microsoft.com/office/drawing/2014/main" id="{2DD24D2B-9804-824E-A6B4-0663BF1429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86796" y="4029364"/>
              <a:ext cx="906644" cy="906644"/>
            </a:xfrm>
            <a:prstGeom prst="rect">
              <a:avLst/>
            </a:prstGeom>
          </p:spPr>
        </p:pic>
        <p:sp>
          <p:nvSpPr>
            <p:cNvPr id="71" name="TextBox 70">
              <a:extLst>
                <a:ext uri="{FF2B5EF4-FFF2-40B4-BE49-F238E27FC236}">
                  <a16:creationId xmlns:a16="http://schemas.microsoft.com/office/drawing/2014/main" id="{EFF5885D-8FBE-F648-B0E1-967D54004163}"/>
                </a:ext>
              </a:extLst>
            </p:cNvPr>
            <p:cNvSpPr txBox="1"/>
            <p:nvPr/>
          </p:nvSpPr>
          <p:spPr>
            <a:xfrm>
              <a:off x="2377554" y="4244350"/>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 Server</a:t>
              </a:r>
            </a:p>
          </p:txBody>
        </p:sp>
      </p:grpSp>
      <p:cxnSp>
        <p:nvCxnSpPr>
          <p:cNvPr id="61" name="Straight Arrow Connector 60">
            <a:extLst>
              <a:ext uri="{FF2B5EF4-FFF2-40B4-BE49-F238E27FC236}">
                <a16:creationId xmlns:a16="http://schemas.microsoft.com/office/drawing/2014/main" id="{40F5FB94-08D0-3F40-9BAD-1B69D9145E2F}"/>
              </a:ext>
            </a:extLst>
          </p:cNvPr>
          <p:cNvCxnSpPr>
            <a:cxnSpLocks/>
            <a:stCxn id="70" idx="3"/>
          </p:cNvCxnSpPr>
          <p:nvPr/>
        </p:nvCxnSpPr>
        <p:spPr>
          <a:xfrm>
            <a:off x="10415975" y="5121880"/>
            <a:ext cx="1658838" cy="0"/>
          </a:xfrm>
          <a:prstGeom prst="straightConnector1">
            <a:avLst/>
          </a:prstGeom>
          <a:ln w="38100">
            <a:solidFill>
              <a:schemeClr val="accent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EA3AE12-23F3-1A4F-B209-71F138A472C2}"/>
              </a:ext>
            </a:extLst>
          </p:cNvPr>
          <p:cNvSpPr>
            <a:spLocks noChangeAspect="1"/>
          </p:cNvSpPr>
          <p:nvPr/>
        </p:nvSpPr>
        <p:spPr>
          <a:xfrm>
            <a:off x="12129706" y="7155438"/>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grpSp>
        <p:nvGrpSpPr>
          <p:cNvPr id="76" name="Group 75">
            <a:extLst>
              <a:ext uri="{FF2B5EF4-FFF2-40B4-BE49-F238E27FC236}">
                <a16:creationId xmlns:a16="http://schemas.microsoft.com/office/drawing/2014/main" id="{BBAC86F1-8CF1-6D45-94B2-DDD4CAA3FDCF}"/>
              </a:ext>
            </a:extLst>
          </p:cNvPr>
          <p:cNvGrpSpPr/>
          <p:nvPr/>
        </p:nvGrpSpPr>
        <p:grpSpPr>
          <a:xfrm>
            <a:off x="4348994" y="3911449"/>
            <a:ext cx="1836479" cy="1674898"/>
            <a:chOff x="11853103" y="3511249"/>
            <a:chExt cx="1836479" cy="1674898"/>
          </a:xfrm>
        </p:grpSpPr>
        <p:sp>
          <p:nvSpPr>
            <p:cNvPr id="79" name="Rectangle 78">
              <a:extLst>
                <a:ext uri="{FF2B5EF4-FFF2-40B4-BE49-F238E27FC236}">
                  <a16:creationId xmlns:a16="http://schemas.microsoft.com/office/drawing/2014/main" id="{38C143D6-ED27-4D41-871C-B60E1109F12F}"/>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80" name="TextBox 79">
              <a:extLst>
                <a:ext uri="{FF2B5EF4-FFF2-40B4-BE49-F238E27FC236}">
                  <a16:creationId xmlns:a16="http://schemas.microsoft.com/office/drawing/2014/main" id="{39A70C01-0663-1845-8214-95377C3BAAF5}"/>
                </a:ext>
              </a:extLst>
            </p:cNvPr>
            <p:cNvSpPr txBox="1"/>
            <p:nvPr/>
          </p:nvSpPr>
          <p:spPr>
            <a:xfrm>
              <a:off x="11870696" y="4421737"/>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pic>
        <p:nvPicPr>
          <p:cNvPr id="83" name="Graphic 82">
            <a:extLst>
              <a:ext uri="{FF2B5EF4-FFF2-40B4-BE49-F238E27FC236}">
                <a16:creationId xmlns:a16="http://schemas.microsoft.com/office/drawing/2014/main" id="{F222E40A-3FDA-2B40-B8C1-9D4626EAFE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7734" y="4176798"/>
            <a:ext cx="645139" cy="645139"/>
          </a:xfrm>
          <a:prstGeom prst="rect">
            <a:avLst/>
          </a:prstGeom>
        </p:spPr>
      </p:pic>
      <p:grpSp>
        <p:nvGrpSpPr>
          <p:cNvPr id="95" name="Group 94">
            <a:extLst>
              <a:ext uri="{FF2B5EF4-FFF2-40B4-BE49-F238E27FC236}">
                <a16:creationId xmlns:a16="http://schemas.microsoft.com/office/drawing/2014/main" id="{9425BC55-A755-014C-AF42-838D49F9E760}"/>
              </a:ext>
            </a:extLst>
          </p:cNvPr>
          <p:cNvGrpSpPr/>
          <p:nvPr/>
        </p:nvGrpSpPr>
        <p:grpSpPr>
          <a:xfrm>
            <a:off x="12074813" y="3911449"/>
            <a:ext cx="1836479" cy="1674898"/>
            <a:chOff x="11853103" y="3511249"/>
            <a:chExt cx="1836479" cy="1674898"/>
          </a:xfrm>
        </p:grpSpPr>
        <p:sp>
          <p:nvSpPr>
            <p:cNvPr id="96" name="Rectangle 95">
              <a:extLst>
                <a:ext uri="{FF2B5EF4-FFF2-40B4-BE49-F238E27FC236}">
                  <a16:creationId xmlns:a16="http://schemas.microsoft.com/office/drawing/2014/main" id="{2398B582-4F61-A345-ADEF-3D9E0CF60FBF}"/>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97" name="TextBox 96">
              <a:extLst>
                <a:ext uri="{FF2B5EF4-FFF2-40B4-BE49-F238E27FC236}">
                  <a16:creationId xmlns:a16="http://schemas.microsoft.com/office/drawing/2014/main" id="{80CCFEA1-B79E-0347-8210-D0A963476992}"/>
                </a:ext>
              </a:extLst>
            </p:cNvPr>
            <p:cNvSpPr txBox="1"/>
            <p:nvPr/>
          </p:nvSpPr>
          <p:spPr>
            <a:xfrm>
              <a:off x="11870696" y="4421737"/>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pic>
        <p:nvPicPr>
          <p:cNvPr id="98" name="Graphic 97">
            <a:extLst>
              <a:ext uri="{FF2B5EF4-FFF2-40B4-BE49-F238E27FC236}">
                <a16:creationId xmlns:a16="http://schemas.microsoft.com/office/drawing/2014/main" id="{8459E101-8231-EC43-91CC-AD6FA5148D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673553" y="4176798"/>
            <a:ext cx="645139" cy="645139"/>
          </a:xfrm>
          <a:prstGeom prst="rect">
            <a:avLst/>
          </a:prstGeom>
        </p:spPr>
      </p:pic>
    </p:spTree>
    <p:extLst>
      <p:ext uri="{BB962C8B-B14F-4D97-AF65-F5344CB8AC3E}">
        <p14:creationId xmlns:p14="http://schemas.microsoft.com/office/powerpoint/2010/main" val="18522327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2" name="Straight Arrow Connector 91">
            <a:extLst>
              <a:ext uri="{FF2B5EF4-FFF2-40B4-BE49-F238E27FC236}">
                <a16:creationId xmlns:a16="http://schemas.microsoft.com/office/drawing/2014/main" id="{B6897F10-929A-DD4A-A3F0-CE21A200B5DA}"/>
              </a:ext>
            </a:extLst>
          </p:cNvPr>
          <p:cNvCxnSpPr>
            <a:cxnSpLocks/>
          </p:cNvCxnSpPr>
          <p:nvPr/>
        </p:nvCxnSpPr>
        <p:spPr>
          <a:xfrm>
            <a:off x="6203602" y="5111232"/>
            <a:ext cx="2785678" cy="0"/>
          </a:xfrm>
          <a:prstGeom prst="straightConnector1">
            <a:avLst/>
          </a:prstGeom>
          <a:ln w="381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6584" y="347253"/>
            <a:ext cx="13987008" cy="1079598"/>
          </a:xfrm>
        </p:spPr>
        <p:txBody>
          <a:bodyPr/>
          <a:lstStyle/>
          <a:p>
            <a:r>
              <a:rPr lang="en-US" dirty="0"/>
              <a:t>Strategy: </a:t>
            </a:r>
            <a:r>
              <a:rPr lang="en-US" dirty="0">
                <a:solidFill>
                  <a:srgbClr val="FFC000"/>
                </a:solidFill>
              </a:rPr>
              <a:t>Warm Standby </a:t>
            </a:r>
            <a:r>
              <a:rPr lang="en-US" dirty="0"/>
              <a:t>(Multi-Region)</a:t>
            </a:r>
          </a:p>
        </p:txBody>
      </p:sp>
      <p:cxnSp>
        <p:nvCxnSpPr>
          <p:cNvPr id="34" name="Straight Arrow Connector 28">
            <a:extLst>
              <a:ext uri="{FF2B5EF4-FFF2-40B4-BE49-F238E27FC236}">
                <a16:creationId xmlns:a16="http://schemas.microsoft.com/office/drawing/2014/main" id="{52E4E4C7-88B2-8E48-9C00-CADC97061FA6}"/>
              </a:ext>
            </a:extLst>
          </p:cNvPr>
          <p:cNvCxnSpPr>
            <a:cxnSpLocks/>
            <a:endCxn id="86" idx="1"/>
          </p:cNvCxnSpPr>
          <p:nvPr/>
        </p:nvCxnSpPr>
        <p:spPr>
          <a:xfrm flipV="1">
            <a:off x="3517847" y="1732177"/>
            <a:ext cx="3532602" cy="449128"/>
          </a:xfrm>
          <a:prstGeom prst="bentConnector3">
            <a:avLst>
              <a:gd name="adj1" fmla="val 47"/>
            </a:avLst>
          </a:prstGeom>
          <a:ln w="38100">
            <a:solidFill>
              <a:schemeClr val="accent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22" name="Graphic 121">
            <a:extLst>
              <a:ext uri="{FF2B5EF4-FFF2-40B4-BE49-F238E27FC236}">
                <a16:creationId xmlns:a16="http://schemas.microsoft.com/office/drawing/2014/main" id="{D63877B1-8B30-6E4B-933E-921CF6413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6730" y="2211992"/>
            <a:ext cx="442517" cy="457200"/>
          </a:xfrm>
          <a:prstGeom prst="rect">
            <a:avLst/>
          </a:prstGeom>
        </p:spPr>
      </p:pic>
      <p:sp>
        <p:nvSpPr>
          <p:cNvPr id="123" name="Rectangle 122">
            <a:extLst>
              <a:ext uri="{FF2B5EF4-FFF2-40B4-BE49-F238E27FC236}">
                <a16:creationId xmlns:a16="http://schemas.microsoft.com/office/drawing/2014/main" id="{44570C78-1A35-DD41-8439-11FEB8725E50}"/>
              </a:ext>
            </a:extLst>
          </p:cNvPr>
          <p:cNvSpPr/>
          <p:nvPr/>
        </p:nvSpPr>
        <p:spPr>
          <a:xfrm>
            <a:off x="8260378" y="2195950"/>
            <a:ext cx="5857021" cy="4717056"/>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rgbClr val="FFC000"/>
                </a:solidFill>
              </a:rPr>
              <a:t> ap-southeast-1</a:t>
            </a:r>
          </a:p>
        </p:txBody>
      </p:sp>
      <p:grpSp>
        <p:nvGrpSpPr>
          <p:cNvPr id="131" name="Group 130">
            <a:extLst>
              <a:ext uri="{FF2B5EF4-FFF2-40B4-BE49-F238E27FC236}">
                <a16:creationId xmlns:a16="http://schemas.microsoft.com/office/drawing/2014/main" id="{68A40EAF-475E-E148-B3BB-E7BFE3A8038C}"/>
              </a:ext>
            </a:extLst>
          </p:cNvPr>
          <p:cNvGrpSpPr/>
          <p:nvPr/>
        </p:nvGrpSpPr>
        <p:grpSpPr>
          <a:xfrm>
            <a:off x="2012360" y="3657487"/>
            <a:ext cx="922590" cy="922590"/>
            <a:chOff x="2248123" y="2588660"/>
            <a:chExt cx="922590" cy="922590"/>
          </a:xfrm>
        </p:grpSpPr>
        <p:pic>
          <p:nvPicPr>
            <p:cNvPr id="132" name="Graphic 131">
              <a:extLst>
                <a:ext uri="{FF2B5EF4-FFF2-40B4-BE49-F238E27FC236}">
                  <a16:creationId xmlns:a16="http://schemas.microsoft.com/office/drawing/2014/main" id="{67723015-81CB-6046-BED8-D9B9B5BBFA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8123" y="2588660"/>
              <a:ext cx="922590" cy="922590"/>
            </a:xfrm>
            <a:prstGeom prst="rect">
              <a:avLst/>
            </a:prstGeom>
          </p:spPr>
        </p:pic>
        <p:sp>
          <p:nvSpPr>
            <p:cNvPr id="133" name="TextBox 132">
              <a:extLst>
                <a:ext uri="{FF2B5EF4-FFF2-40B4-BE49-F238E27FC236}">
                  <a16:creationId xmlns:a16="http://schemas.microsoft.com/office/drawing/2014/main" id="{3ED5F8CA-A90B-7246-8F59-69817C056EDD}"/>
                </a:ext>
              </a:extLst>
            </p:cNvPr>
            <p:cNvSpPr txBox="1"/>
            <p:nvPr/>
          </p:nvSpPr>
          <p:spPr>
            <a:xfrm>
              <a:off x="2340729" y="2799599"/>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 Server</a:t>
              </a:r>
            </a:p>
          </p:txBody>
        </p:sp>
      </p:grpSp>
      <p:grpSp>
        <p:nvGrpSpPr>
          <p:cNvPr id="135" name="Group 134">
            <a:extLst>
              <a:ext uri="{FF2B5EF4-FFF2-40B4-BE49-F238E27FC236}">
                <a16:creationId xmlns:a16="http://schemas.microsoft.com/office/drawing/2014/main" id="{FE4834F4-C6FF-894A-9527-1AF1521A318A}"/>
              </a:ext>
            </a:extLst>
          </p:cNvPr>
          <p:cNvGrpSpPr/>
          <p:nvPr/>
        </p:nvGrpSpPr>
        <p:grpSpPr>
          <a:xfrm>
            <a:off x="999321" y="4664595"/>
            <a:ext cx="906644" cy="906644"/>
            <a:chOff x="2068779" y="4092725"/>
            <a:chExt cx="906644" cy="906644"/>
          </a:xfrm>
        </p:grpSpPr>
        <p:pic>
          <p:nvPicPr>
            <p:cNvPr id="136" name="Graphic 135">
              <a:extLst>
                <a:ext uri="{FF2B5EF4-FFF2-40B4-BE49-F238E27FC236}">
                  <a16:creationId xmlns:a16="http://schemas.microsoft.com/office/drawing/2014/main" id="{EFF80C4E-E29D-714D-9169-741E7B3036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8779" y="4092725"/>
              <a:ext cx="906644" cy="906644"/>
            </a:xfrm>
            <a:prstGeom prst="rect">
              <a:avLst/>
            </a:prstGeom>
          </p:spPr>
        </p:pic>
        <p:sp>
          <p:nvSpPr>
            <p:cNvPr id="137" name="TextBox 136">
              <a:extLst>
                <a:ext uri="{FF2B5EF4-FFF2-40B4-BE49-F238E27FC236}">
                  <a16:creationId xmlns:a16="http://schemas.microsoft.com/office/drawing/2014/main" id="{6F526154-A55E-944A-A0E8-267E2EC27D13}"/>
                </a:ext>
              </a:extLst>
            </p:cNvPr>
            <p:cNvSpPr txBox="1"/>
            <p:nvPr/>
          </p:nvSpPr>
          <p:spPr>
            <a:xfrm>
              <a:off x="2153716" y="42925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138" name="Group 137">
            <a:extLst>
              <a:ext uri="{FF2B5EF4-FFF2-40B4-BE49-F238E27FC236}">
                <a16:creationId xmlns:a16="http://schemas.microsoft.com/office/drawing/2014/main" id="{C605D2F8-D25F-F14C-8567-E77454C5C9B2}"/>
              </a:ext>
            </a:extLst>
          </p:cNvPr>
          <p:cNvGrpSpPr/>
          <p:nvPr/>
        </p:nvGrpSpPr>
        <p:grpSpPr>
          <a:xfrm>
            <a:off x="1480937" y="5623223"/>
            <a:ext cx="1698550" cy="920750"/>
            <a:chOff x="2080773" y="5218554"/>
            <a:chExt cx="1652075" cy="931451"/>
          </a:xfrm>
        </p:grpSpPr>
        <p:pic>
          <p:nvPicPr>
            <p:cNvPr id="142" name="Graphic 141">
              <a:extLst>
                <a:ext uri="{FF2B5EF4-FFF2-40B4-BE49-F238E27FC236}">
                  <a16:creationId xmlns:a16="http://schemas.microsoft.com/office/drawing/2014/main" id="{34E5B46D-9E96-D34F-B079-9823E8B44D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80773" y="5218554"/>
              <a:ext cx="1652075" cy="931451"/>
            </a:xfrm>
            <a:prstGeom prst="rect">
              <a:avLst/>
            </a:prstGeom>
          </p:spPr>
        </p:pic>
        <p:sp>
          <p:nvSpPr>
            <p:cNvPr id="143" name="TextBox 142">
              <a:extLst>
                <a:ext uri="{FF2B5EF4-FFF2-40B4-BE49-F238E27FC236}">
                  <a16:creationId xmlns:a16="http://schemas.microsoft.com/office/drawing/2014/main" id="{E5A587DD-3C07-BE48-8B3F-29800E75E129}"/>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Master</a:t>
              </a:r>
            </a:p>
          </p:txBody>
        </p:sp>
      </p:grpSp>
      <p:pic>
        <p:nvPicPr>
          <p:cNvPr id="144" name="Graphic 143">
            <a:extLst>
              <a:ext uri="{FF2B5EF4-FFF2-40B4-BE49-F238E27FC236}">
                <a16:creationId xmlns:a16="http://schemas.microsoft.com/office/drawing/2014/main" id="{36A3E1C4-1C5D-3D47-9173-3F5A1927D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505" y="2217874"/>
            <a:ext cx="457200" cy="457200"/>
          </a:xfrm>
          <a:prstGeom prst="rect">
            <a:avLst/>
          </a:prstGeom>
        </p:spPr>
      </p:pic>
      <p:sp>
        <p:nvSpPr>
          <p:cNvPr id="145" name="Rectangle 144">
            <a:extLst>
              <a:ext uri="{FF2B5EF4-FFF2-40B4-BE49-F238E27FC236}">
                <a16:creationId xmlns:a16="http://schemas.microsoft.com/office/drawing/2014/main" id="{ED7EF965-0965-9A46-8774-1D5BE8E6DD6F}"/>
              </a:ext>
            </a:extLst>
          </p:cNvPr>
          <p:cNvSpPr/>
          <p:nvPr/>
        </p:nvSpPr>
        <p:spPr>
          <a:xfrm>
            <a:off x="502466" y="2195950"/>
            <a:ext cx="5891143" cy="4717056"/>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rgbClr val="FFC000"/>
                </a:solidFill>
              </a:rPr>
              <a:t> us-west-2</a:t>
            </a:r>
          </a:p>
        </p:txBody>
      </p:sp>
      <p:pic>
        <p:nvPicPr>
          <p:cNvPr id="150" name="Graphic 149">
            <a:extLst>
              <a:ext uri="{FF2B5EF4-FFF2-40B4-BE49-F238E27FC236}">
                <a16:creationId xmlns:a16="http://schemas.microsoft.com/office/drawing/2014/main" id="{4AC90362-BC9B-2F49-913D-F0099BEDD9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9823" y="4667756"/>
            <a:ext cx="906644" cy="906644"/>
          </a:xfrm>
          <a:prstGeom prst="rect">
            <a:avLst/>
          </a:prstGeom>
        </p:spPr>
      </p:pic>
      <p:sp>
        <p:nvSpPr>
          <p:cNvPr id="151" name="TextBox 150">
            <a:extLst>
              <a:ext uri="{FF2B5EF4-FFF2-40B4-BE49-F238E27FC236}">
                <a16:creationId xmlns:a16="http://schemas.microsoft.com/office/drawing/2014/main" id="{F5127463-2262-7544-9972-8DB1E4ACB82A}"/>
              </a:ext>
            </a:extLst>
          </p:cNvPr>
          <p:cNvSpPr txBox="1"/>
          <p:nvPr/>
        </p:nvSpPr>
        <p:spPr>
          <a:xfrm>
            <a:off x="2094760" y="4867584"/>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152" name="Graphic 151">
            <a:extLst>
              <a:ext uri="{FF2B5EF4-FFF2-40B4-BE49-F238E27FC236}">
                <a16:creationId xmlns:a16="http://schemas.microsoft.com/office/drawing/2014/main" id="{310CB5BC-155A-FC4B-91FA-5961A27AE1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7627" y="4684543"/>
            <a:ext cx="906644" cy="906644"/>
          </a:xfrm>
          <a:prstGeom prst="rect">
            <a:avLst/>
          </a:prstGeom>
        </p:spPr>
      </p:pic>
      <p:sp>
        <p:nvSpPr>
          <p:cNvPr id="153" name="TextBox 152">
            <a:extLst>
              <a:ext uri="{FF2B5EF4-FFF2-40B4-BE49-F238E27FC236}">
                <a16:creationId xmlns:a16="http://schemas.microsoft.com/office/drawing/2014/main" id="{88DED413-8ABA-B24F-8F17-454AE90E4ADB}"/>
              </a:ext>
            </a:extLst>
          </p:cNvPr>
          <p:cNvSpPr txBox="1"/>
          <p:nvPr/>
        </p:nvSpPr>
        <p:spPr>
          <a:xfrm>
            <a:off x="3092564" y="4884371"/>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grpSp>
        <p:nvGrpSpPr>
          <p:cNvPr id="67" name="Group 66">
            <a:extLst>
              <a:ext uri="{FF2B5EF4-FFF2-40B4-BE49-F238E27FC236}">
                <a16:creationId xmlns:a16="http://schemas.microsoft.com/office/drawing/2014/main" id="{4A3D5A57-8257-A44E-8BB4-12C5E35AC1A1}"/>
              </a:ext>
            </a:extLst>
          </p:cNvPr>
          <p:cNvGrpSpPr/>
          <p:nvPr/>
        </p:nvGrpSpPr>
        <p:grpSpPr>
          <a:xfrm>
            <a:off x="12074050" y="3468987"/>
            <a:ext cx="922590" cy="922590"/>
            <a:chOff x="2248123" y="2588660"/>
            <a:chExt cx="922590" cy="922590"/>
          </a:xfrm>
        </p:grpSpPr>
        <p:pic>
          <p:nvPicPr>
            <p:cNvPr id="68" name="Graphic 67">
              <a:extLst>
                <a:ext uri="{FF2B5EF4-FFF2-40B4-BE49-F238E27FC236}">
                  <a16:creationId xmlns:a16="http://schemas.microsoft.com/office/drawing/2014/main" id="{D3A29CB7-C824-1B45-9E5E-7B8342E6D1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8123" y="2588660"/>
              <a:ext cx="922590" cy="922590"/>
            </a:xfrm>
            <a:prstGeom prst="rect">
              <a:avLst/>
            </a:prstGeom>
          </p:spPr>
        </p:pic>
        <p:sp>
          <p:nvSpPr>
            <p:cNvPr id="69" name="TextBox 68">
              <a:extLst>
                <a:ext uri="{FF2B5EF4-FFF2-40B4-BE49-F238E27FC236}">
                  <a16:creationId xmlns:a16="http://schemas.microsoft.com/office/drawing/2014/main" id="{B77972B1-2587-2C4F-820C-C4CECD10F18B}"/>
                </a:ext>
              </a:extLst>
            </p:cNvPr>
            <p:cNvSpPr txBox="1"/>
            <p:nvPr/>
          </p:nvSpPr>
          <p:spPr>
            <a:xfrm>
              <a:off x="2340729" y="2799599"/>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 Server</a:t>
              </a:r>
            </a:p>
          </p:txBody>
        </p:sp>
      </p:grpSp>
      <p:grpSp>
        <p:nvGrpSpPr>
          <p:cNvPr id="70" name="Group 69">
            <a:extLst>
              <a:ext uri="{FF2B5EF4-FFF2-40B4-BE49-F238E27FC236}">
                <a16:creationId xmlns:a16="http://schemas.microsoft.com/office/drawing/2014/main" id="{9858FEBB-0195-E547-99A0-8A21785735AF}"/>
              </a:ext>
            </a:extLst>
          </p:cNvPr>
          <p:cNvGrpSpPr/>
          <p:nvPr/>
        </p:nvGrpSpPr>
        <p:grpSpPr>
          <a:xfrm>
            <a:off x="11142792" y="4616092"/>
            <a:ext cx="906644" cy="906644"/>
            <a:chOff x="4703907" y="4045126"/>
            <a:chExt cx="906644" cy="906644"/>
          </a:xfrm>
        </p:grpSpPr>
        <p:pic>
          <p:nvPicPr>
            <p:cNvPr id="71" name="Graphic 70">
              <a:extLst>
                <a:ext uri="{FF2B5EF4-FFF2-40B4-BE49-F238E27FC236}">
                  <a16:creationId xmlns:a16="http://schemas.microsoft.com/office/drawing/2014/main" id="{0C020184-D4EC-B245-8852-596E3D513E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03907" y="4045126"/>
              <a:ext cx="906644" cy="906644"/>
            </a:xfrm>
            <a:prstGeom prst="rect">
              <a:avLst/>
            </a:prstGeom>
          </p:spPr>
        </p:pic>
        <p:sp>
          <p:nvSpPr>
            <p:cNvPr id="72" name="TextBox 71">
              <a:extLst>
                <a:ext uri="{FF2B5EF4-FFF2-40B4-BE49-F238E27FC236}">
                  <a16:creationId xmlns:a16="http://schemas.microsoft.com/office/drawing/2014/main" id="{40F87016-B4CC-AB4B-972F-CC6A583050FC}"/>
                </a:ext>
              </a:extLst>
            </p:cNvPr>
            <p:cNvSpPr txBox="1"/>
            <p:nvPr/>
          </p:nvSpPr>
          <p:spPr>
            <a:xfrm>
              <a:off x="4810376" y="4250971"/>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73" name="Group 72">
            <a:extLst>
              <a:ext uri="{FF2B5EF4-FFF2-40B4-BE49-F238E27FC236}">
                <a16:creationId xmlns:a16="http://schemas.microsoft.com/office/drawing/2014/main" id="{47E7B000-E90B-D74A-9517-BDD9851951CF}"/>
              </a:ext>
            </a:extLst>
          </p:cNvPr>
          <p:cNvGrpSpPr/>
          <p:nvPr/>
        </p:nvGrpSpPr>
        <p:grpSpPr>
          <a:xfrm>
            <a:off x="8989280" y="5622319"/>
            <a:ext cx="1698550" cy="920750"/>
            <a:chOff x="2080773" y="5218554"/>
            <a:chExt cx="1652075" cy="931451"/>
          </a:xfrm>
        </p:grpSpPr>
        <p:pic>
          <p:nvPicPr>
            <p:cNvPr id="74" name="Graphic 73">
              <a:extLst>
                <a:ext uri="{FF2B5EF4-FFF2-40B4-BE49-F238E27FC236}">
                  <a16:creationId xmlns:a16="http://schemas.microsoft.com/office/drawing/2014/main" id="{09837E97-6C09-E049-86BF-B053A61385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80773" y="5218554"/>
              <a:ext cx="1652075" cy="931451"/>
            </a:xfrm>
            <a:prstGeom prst="rect">
              <a:avLst/>
            </a:prstGeom>
          </p:spPr>
        </p:pic>
        <p:sp>
          <p:nvSpPr>
            <p:cNvPr id="75" name="TextBox 74">
              <a:extLst>
                <a:ext uri="{FF2B5EF4-FFF2-40B4-BE49-F238E27FC236}">
                  <a16:creationId xmlns:a16="http://schemas.microsoft.com/office/drawing/2014/main" id="{850C55E6-BE7E-2B40-B9FB-CC7460FC8B9A}"/>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Replica</a:t>
              </a:r>
            </a:p>
          </p:txBody>
        </p:sp>
      </p:grpSp>
      <p:pic>
        <p:nvPicPr>
          <p:cNvPr id="76" name="Graphic 75">
            <a:extLst>
              <a:ext uri="{FF2B5EF4-FFF2-40B4-BE49-F238E27FC236}">
                <a16:creationId xmlns:a16="http://schemas.microsoft.com/office/drawing/2014/main" id="{BECA4009-A8D2-6F45-BB7F-FBDBE2787E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137464" y="4607976"/>
            <a:ext cx="906644" cy="906644"/>
          </a:xfrm>
          <a:prstGeom prst="rect">
            <a:avLst/>
          </a:prstGeom>
        </p:spPr>
      </p:pic>
      <p:sp>
        <p:nvSpPr>
          <p:cNvPr id="77" name="TextBox 76">
            <a:extLst>
              <a:ext uri="{FF2B5EF4-FFF2-40B4-BE49-F238E27FC236}">
                <a16:creationId xmlns:a16="http://schemas.microsoft.com/office/drawing/2014/main" id="{2D204CF7-A14F-114B-B0D5-9F79FF7D34FB}"/>
              </a:ext>
            </a:extLst>
          </p:cNvPr>
          <p:cNvSpPr txBox="1"/>
          <p:nvPr/>
        </p:nvSpPr>
        <p:spPr>
          <a:xfrm>
            <a:off x="12222401" y="4807804"/>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79" name="Graphic 78">
            <a:extLst>
              <a:ext uri="{FF2B5EF4-FFF2-40B4-BE49-F238E27FC236}">
                <a16:creationId xmlns:a16="http://schemas.microsoft.com/office/drawing/2014/main" id="{6898F583-03F8-2C4F-869A-5176DC3FFA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122727" y="4607976"/>
            <a:ext cx="906644" cy="906644"/>
          </a:xfrm>
          <a:prstGeom prst="rect">
            <a:avLst/>
          </a:prstGeom>
        </p:spPr>
      </p:pic>
      <p:sp>
        <p:nvSpPr>
          <p:cNvPr id="80" name="TextBox 79">
            <a:extLst>
              <a:ext uri="{FF2B5EF4-FFF2-40B4-BE49-F238E27FC236}">
                <a16:creationId xmlns:a16="http://schemas.microsoft.com/office/drawing/2014/main" id="{9A732921-45E0-3643-AF37-15830F82FB15}"/>
              </a:ext>
            </a:extLst>
          </p:cNvPr>
          <p:cNvSpPr txBox="1"/>
          <p:nvPr/>
        </p:nvSpPr>
        <p:spPr>
          <a:xfrm>
            <a:off x="13219276" y="4808487"/>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grpSp>
        <p:nvGrpSpPr>
          <p:cNvPr id="8" name="Group 7">
            <a:extLst>
              <a:ext uri="{FF2B5EF4-FFF2-40B4-BE49-F238E27FC236}">
                <a16:creationId xmlns:a16="http://schemas.microsoft.com/office/drawing/2014/main" id="{8CF477F4-2ACB-0C40-B070-C52D16B4C1E0}"/>
              </a:ext>
            </a:extLst>
          </p:cNvPr>
          <p:cNvGrpSpPr/>
          <p:nvPr/>
        </p:nvGrpSpPr>
        <p:grpSpPr>
          <a:xfrm>
            <a:off x="10200199" y="7098966"/>
            <a:ext cx="3019077" cy="1008718"/>
            <a:chOff x="10200199" y="7141006"/>
            <a:chExt cx="3019077" cy="1008718"/>
          </a:xfrm>
        </p:grpSpPr>
        <p:cxnSp>
          <p:nvCxnSpPr>
            <p:cNvPr id="87" name="Straight Arrow Connector 86">
              <a:extLst>
                <a:ext uri="{FF2B5EF4-FFF2-40B4-BE49-F238E27FC236}">
                  <a16:creationId xmlns:a16="http://schemas.microsoft.com/office/drawing/2014/main" id="{5D2DBADA-20E1-1A44-89F2-A569ADDD7B07}"/>
                </a:ext>
              </a:extLst>
            </p:cNvPr>
            <p:cNvCxnSpPr>
              <a:cxnSpLocks/>
            </p:cNvCxnSpPr>
            <p:nvPr/>
          </p:nvCxnSpPr>
          <p:spPr>
            <a:xfrm>
              <a:off x="10809389" y="7344697"/>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D0756FA-0593-ED48-ADCA-7671BC9D8C1E}"/>
                </a:ext>
              </a:extLst>
            </p:cNvPr>
            <p:cNvCxnSpPr>
              <a:cxnSpLocks/>
            </p:cNvCxnSpPr>
            <p:nvPr/>
          </p:nvCxnSpPr>
          <p:spPr>
            <a:xfrm>
              <a:off x="10809389" y="7793873"/>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78" name="Picture 77" descr="Deck_Fire.png">
              <a:extLst>
                <a:ext uri="{FF2B5EF4-FFF2-40B4-BE49-F238E27FC236}">
                  <a16:creationId xmlns:a16="http://schemas.microsoft.com/office/drawing/2014/main" id="{7545DD7E-B5A8-FB4E-85C2-23C9F53DA3B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200199" y="7248423"/>
              <a:ext cx="729688" cy="640080"/>
            </a:xfrm>
            <a:prstGeom prst="rect">
              <a:avLst/>
            </a:prstGeom>
          </p:spPr>
        </p:pic>
        <p:sp>
          <p:nvSpPr>
            <p:cNvPr id="81" name="TextBox 80">
              <a:extLst>
                <a:ext uri="{FF2B5EF4-FFF2-40B4-BE49-F238E27FC236}">
                  <a16:creationId xmlns:a16="http://schemas.microsoft.com/office/drawing/2014/main" id="{5A339099-0127-A64A-B5EF-D05A3D835A79}"/>
                </a:ext>
              </a:extLst>
            </p:cNvPr>
            <p:cNvSpPr txBox="1"/>
            <p:nvPr/>
          </p:nvSpPr>
          <p:spPr>
            <a:xfrm>
              <a:off x="10828128" y="7872725"/>
              <a:ext cx="1465752"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Data loss (RPO)</a:t>
              </a:r>
            </a:p>
          </p:txBody>
        </p:sp>
        <p:sp>
          <p:nvSpPr>
            <p:cNvPr id="82" name="TextBox 81">
              <a:extLst>
                <a:ext uri="{FF2B5EF4-FFF2-40B4-BE49-F238E27FC236}">
                  <a16:creationId xmlns:a16="http://schemas.microsoft.com/office/drawing/2014/main" id="{EF3C86F5-A4E4-3F4E-B18C-743A476A1873}"/>
                </a:ext>
              </a:extLst>
            </p:cNvPr>
            <p:cNvSpPr txBox="1"/>
            <p:nvPr/>
          </p:nvSpPr>
          <p:spPr>
            <a:xfrm>
              <a:off x="10910931" y="7403828"/>
              <a:ext cx="1431075"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Down time (RTO)</a:t>
              </a:r>
            </a:p>
          </p:txBody>
        </p:sp>
        <p:sp>
          <p:nvSpPr>
            <p:cNvPr id="84" name="Rectangle 83">
              <a:extLst>
                <a:ext uri="{FF2B5EF4-FFF2-40B4-BE49-F238E27FC236}">
                  <a16:creationId xmlns:a16="http://schemas.microsoft.com/office/drawing/2014/main" id="{4C6E8574-5C28-AD44-89A6-B0BAA88D42A3}"/>
                </a:ext>
              </a:extLst>
            </p:cNvPr>
            <p:cNvSpPr/>
            <p:nvPr/>
          </p:nvSpPr>
          <p:spPr bwMode="auto">
            <a:xfrm>
              <a:off x="10234802" y="7141006"/>
              <a:ext cx="2984474" cy="987673"/>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5" name="Oval 84">
            <a:extLst>
              <a:ext uri="{FF2B5EF4-FFF2-40B4-BE49-F238E27FC236}">
                <a16:creationId xmlns:a16="http://schemas.microsoft.com/office/drawing/2014/main" id="{E8B0AEE4-3752-FD48-A069-AD6D52BC9620}"/>
              </a:ext>
            </a:extLst>
          </p:cNvPr>
          <p:cNvSpPr>
            <a:spLocks noChangeAspect="1"/>
          </p:cNvSpPr>
          <p:nvPr/>
        </p:nvSpPr>
        <p:spPr>
          <a:xfrm>
            <a:off x="11340057" y="7172875"/>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pic>
        <p:nvPicPr>
          <p:cNvPr id="86" name="Graphic 85">
            <a:extLst>
              <a:ext uri="{FF2B5EF4-FFF2-40B4-BE49-F238E27FC236}">
                <a16:creationId xmlns:a16="http://schemas.microsoft.com/office/drawing/2014/main" id="{935301C9-E8C6-8B47-A139-BC197C180B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50449" y="1452538"/>
            <a:ext cx="559277" cy="559277"/>
          </a:xfrm>
          <a:prstGeom prst="rect">
            <a:avLst/>
          </a:prstGeom>
        </p:spPr>
      </p:pic>
      <p:sp>
        <p:nvSpPr>
          <p:cNvPr id="88" name="Oval 87">
            <a:extLst>
              <a:ext uri="{FF2B5EF4-FFF2-40B4-BE49-F238E27FC236}">
                <a16:creationId xmlns:a16="http://schemas.microsoft.com/office/drawing/2014/main" id="{0251C2F1-4FE4-3145-ACD9-91B814683380}"/>
              </a:ext>
            </a:extLst>
          </p:cNvPr>
          <p:cNvSpPr>
            <a:spLocks noChangeAspect="1"/>
          </p:cNvSpPr>
          <p:nvPr/>
        </p:nvSpPr>
        <p:spPr>
          <a:xfrm>
            <a:off x="11338740" y="7644310"/>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grpSp>
        <p:nvGrpSpPr>
          <p:cNvPr id="89" name="Group 88">
            <a:extLst>
              <a:ext uri="{FF2B5EF4-FFF2-40B4-BE49-F238E27FC236}">
                <a16:creationId xmlns:a16="http://schemas.microsoft.com/office/drawing/2014/main" id="{EA0BBF1B-AFFC-9F4E-AC25-00CE3ACBB8F5}"/>
              </a:ext>
            </a:extLst>
          </p:cNvPr>
          <p:cNvGrpSpPr/>
          <p:nvPr/>
        </p:nvGrpSpPr>
        <p:grpSpPr>
          <a:xfrm>
            <a:off x="3156936" y="6080557"/>
            <a:ext cx="5832344" cy="605224"/>
            <a:chOff x="3793163" y="6420480"/>
            <a:chExt cx="4761498" cy="605224"/>
          </a:xfrm>
        </p:grpSpPr>
        <p:cxnSp>
          <p:nvCxnSpPr>
            <p:cNvPr id="90" name="Straight Arrow Connector 89">
              <a:extLst>
                <a:ext uri="{FF2B5EF4-FFF2-40B4-BE49-F238E27FC236}">
                  <a16:creationId xmlns:a16="http://schemas.microsoft.com/office/drawing/2014/main" id="{AEB4F87E-58C6-EF40-A7FE-7B38A2AABDE0}"/>
                </a:ext>
              </a:extLst>
            </p:cNvPr>
            <p:cNvCxnSpPr>
              <a:cxnSpLocks/>
            </p:cNvCxnSpPr>
            <p:nvPr/>
          </p:nvCxnSpPr>
          <p:spPr>
            <a:xfrm>
              <a:off x="3793163" y="6420480"/>
              <a:ext cx="4761498" cy="0"/>
            </a:xfrm>
            <a:prstGeom prst="straightConnector1">
              <a:avLst/>
            </a:prstGeom>
            <a:ln w="381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6858CD-BA20-1547-A75F-BC7EEF2EF32C}"/>
                </a:ext>
              </a:extLst>
            </p:cNvPr>
            <p:cNvSpPr txBox="1"/>
            <p:nvPr/>
          </p:nvSpPr>
          <p:spPr>
            <a:xfrm>
              <a:off x="6233390" y="6440929"/>
              <a:ext cx="1899473" cy="584775"/>
            </a:xfrm>
            <a:prstGeom prst="rect">
              <a:avLst/>
            </a:prstGeom>
            <a:noFill/>
          </p:spPr>
          <p:txBody>
            <a:bodyPr wrap="square" rtlCol="0">
              <a:spAutoFit/>
            </a:bodyPr>
            <a:lstStyle/>
            <a:p>
              <a:pPr algn="ctr"/>
              <a:r>
                <a:rPr lang="en-US" sz="1600" dirty="0">
                  <a:solidFill>
                    <a:schemeClr val="bg2">
                      <a:lumMod val="25000"/>
                      <a:lumOff val="75000"/>
                    </a:schemeClr>
                  </a:solidFill>
                </a:rPr>
                <a:t>Database</a:t>
              </a:r>
            </a:p>
            <a:p>
              <a:pPr algn="ctr"/>
              <a:r>
                <a:rPr lang="en-US" sz="1600" dirty="0">
                  <a:solidFill>
                    <a:schemeClr val="bg2">
                      <a:lumMod val="25000"/>
                      <a:lumOff val="75000"/>
                    </a:schemeClr>
                  </a:solidFill>
                </a:rPr>
                <a:t>Replication</a:t>
              </a:r>
            </a:p>
          </p:txBody>
        </p:sp>
      </p:grpSp>
      <p:sp>
        <p:nvSpPr>
          <p:cNvPr id="93" name="TextBox 92">
            <a:extLst>
              <a:ext uri="{FF2B5EF4-FFF2-40B4-BE49-F238E27FC236}">
                <a16:creationId xmlns:a16="http://schemas.microsoft.com/office/drawing/2014/main" id="{3D27CF30-BF1F-1748-90BB-468E68D7F259}"/>
              </a:ext>
            </a:extLst>
          </p:cNvPr>
          <p:cNvSpPr txBox="1"/>
          <p:nvPr/>
        </p:nvSpPr>
        <p:spPr>
          <a:xfrm>
            <a:off x="6377257" y="5111232"/>
            <a:ext cx="1899473" cy="584775"/>
          </a:xfrm>
          <a:prstGeom prst="rect">
            <a:avLst/>
          </a:prstGeom>
          <a:noFill/>
        </p:spPr>
        <p:txBody>
          <a:bodyPr wrap="square" rtlCol="0">
            <a:spAutoFit/>
          </a:bodyPr>
          <a:lstStyle/>
          <a:p>
            <a:pPr algn="ctr"/>
            <a:r>
              <a:rPr lang="en-US" sz="1600" dirty="0">
                <a:solidFill>
                  <a:schemeClr val="bg2">
                    <a:lumMod val="25000"/>
                    <a:lumOff val="75000"/>
                  </a:schemeClr>
                </a:solidFill>
              </a:rPr>
              <a:t>Snapshots</a:t>
            </a:r>
          </a:p>
          <a:p>
            <a:pPr algn="ctr"/>
            <a:r>
              <a:rPr lang="en-US" sz="1600" dirty="0">
                <a:solidFill>
                  <a:schemeClr val="bg2">
                    <a:lumMod val="25000"/>
                    <a:lumOff val="75000"/>
                  </a:schemeClr>
                </a:solidFill>
              </a:rPr>
              <a:t>Replication</a:t>
            </a:r>
          </a:p>
        </p:txBody>
      </p:sp>
      <p:grpSp>
        <p:nvGrpSpPr>
          <p:cNvPr id="97" name="Group 96">
            <a:extLst>
              <a:ext uri="{FF2B5EF4-FFF2-40B4-BE49-F238E27FC236}">
                <a16:creationId xmlns:a16="http://schemas.microsoft.com/office/drawing/2014/main" id="{70DD8E35-F49F-4242-9F64-F6BE911D3750}"/>
              </a:ext>
            </a:extLst>
          </p:cNvPr>
          <p:cNvGrpSpPr/>
          <p:nvPr/>
        </p:nvGrpSpPr>
        <p:grpSpPr>
          <a:xfrm>
            <a:off x="4348994" y="3911449"/>
            <a:ext cx="1836479" cy="1674898"/>
            <a:chOff x="11853103" y="3511249"/>
            <a:chExt cx="1836479" cy="1674898"/>
          </a:xfrm>
        </p:grpSpPr>
        <p:sp>
          <p:nvSpPr>
            <p:cNvPr id="98" name="Rectangle 97">
              <a:extLst>
                <a:ext uri="{FF2B5EF4-FFF2-40B4-BE49-F238E27FC236}">
                  <a16:creationId xmlns:a16="http://schemas.microsoft.com/office/drawing/2014/main" id="{69A92FC6-4B91-4744-B76E-5450A104EFC2}"/>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99" name="TextBox 98">
              <a:extLst>
                <a:ext uri="{FF2B5EF4-FFF2-40B4-BE49-F238E27FC236}">
                  <a16:creationId xmlns:a16="http://schemas.microsoft.com/office/drawing/2014/main" id="{48D64897-5A42-8E43-BFAA-661DFEB5666A}"/>
                </a:ext>
              </a:extLst>
            </p:cNvPr>
            <p:cNvSpPr txBox="1"/>
            <p:nvPr/>
          </p:nvSpPr>
          <p:spPr>
            <a:xfrm>
              <a:off x="11870696" y="4421737"/>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pic>
        <p:nvPicPr>
          <p:cNvPr id="100" name="Graphic 99">
            <a:extLst>
              <a:ext uri="{FF2B5EF4-FFF2-40B4-BE49-F238E27FC236}">
                <a16:creationId xmlns:a16="http://schemas.microsoft.com/office/drawing/2014/main" id="{EFA8B8AD-8584-3D4B-95C2-57E5DA31E0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7734" y="4176798"/>
            <a:ext cx="645139" cy="645139"/>
          </a:xfrm>
          <a:prstGeom prst="rect">
            <a:avLst/>
          </a:prstGeom>
        </p:spPr>
      </p:pic>
      <p:grpSp>
        <p:nvGrpSpPr>
          <p:cNvPr id="101" name="Group 100">
            <a:extLst>
              <a:ext uri="{FF2B5EF4-FFF2-40B4-BE49-F238E27FC236}">
                <a16:creationId xmlns:a16="http://schemas.microsoft.com/office/drawing/2014/main" id="{25CE638E-C1FC-1A40-9B82-35E83CDE8637}"/>
              </a:ext>
            </a:extLst>
          </p:cNvPr>
          <p:cNvGrpSpPr/>
          <p:nvPr/>
        </p:nvGrpSpPr>
        <p:grpSpPr>
          <a:xfrm>
            <a:off x="9044832" y="3839722"/>
            <a:ext cx="1836479" cy="1674898"/>
            <a:chOff x="11853103" y="3511249"/>
            <a:chExt cx="1836479" cy="1674898"/>
          </a:xfrm>
        </p:grpSpPr>
        <p:sp>
          <p:nvSpPr>
            <p:cNvPr id="102" name="Rectangle 101">
              <a:extLst>
                <a:ext uri="{FF2B5EF4-FFF2-40B4-BE49-F238E27FC236}">
                  <a16:creationId xmlns:a16="http://schemas.microsoft.com/office/drawing/2014/main" id="{02F442F3-3906-1040-9DFF-2E5A97099DAD}"/>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103" name="TextBox 102">
              <a:extLst>
                <a:ext uri="{FF2B5EF4-FFF2-40B4-BE49-F238E27FC236}">
                  <a16:creationId xmlns:a16="http://schemas.microsoft.com/office/drawing/2014/main" id="{CC3A3951-AF46-614D-AFAA-2756132CA9DA}"/>
                </a:ext>
              </a:extLst>
            </p:cNvPr>
            <p:cNvSpPr txBox="1"/>
            <p:nvPr/>
          </p:nvSpPr>
          <p:spPr>
            <a:xfrm>
              <a:off x="11870696" y="4421737"/>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pic>
        <p:nvPicPr>
          <p:cNvPr id="104" name="Graphic 103">
            <a:extLst>
              <a:ext uri="{FF2B5EF4-FFF2-40B4-BE49-F238E27FC236}">
                <a16:creationId xmlns:a16="http://schemas.microsoft.com/office/drawing/2014/main" id="{33650C5D-BAE3-3E41-B506-CBCF4BFBD9E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32483" y="4147166"/>
            <a:ext cx="645139" cy="645139"/>
          </a:xfrm>
          <a:prstGeom prst="rect">
            <a:avLst/>
          </a:prstGeom>
        </p:spPr>
      </p:pic>
    </p:spTree>
    <p:extLst>
      <p:ext uri="{BB962C8B-B14F-4D97-AF65-F5344CB8AC3E}">
        <p14:creationId xmlns:p14="http://schemas.microsoft.com/office/powerpoint/2010/main" val="38593284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3" name="Straight Arrow Connector 82">
            <a:extLst>
              <a:ext uri="{FF2B5EF4-FFF2-40B4-BE49-F238E27FC236}">
                <a16:creationId xmlns:a16="http://schemas.microsoft.com/office/drawing/2014/main" id="{C757E7FC-4123-2249-B5AB-09847225FCFC}"/>
              </a:ext>
            </a:extLst>
          </p:cNvPr>
          <p:cNvCxnSpPr>
            <a:cxnSpLocks/>
            <a:stCxn id="79" idx="3"/>
          </p:cNvCxnSpPr>
          <p:nvPr/>
        </p:nvCxnSpPr>
        <p:spPr>
          <a:xfrm>
            <a:off x="11422614" y="5136961"/>
            <a:ext cx="652199" cy="0"/>
          </a:xfrm>
          <a:prstGeom prst="straightConnector1">
            <a:avLst/>
          </a:prstGeom>
          <a:ln w="38100">
            <a:solidFill>
              <a:schemeClr val="accent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6584" y="347253"/>
            <a:ext cx="13987008" cy="1079598"/>
          </a:xfrm>
        </p:spPr>
        <p:txBody>
          <a:bodyPr/>
          <a:lstStyle/>
          <a:p>
            <a:r>
              <a:rPr lang="en-US" dirty="0"/>
              <a:t>Strategy: Warm standby (multi-region)</a:t>
            </a:r>
          </a:p>
        </p:txBody>
      </p:sp>
      <p:cxnSp>
        <p:nvCxnSpPr>
          <p:cNvPr id="34" name="Straight Arrow Connector 28">
            <a:extLst>
              <a:ext uri="{FF2B5EF4-FFF2-40B4-BE49-F238E27FC236}">
                <a16:creationId xmlns:a16="http://schemas.microsoft.com/office/drawing/2014/main" id="{52E4E4C7-88B2-8E48-9C00-CADC97061FA6}"/>
              </a:ext>
            </a:extLst>
          </p:cNvPr>
          <p:cNvCxnSpPr>
            <a:cxnSpLocks/>
            <a:stCxn id="90" idx="0"/>
          </p:cNvCxnSpPr>
          <p:nvPr/>
        </p:nvCxnSpPr>
        <p:spPr>
          <a:xfrm rot="16200000" flipV="1">
            <a:off x="9175446" y="182506"/>
            <a:ext cx="463770" cy="3563117"/>
          </a:xfrm>
          <a:prstGeom prst="bentConnector2">
            <a:avLst/>
          </a:prstGeom>
          <a:ln w="38100">
            <a:solidFill>
              <a:schemeClr val="accent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68A40EAF-475E-E148-B3BB-E7BFE3A8038C}"/>
              </a:ext>
            </a:extLst>
          </p:cNvPr>
          <p:cNvGrpSpPr/>
          <p:nvPr/>
        </p:nvGrpSpPr>
        <p:grpSpPr>
          <a:xfrm>
            <a:off x="2012360" y="3657487"/>
            <a:ext cx="922590" cy="922590"/>
            <a:chOff x="2248123" y="2588660"/>
            <a:chExt cx="922590" cy="922590"/>
          </a:xfrm>
        </p:grpSpPr>
        <p:pic>
          <p:nvPicPr>
            <p:cNvPr id="132" name="Graphic 131">
              <a:extLst>
                <a:ext uri="{FF2B5EF4-FFF2-40B4-BE49-F238E27FC236}">
                  <a16:creationId xmlns:a16="http://schemas.microsoft.com/office/drawing/2014/main" id="{67723015-81CB-6046-BED8-D9B9B5BBFA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8123" y="2588660"/>
              <a:ext cx="922590" cy="922590"/>
            </a:xfrm>
            <a:prstGeom prst="rect">
              <a:avLst/>
            </a:prstGeom>
          </p:spPr>
        </p:pic>
        <p:sp>
          <p:nvSpPr>
            <p:cNvPr id="133" name="TextBox 132">
              <a:extLst>
                <a:ext uri="{FF2B5EF4-FFF2-40B4-BE49-F238E27FC236}">
                  <a16:creationId xmlns:a16="http://schemas.microsoft.com/office/drawing/2014/main" id="{3ED5F8CA-A90B-7246-8F59-69817C056EDD}"/>
                </a:ext>
              </a:extLst>
            </p:cNvPr>
            <p:cNvSpPr txBox="1"/>
            <p:nvPr/>
          </p:nvSpPr>
          <p:spPr>
            <a:xfrm>
              <a:off x="2340729" y="2799599"/>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 Server</a:t>
              </a:r>
            </a:p>
          </p:txBody>
        </p:sp>
      </p:grpSp>
      <p:grpSp>
        <p:nvGrpSpPr>
          <p:cNvPr id="135" name="Group 134">
            <a:extLst>
              <a:ext uri="{FF2B5EF4-FFF2-40B4-BE49-F238E27FC236}">
                <a16:creationId xmlns:a16="http://schemas.microsoft.com/office/drawing/2014/main" id="{FE4834F4-C6FF-894A-9527-1AF1521A318A}"/>
              </a:ext>
            </a:extLst>
          </p:cNvPr>
          <p:cNvGrpSpPr/>
          <p:nvPr/>
        </p:nvGrpSpPr>
        <p:grpSpPr>
          <a:xfrm>
            <a:off x="999321" y="4664595"/>
            <a:ext cx="906644" cy="906644"/>
            <a:chOff x="2068779" y="4092725"/>
            <a:chExt cx="906644" cy="906644"/>
          </a:xfrm>
        </p:grpSpPr>
        <p:pic>
          <p:nvPicPr>
            <p:cNvPr id="136" name="Graphic 135">
              <a:extLst>
                <a:ext uri="{FF2B5EF4-FFF2-40B4-BE49-F238E27FC236}">
                  <a16:creationId xmlns:a16="http://schemas.microsoft.com/office/drawing/2014/main" id="{EFF80C4E-E29D-714D-9169-741E7B3036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8779" y="4092725"/>
              <a:ext cx="906644" cy="906644"/>
            </a:xfrm>
            <a:prstGeom prst="rect">
              <a:avLst/>
            </a:prstGeom>
          </p:spPr>
        </p:pic>
        <p:sp>
          <p:nvSpPr>
            <p:cNvPr id="137" name="TextBox 136">
              <a:extLst>
                <a:ext uri="{FF2B5EF4-FFF2-40B4-BE49-F238E27FC236}">
                  <a16:creationId xmlns:a16="http://schemas.microsoft.com/office/drawing/2014/main" id="{6F526154-A55E-944A-A0E8-267E2EC27D13}"/>
                </a:ext>
              </a:extLst>
            </p:cNvPr>
            <p:cNvSpPr txBox="1"/>
            <p:nvPr/>
          </p:nvSpPr>
          <p:spPr>
            <a:xfrm>
              <a:off x="2153716" y="42925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138" name="Group 137">
            <a:extLst>
              <a:ext uri="{FF2B5EF4-FFF2-40B4-BE49-F238E27FC236}">
                <a16:creationId xmlns:a16="http://schemas.microsoft.com/office/drawing/2014/main" id="{C605D2F8-D25F-F14C-8567-E77454C5C9B2}"/>
              </a:ext>
            </a:extLst>
          </p:cNvPr>
          <p:cNvGrpSpPr/>
          <p:nvPr/>
        </p:nvGrpSpPr>
        <p:grpSpPr>
          <a:xfrm>
            <a:off x="1480937" y="5623223"/>
            <a:ext cx="1698550" cy="920750"/>
            <a:chOff x="2080773" y="5218554"/>
            <a:chExt cx="1652075" cy="931451"/>
          </a:xfrm>
        </p:grpSpPr>
        <p:pic>
          <p:nvPicPr>
            <p:cNvPr id="142" name="Graphic 141">
              <a:extLst>
                <a:ext uri="{FF2B5EF4-FFF2-40B4-BE49-F238E27FC236}">
                  <a16:creationId xmlns:a16="http://schemas.microsoft.com/office/drawing/2014/main" id="{34E5B46D-9E96-D34F-B079-9823E8B44D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0773" y="5218554"/>
              <a:ext cx="1652075" cy="931451"/>
            </a:xfrm>
            <a:prstGeom prst="rect">
              <a:avLst/>
            </a:prstGeom>
          </p:spPr>
        </p:pic>
        <p:sp>
          <p:nvSpPr>
            <p:cNvPr id="143" name="TextBox 142">
              <a:extLst>
                <a:ext uri="{FF2B5EF4-FFF2-40B4-BE49-F238E27FC236}">
                  <a16:creationId xmlns:a16="http://schemas.microsoft.com/office/drawing/2014/main" id="{E5A587DD-3C07-BE48-8B3F-29800E75E129}"/>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Master</a:t>
              </a:r>
            </a:p>
          </p:txBody>
        </p:sp>
      </p:grpSp>
      <p:pic>
        <p:nvPicPr>
          <p:cNvPr id="144" name="Graphic 143">
            <a:extLst>
              <a:ext uri="{FF2B5EF4-FFF2-40B4-BE49-F238E27FC236}">
                <a16:creationId xmlns:a16="http://schemas.microsoft.com/office/drawing/2014/main" id="{36A3E1C4-1C5D-3D47-9173-3F5A1927D9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05" y="2217874"/>
            <a:ext cx="457200" cy="457200"/>
          </a:xfrm>
          <a:prstGeom prst="rect">
            <a:avLst/>
          </a:prstGeom>
        </p:spPr>
      </p:pic>
      <p:pic>
        <p:nvPicPr>
          <p:cNvPr id="150" name="Graphic 149">
            <a:extLst>
              <a:ext uri="{FF2B5EF4-FFF2-40B4-BE49-F238E27FC236}">
                <a16:creationId xmlns:a16="http://schemas.microsoft.com/office/drawing/2014/main" id="{4AC90362-BC9B-2F49-913D-F0099BEDD9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9823" y="4667756"/>
            <a:ext cx="906644" cy="906644"/>
          </a:xfrm>
          <a:prstGeom prst="rect">
            <a:avLst/>
          </a:prstGeom>
        </p:spPr>
      </p:pic>
      <p:sp>
        <p:nvSpPr>
          <p:cNvPr id="151" name="TextBox 150">
            <a:extLst>
              <a:ext uri="{FF2B5EF4-FFF2-40B4-BE49-F238E27FC236}">
                <a16:creationId xmlns:a16="http://schemas.microsoft.com/office/drawing/2014/main" id="{F5127463-2262-7544-9972-8DB1E4ACB82A}"/>
              </a:ext>
            </a:extLst>
          </p:cNvPr>
          <p:cNvSpPr txBox="1"/>
          <p:nvPr/>
        </p:nvSpPr>
        <p:spPr>
          <a:xfrm>
            <a:off x="2094760" y="4867584"/>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152" name="Graphic 151">
            <a:extLst>
              <a:ext uri="{FF2B5EF4-FFF2-40B4-BE49-F238E27FC236}">
                <a16:creationId xmlns:a16="http://schemas.microsoft.com/office/drawing/2014/main" id="{310CB5BC-155A-FC4B-91FA-5961A27AE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7627" y="4684543"/>
            <a:ext cx="906644" cy="906644"/>
          </a:xfrm>
          <a:prstGeom prst="rect">
            <a:avLst/>
          </a:prstGeom>
        </p:spPr>
      </p:pic>
      <p:sp>
        <p:nvSpPr>
          <p:cNvPr id="153" name="TextBox 152">
            <a:extLst>
              <a:ext uri="{FF2B5EF4-FFF2-40B4-BE49-F238E27FC236}">
                <a16:creationId xmlns:a16="http://schemas.microsoft.com/office/drawing/2014/main" id="{88DED413-8ABA-B24F-8F17-454AE90E4ADB}"/>
              </a:ext>
            </a:extLst>
          </p:cNvPr>
          <p:cNvSpPr txBox="1"/>
          <p:nvPr/>
        </p:nvSpPr>
        <p:spPr>
          <a:xfrm>
            <a:off x="3092564" y="4884371"/>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grpSp>
        <p:nvGrpSpPr>
          <p:cNvPr id="67" name="Group 66">
            <a:extLst>
              <a:ext uri="{FF2B5EF4-FFF2-40B4-BE49-F238E27FC236}">
                <a16:creationId xmlns:a16="http://schemas.microsoft.com/office/drawing/2014/main" id="{4A3D5A57-8257-A44E-8BB4-12C5E35AC1A1}"/>
              </a:ext>
            </a:extLst>
          </p:cNvPr>
          <p:cNvGrpSpPr/>
          <p:nvPr/>
        </p:nvGrpSpPr>
        <p:grpSpPr>
          <a:xfrm>
            <a:off x="9520703" y="3656583"/>
            <a:ext cx="922590" cy="922590"/>
            <a:chOff x="2248123" y="2588660"/>
            <a:chExt cx="922590" cy="922590"/>
          </a:xfrm>
        </p:grpSpPr>
        <p:pic>
          <p:nvPicPr>
            <p:cNvPr id="68" name="Graphic 67">
              <a:extLst>
                <a:ext uri="{FF2B5EF4-FFF2-40B4-BE49-F238E27FC236}">
                  <a16:creationId xmlns:a16="http://schemas.microsoft.com/office/drawing/2014/main" id="{D3A29CB7-C824-1B45-9E5E-7B8342E6D1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8123" y="2588660"/>
              <a:ext cx="922590" cy="922590"/>
            </a:xfrm>
            <a:prstGeom prst="rect">
              <a:avLst/>
            </a:prstGeom>
          </p:spPr>
        </p:pic>
        <p:sp>
          <p:nvSpPr>
            <p:cNvPr id="69" name="TextBox 68">
              <a:extLst>
                <a:ext uri="{FF2B5EF4-FFF2-40B4-BE49-F238E27FC236}">
                  <a16:creationId xmlns:a16="http://schemas.microsoft.com/office/drawing/2014/main" id="{B77972B1-2587-2C4F-820C-C4CECD10F18B}"/>
                </a:ext>
              </a:extLst>
            </p:cNvPr>
            <p:cNvSpPr txBox="1"/>
            <p:nvPr/>
          </p:nvSpPr>
          <p:spPr>
            <a:xfrm>
              <a:off x="2340729" y="2799599"/>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 Server</a:t>
              </a:r>
            </a:p>
          </p:txBody>
        </p:sp>
      </p:grpSp>
      <p:grpSp>
        <p:nvGrpSpPr>
          <p:cNvPr id="70" name="Group 69">
            <a:extLst>
              <a:ext uri="{FF2B5EF4-FFF2-40B4-BE49-F238E27FC236}">
                <a16:creationId xmlns:a16="http://schemas.microsoft.com/office/drawing/2014/main" id="{9858FEBB-0195-E547-99A0-8A21785735AF}"/>
              </a:ext>
            </a:extLst>
          </p:cNvPr>
          <p:cNvGrpSpPr/>
          <p:nvPr/>
        </p:nvGrpSpPr>
        <p:grpSpPr>
          <a:xfrm>
            <a:off x="8507664" y="4663691"/>
            <a:ext cx="906644" cy="906644"/>
            <a:chOff x="2068779" y="4092725"/>
            <a:chExt cx="906644" cy="906644"/>
          </a:xfrm>
        </p:grpSpPr>
        <p:pic>
          <p:nvPicPr>
            <p:cNvPr id="71" name="Graphic 70">
              <a:extLst>
                <a:ext uri="{FF2B5EF4-FFF2-40B4-BE49-F238E27FC236}">
                  <a16:creationId xmlns:a16="http://schemas.microsoft.com/office/drawing/2014/main" id="{0C020184-D4EC-B245-8852-596E3D513E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8779" y="4092725"/>
              <a:ext cx="906644" cy="906644"/>
            </a:xfrm>
            <a:prstGeom prst="rect">
              <a:avLst/>
            </a:prstGeom>
          </p:spPr>
        </p:pic>
        <p:sp>
          <p:nvSpPr>
            <p:cNvPr id="72" name="TextBox 71">
              <a:extLst>
                <a:ext uri="{FF2B5EF4-FFF2-40B4-BE49-F238E27FC236}">
                  <a16:creationId xmlns:a16="http://schemas.microsoft.com/office/drawing/2014/main" id="{40F87016-B4CC-AB4B-972F-CC6A583050FC}"/>
                </a:ext>
              </a:extLst>
            </p:cNvPr>
            <p:cNvSpPr txBox="1"/>
            <p:nvPr/>
          </p:nvSpPr>
          <p:spPr>
            <a:xfrm>
              <a:off x="2153716" y="42925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73" name="Group 72">
            <a:extLst>
              <a:ext uri="{FF2B5EF4-FFF2-40B4-BE49-F238E27FC236}">
                <a16:creationId xmlns:a16="http://schemas.microsoft.com/office/drawing/2014/main" id="{47E7B000-E90B-D74A-9517-BDD9851951CF}"/>
              </a:ext>
            </a:extLst>
          </p:cNvPr>
          <p:cNvGrpSpPr/>
          <p:nvPr/>
        </p:nvGrpSpPr>
        <p:grpSpPr>
          <a:xfrm>
            <a:off x="8989280" y="5622319"/>
            <a:ext cx="1698550" cy="920750"/>
            <a:chOff x="2080773" y="5218554"/>
            <a:chExt cx="1652075" cy="931451"/>
          </a:xfrm>
        </p:grpSpPr>
        <p:pic>
          <p:nvPicPr>
            <p:cNvPr id="74" name="Graphic 73">
              <a:extLst>
                <a:ext uri="{FF2B5EF4-FFF2-40B4-BE49-F238E27FC236}">
                  <a16:creationId xmlns:a16="http://schemas.microsoft.com/office/drawing/2014/main" id="{09837E97-6C09-E049-86BF-B053A61385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0773" y="5218554"/>
              <a:ext cx="1652075" cy="931451"/>
            </a:xfrm>
            <a:prstGeom prst="rect">
              <a:avLst/>
            </a:prstGeom>
          </p:spPr>
        </p:pic>
        <p:sp>
          <p:nvSpPr>
            <p:cNvPr id="75" name="TextBox 74">
              <a:extLst>
                <a:ext uri="{FF2B5EF4-FFF2-40B4-BE49-F238E27FC236}">
                  <a16:creationId xmlns:a16="http://schemas.microsoft.com/office/drawing/2014/main" id="{850C55E6-BE7E-2B40-B9FB-CC7460FC8B9A}"/>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Master</a:t>
              </a:r>
            </a:p>
          </p:txBody>
        </p:sp>
      </p:grpSp>
      <p:pic>
        <p:nvPicPr>
          <p:cNvPr id="76" name="Graphic 75">
            <a:extLst>
              <a:ext uri="{FF2B5EF4-FFF2-40B4-BE49-F238E27FC236}">
                <a16:creationId xmlns:a16="http://schemas.microsoft.com/office/drawing/2014/main" id="{BECA4009-A8D2-6F45-BB7F-FBDBE2787E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8166" y="4666852"/>
            <a:ext cx="906644" cy="906644"/>
          </a:xfrm>
          <a:prstGeom prst="rect">
            <a:avLst/>
          </a:prstGeom>
        </p:spPr>
      </p:pic>
      <p:sp>
        <p:nvSpPr>
          <p:cNvPr id="77" name="TextBox 76">
            <a:extLst>
              <a:ext uri="{FF2B5EF4-FFF2-40B4-BE49-F238E27FC236}">
                <a16:creationId xmlns:a16="http://schemas.microsoft.com/office/drawing/2014/main" id="{2D204CF7-A14F-114B-B0D5-9F79FF7D34FB}"/>
              </a:ext>
            </a:extLst>
          </p:cNvPr>
          <p:cNvSpPr txBox="1"/>
          <p:nvPr/>
        </p:nvSpPr>
        <p:spPr>
          <a:xfrm>
            <a:off x="9603103" y="4866680"/>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79" name="Graphic 78">
            <a:extLst>
              <a:ext uri="{FF2B5EF4-FFF2-40B4-BE49-F238E27FC236}">
                <a16:creationId xmlns:a16="http://schemas.microsoft.com/office/drawing/2014/main" id="{6898F583-03F8-2C4F-869A-5176DC3FFA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5970" y="4683639"/>
            <a:ext cx="906644" cy="906644"/>
          </a:xfrm>
          <a:prstGeom prst="rect">
            <a:avLst/>
          </a:prstGeom>
        </p:spPr>
      </p:pic>
      <p:sp>
        <p:nvSpPr>
          <p:cNvPr id="80" name="TextBox 79">
            <a:extLst>
              <a:ext uri="{FF2B5EF4-FFF2-40B4-BE49-F238E27FC236}">
                <a16:creationId xmlns:a16="http://schemas.microsoft.com/office/drawing/2014/main" id="{9A732921-45E0-3643-AF37-15830F82FB15}"/>
              </a:ext>
            </a:extLst>
          </p:cNvPr>
          <p:cNvSpPr txBox="1"/>
          <p:nvPr/>
        </p:nvSpPr>
        <p:spPr>
          <a:xfrm>
            <a:off x="10600907" y="4883467"/>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grpSp>
        <p:nvGrpSpPr>
          <p:cNvPr id="8" name="Group 7">
            <a:extLst>
              <a:ext uri="{FF2B5EF4-FFF2-40B4-BE49-F238E27FC236}">
                <a16:creationId xmlns:a16="http://schemas.microsoft.com/office/drawing/2014/main" id="{8CF477F4-2ACB-0C40-B070-C52D16B4C1E0}"/>
              </a:ext>
            </a:extLst>
          </p:cNvPr>
          <p:cNvGrpSpPr/>
          <p:nvPr/>
        </p:nvGrpSpPr>
        <p:grpSpPr>
          <a:xfrm>
            <a:off x="10200199" y="7141006"/>
            <a:ext cx="3019077" cy="1008718"/>
            <a:chOff x="10200199" y="7141006"/>
            <a:chExt cx="3019077" cy="1008718"/>
          </a:xfrm>
        </p:grpSpPr>
        <p:cxnSp>
          <p:nvCxnSpPr>
            <p:cNvPr id="87" name="Straight Arrow Connector 86">
              <a:extLst>
                <a:ext uri="{FF2B5EF4-FFF2-40B4-BE49-F238E27FC236}">
                  <a16:creationId xmlns:a16="http://schemas.microsoft.com/office/drawing/2014/main" id="{5D2DBADA-20E1-1A44-89F2-A569ADDD7B07}"/>
                </a:ext>
              </a:extLst>
            </p:cNvPr>
            <p:cNvCxnSpPr>
              <a:cxnSpLocks/>
            </p:cNvCxnSpPr>
            <p:nvPr/>
          </p:nvCxnSpPr>
          <p:spPr>
            <a:xfrm>
              <a:off x="10809389" y="7344697"/>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D0756FA-0593-ED48-ADCA-7671BC9D8C1E}"/>
                </a:ext>
              </a:extLst>
            </p:cNvPr>
            <p:cNvCxnSpPr>
              <a:cxnSpLocks/>
            </p:cNvCxnSpPr>
            <p:nvPr/>
          </p:nvCxnSpPr>
          <p:spPr>
            <a:xfrm>
              <a:off x="10809389" y="7793873"/>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78" name="Picture 77" descr="Deck_Fire.png">
              <a:extLst>
                <a:ext uri="{FF2B5EF4-FFF2-40B4-BE49-F238E27FC236}">
                  <a16:creationId xmlns:a16="http://schemas.microsoft.com/office/drawing/2014/main" id="{7545DD7E-B5A8-FB4E-85C2-23C9F53DA3B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00199" y="7248423"/>
              <a:ext cx="729688" cy="640080"/>
            </a:xfrm>
            <a:prstGeom prst="rect">
              <a:avLst/>
            </a:prstGeom>
          </p:spPr>
        </p:pic>
        <p:sp>
          <p:nvSpPr>
            <p:cNvPr id="81" name="TextBox 80">
              <a:extLst>
                <a:ext uri="{FF2B5EF4-FFF2-40B4-BE49-F238E27FC236}">
                  <a16:creationId xmlns:a16="http://schemas.microsoft.com/office/drawing/2014/main" id="{5A339099-0127-A64A-B5EF-D05A3D835A79}"/>
                </a:ext>
              </a:extLst>
            </p:cNvPr>
            <p:cNvSpPr txBox="1"/>
            <p:nvPr/>
          </p:nvSpPr>
          <p:spPr>
            <a:xfrm>
              <a:off x="10828128" y="7872725"/>
              <a:ext cx="1465752"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Data loss (RPO)</a:t>
              </a:r>
            </a:p>
          </p:txBody>
        </p:sp>
        <p:sp>
          <p:nvSpPr>
            <p:cNvPr id="82" name="TextBox 81">
              <a:extLst>
                <a:ext uri="{FF2B5EF4-FFF2-40B4-BE49-F238E27FC236}">
                  <a16:creationId xmlns:a16="http://schemas.microsoft.com/office/drawing/2014/main" id="{EF3C86F5-A4E4-3F4E-B18C-743A476A1873}"/>
                </a:ext>
              </a:extLst>
            </p:cNvPr>
            <p:cNvSpPr txBox="1"/>
            <p:nvPr/>
          </p:nvSpPr>
          <p:spPr>
            <a:xfrm>
              <a:off x="10910931" y="7403828"/>
              <a:ext cx="1431075"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Down time (RTO)</a:t>
              </a:r>
            </a:p>
          </p:txBody>
        </p:sp>
        <p:sp>
          <p:nvSpPr>
            <p:cNvPr id="84" name="Rectangle 83">
              <a:extLst>
                <a:ext uri="{FF2B5EF4-FFF2-40B4-BE49-F238E27FC236}">
                  <a16:creationId xmlns:a16="http://schemas.microsoft.com/office/drawing/2014/main" id="{4C6E8574-5C28-AD44-89A6-B0BAA88D42A3}"/>
                </a:ext>
              </a:extLst>
            </p:cNvPr>
            <p:cNvSpPr/>
            <p:nvPr/>
          </p:nvSpPr>
          <p:spPr bwMode="auto">
            <a:xfrm>
              <a:off x="10234802" y="7141006"/>
              <a:ext cx="2984474" cy="987673"/>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5" name="Oval 84">
            <a:extLst>
              <a:ext uri="{FF2B5EF4-FFF2-40B4-BE49-F238E27FC236}">
                <a16:creationId xmlns:a16="http://schemas.microsoft.com/office/drawing/2014/main" id="{E8B0AEE4-3752-FD48-A069-AD6D52BC9620}"/>
              </a:ext>
            </a:extLst>
          </p:cNvPr>
          <p:cNvSpPr>
            <a:spLocks noChangeAspect="1"/>
          </p:cNvSpPr>
          <p:nvPr/>
        </p:nvSpPr>
        <p:spPr>
          <a:xfrm>
            <a:off x="11340057" y="7214915"/>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pic>
        <p:nvPicPr>
          <p:cNvPr id="86" name="Graphic 85">
            <a:extLst>
              <a:ext uri="{FF2B5EF4-FFF2-40B4-BE49-F238E27FC236}">
                <a16:creationId xmlns:a16="http://schemas.microsoft.com/office/drawing/2014/main" id="{935301C9-E8C6-8B47-A139-BC197C180B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50449" y="1452538"/>
            <a:ext cx="559277" cy="559277"/>
          </a:xfrm>
          <a:prstGeom prst="rect">
            <a:avLst/>
          </a:prstGeom>
        </p:spPr>
      </p:pic>
      <p:pic>
        <p:nvPicPr>
          <p:cNvPr id="58" name="Picture 57">
            <a:extLst>
              <a:ext uri="{FF2B5EF4-FFF2-40B4-BE49-F238E27FC236}">
                <a16:creationId xmlns:a16="http://schemas.microsoft.com/office/drawing/2014/main" id="{39861097-2E29-6540-BE9F-2BD801D3A3A4}"/>
              </a:ext>
            </a:extLst>
          </p:cNvPr>
          <p:cNvPicPr>
            <a:picLocks noChangeAspect="1"/>
          </p:cNvPicPr>
          <p:nvPr/>
        </p:nvPicPr>
        <p:blipFill>
          <a:blip r:embed="rId12"/>
          <a:stretch>
            <a:fillRect/>
          </a:stretch>
        </p:blipFill>
        <p:spPr>
          <a:xfrm>
            <a:off x="893373" y="3415259"/>
            <a:ext cx="3066358" cy="3770370"/>
          </a:xfrm>
          <a:prstGeom prst="rect">
            <a:avLst/>
          </a:prstGeom>
        </p:spPr>
      </p:pic>
      <p:sp>
        <p:nvSpPr>
          <p:cNvPr id="59" name="Rectangle 58">
            <a:extLst>
              <a:ext uri="{FF2B5EF4-FFF2-40B4-BE49-F238E27FC236}">
                <a16:creationId xmlns:a16="http://schemas.microsoft.com/office/drawing/2014/main" id="{CFA95AEA-18F5-C441-9549-E31B73983CF4}"/>
              </a:ext>
            </a:extLst>
          </p:cNvPr>
          <p:cNvSpPr/>
          <p:nvPr/>
        </p:nvSpPr>
        <p:spPr>
          <a:xfrm>
            <a:off x="502466" y="2195950"/>
            <a:ext cx="5891143" cy="4717056"/>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rgbClr val="B6BABF"/>
                </a:solidFill>
              </a:rPr>
              <a:t> us-west-2</a:t>
            </a:r>
          </a:p>
        </p:txBody>
      </p:sp>
      <p:sp>
        <p:nvSpPr>
          <p:cNvPr id="90" name="Rectangle 89">
            <a:extLst>
              <a:ext uri="{FF2B5EF4-FFF2-40B4-BE49-F238E27FC236}">
                <a16:creationId xmlns:a16="http://schemas.microsoft.com/office/drawing/2014/main" id="{18D390DA-52AF-A649-905F-697FD59184BB}"/>
              </a:ext>
            </a:extLst>
          </p:cNvPr>
          <p:cNvSpPr/>
          <p:nvPr/>
        </p:nvSpPr>
        <p:spPr>
          <a:xfrm>
            <a:off x="8260378" y="2195950"/>
            <a:ext cx="5857021" cy="4717056"/>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rgbClr val="B6BABF"/>
                </a:solidFill>
              </a:rPr>
              <a:t> ap-southeast-1</a:t>
            </a:r>
          </a:p>
        </p:txBody>
      </p:sp>
      <p:pic>
        <p:nvPicPr>
          <p:cNvPr id="91" name="Graphic 90">
            <a:extLst>
              <a:ext uri="{FF2B5EF4-FFF2-40B4-BE49-F238E27FC236}">
                <a16:creationId xmlns:a16="http://schemas.microsoft.com/office/drawing/2014/main" id="{31D650AE-5F21-1F4E-AFD9-ED84F24C8B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6730" y="2211992"/>
            <a:ext cx="442517" cy="457200"/>
          </a:xfrm>
          <a:prstGeom prst="rect">
            <a:avLst/>
          </a:prstGeom>
        </p:spPr>
      </p:pic>
      <p:sp>
        <p:nvSpPr>
          <p:cNvPr id="94" name="Oval 93">
            <a:extLst>
              <a:ext uri="{FF2B5EF4-FFF2-40B4-BE49-F238E27FC236}">
                <a16:creationId xmlns:a16="http://schemas.microsoft.com/office/drawing/2014/main" id="{50C1CB54-0024-1F41-BD71-F3F54C7E4095}"/>
              </a:ext>
            </a:extLst>
          </p:cNvPr>
          <p:cNvSpPr>
            <a:spLocks noChangeAspect="1"/>
          </p:cNvSpPr>
          <p:nvPr/>
        </p:nvSpPr>
        <p:spPr>
          <a:xfrm>
            <a:off x="11338740" y="7686350"/>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grpSp>
        <p:nvGrpSpPr>
          <p:cNvPr id="107" name="Group 106">
            <a:extLst>
              <a:ext uri="{FF2B5EF4-FFF2-40B4-BE49-F238E27FC236}">
                <a16:creationId xmlns:a16="http://schemas.microsoft.com/office/drawing/2014/main" id="{95B4667C-072C-CE47-9335-EDD4B243B2C6}"/>
              </a:ext>
            </a:extLst>
          </p:cNvPr>
          <p:cNvGrpSpPr/>
          <p:nvPr/>
        </p:nvGrpSpPr>
        <p:grpSpPr>
          <a:xfrm>
            <a:off x="12074813" y="3911449"/>
            <a:ext cx="1836479" cy="1674898"/>
            <a:chOff x="11853103" y="3511249"/>
            <a:chExt cx="1836479" cy="1674898"/>
          </a:xfrm>
        </p:grpSpPr>
        <p:sp>
          <p:nvSpPr>
            <p:cNvPr id="108" name="Rectangle 107">
              <a:extLst>
                <a:ext uri="{FF2B5EF4-FFF2-40B4-BE49-F238E27FC236}">
                  <a16:creationId xmlns:a16="http://schemas.microsoft.com/office/drawing/2014/main" id="{EC0ECC9B-7811-F74A-BA1C-70C82F32CCA2}"/>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109" name="TextBox 108">
              <a:extLst>
                <a:ext uri="{FF2B5EF4-FFF2-40B4-BE49-F238E27FC236}">
                  <a16:creationId xmlns:a16="http://schemas.microsoft.com/office/drawing/2014/main" id="{AC1B2A69-8510-A147-A57A-BB9098786F79}"/>
                </a:ext>
              </a:extLst>
            </p:cNvPr>
            <p:cNvSpPr txBox="1"/>
            <p:nvPr/>
          </p:nvSpPr>
          <p:spPr>
            <a:xfrm>
              <a:off x="11870696" y="4421737"/>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pic>
        <p:nvPicPr>
          <p:cNvPr id="110" name="Graphic 109">
            <a:extLst>
              <a:ext uri="{FF2B5EF4-FFF2-40B4-BE49-F238E27FC236}">
                <a16:creationId xmlns:a16="http://schemas.microsoft.com/office/drawing/2014/main" id="{1D2EED24-4468-E345-8C0C-AFC09C3D0E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673553" y="4176798"/>
            <a:ext cx="645139" cy="645139"/>
          </a:xfrm>
          <a:prstGeom prst="rect">
            <a:avLst/>
          </a:prstGeom>
        </p:spPr>
      </p:pic>
      <p:grpSp>
        <p:nvGrpSpPr>
          <p:cNvPr id="119" name="Group 118">
            <a:extLst>
              <a:ext uri="{FF2B5EF4-FFF2-40B4-BE49-F238E27FC236}">
                <a16:creationId xmlns:a16="http://schemas.microsoft.com/office/drawing/2014/main" id="{107FD896-A280-F946-A220-BC9C9C14E335}"/>
              </a:ext>
            </a:extLst>
          </p:cNvPr>
          <p:cNvGrpSpPr/>
          <p:nvPr/>
        </p:nvGrpSpPr>
        <p:grpSpPr>
          <a:xfrm>
            <a:off x="4348994" y="3911449"/>
            <a:ext cx="1836479" cy="1674898"/>
            <a:chOff x="11853103" y="3511249"/>
            <a:chExt cx="1836479" cy="1674898"/>
          </a:xfrm>
        </p:grpSpPr>
        <p:sp>
          <p:nvSpPr>
            <p:cNvPr id="120" name="Rectangle 119">
              <a:extLst>
                <a:ext uri="{FF2B5EF4-FFF2-40B4-BE49-F238E27FC236}">
                  <a16:creationId xmlns:a16="http://schemas.microsoft.com/office/drawing/2014/main" id="{BC2F0574-BF7F-A349-9637-8C9065CDEAE2}"/>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121" name="TextBox 120">
              <a:extLst>
                <a:ext uri="{FF2B5EF4-FFF2-40B4-BE49-F238E27FC236}">
                  <a16:creationId xmlns:a16="http://schemas.microsoft.com/office/drawing/2014/main" id="{878B6853-44F4-E146-B404-3035CBA7C549}"/>
                </a:ext>
              </a:extLst>
            </p:cNvPr>
            <p:cNvSpPr txBox="1"/>
            <p:nvPr/>
          </p:nvSpPr>
          <p:spPr>
            <a:xfrm>
              <a:off x="11870696" y="4421737"/>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pic>
        <p:nvPicPr>
          <p:cNvPr id="125" name="Graphic 124">
            <a:extLst>
              <a:ext uri="{FF2B5EF4-FFF2-40B4-BE49-F238E27FC236}">
                <a16:creationId xmlns:a16="http://schemas.microsoft.com/office/drawing/2014/main" id="{AAA1634F-0A67-0747-84B3-30827EF74E9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7734" y="4176798"/>
            <a:ext cx="645139" cy="645139"/>
          </a:xfrm>
          <a:prstGeom prst="rect">
            <a:avLst/>
          </a:prstGeom>
        </p:spPr>
      </p:pic>
    </p:spTree>
    <p:extLst>
      <p:ext uri="{BB962C8B-B14F-4D97-AF65-F5344CB8AC3E}">
        <p14:creationId xmlns:p14="http://schemas.microsoft.com/office/powerpoint/2010/main" val="4334427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5" name="Straight Arrow Connector 154">
            <a:extLst>
              <a:ext uri="{FF2B5EF4-FFF2-40B4-BE49-F238E27FC236}">
                <a16:creationId xmlns:a16="http://schemas.microsoft.com/office/drawing/2014/main" id="{9A908462-51E5-E541-9B97-0405DC7AF8EF}"/>
              </a:ext>
            </a:extLst>
          </p:cNvPr>
          <p:cNvCxnSpPr>
            <a:cxnSpLocks/>
          </p:cNvCxnSpPr>
          <p:nvPr/>
        </p:nvCxnSpPr>
        <p:spPr>
          <a:xfrm>
            <a:off x="6178419" y="5547470"/>
            <a:ext cx="2503075" cy="21460"/>
          </a:xfrm>
          <a:prstGeom prst="straightConnector1">
            <a:avLst/>
          </a:prstGeom>
          <a:ln w="381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6584" y="347253"/>
            <a:ext cx="13987008" cy="1079598"/>
          </a:xfrm>
        </p:spPr>
        <p:txBody>
          <a:bodyPr/>
          <a:lstStyle/>
          <a:p>
            <a:r>
              <a:rPr lang="en-US" dirty="0"/>
              <a:t>Strategy: </a:t>
            </a:r>
            <a:r>
              <a:rPr lang="en-US" dirty="0">
                <a:solidFill>
                  <a:srgbClr val="FFC000"/>
                </a:solidFill>
              </a:rPr>
              <a:t>Active-Active</a:t>
            </a:r>
            <a:r>
              <a:rPr lang="en-US" dirty="0"/>
              <a:t> (Multi-Region)</a:t>
            </a:r>
          </a:p>
        </p:txBody>
      </p:sp>
      <p:cxnSp>
        <p:nvCxnSpPr>
          <p:cNvPr id="34" name="Straight Arrow Connector 28">
            <a:extLst>
              <a:ext uri="{FF2B5EF4-FFF2-40B4-BE49-F238E27FC236}">
                <a16:creationId xmlns:a16="http://schemas.microsoft.com/office/drawing/2014/main" id="{52E4E4C7-88B2-8E48-9C00-CADC97061FA6}"/>
              </a:ext>
            </a:extLst>
          </p:cNvPr>
          <p:cNvCxnSpPr>
            <a:cxnSpLocks/>
            <a:endCxn id="110" idx="1"/>
          </p:cNvCxnSpPr>
          <p:nvPr/>
        </p:nvCxnSpPr>
        <p:spPr>
          <a:xfrm flipV="1">
            <a:off x="7901075" y="1766106"/>
            <a:ext cx="3512628" cy="463985"/>
          </a:xfrm>
          <a:prstGeom prst="bentConnector3">
            <a:avLst>
              <a:gd name="adj1" fmla="val 50000"/>
            </a:avLst>
          </a:prstGeom>
          <a:ln w="38100">
            <a:solidFill>
              <a:schemeClr val="accent6"/>
            </a:solidFill>
            <a:prstDash val="sysDash"/>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675A86F7-91BE-CB49-97C1-9A3DD3ABDCB7}"/>
              </a:ext>
            </a:extLst>
          </p:cNvPr>
          <p:cNvGrpSpPr/>
          <p:nvPr/>
        </p:nvGrpSpPr>
        <p:grpSpPr>
          <a:xfrm>
            <a:off x="8816143" y="4513598"/>
            <a:ext cx="1836479" cy="1674898"/>
            <a:chOff x="11853103" y="3511249"/>
            <a:chExt cx="1836479" cy="1674898"/>
          </a:xfrm>
        </p:grpSpPr>
        <p:sp>
          <p:nvSpPr>
            <p:cNvPr id="28" name="Rectangle 27">
              <a:extLst>
                <a:ext uri="{FF2B5EF4-FFF2-40B4-BE49-F238E27FC236}">
                  <a16:creationId xmlns:a16="http://schemas.microsoft.com/office/drawing/2014/main" id="{7DA9D780-3E64-1F42-8D4E-AF308BA330F7}"/>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47" name="TextBox 46">
              <a:extLst>
                <a:ext uri="{FF2B5EF4-FFF2-40B4-BE49-F238E27FC236}">
                  <a16:creationId xmlns:a16="http://schemas.microsoft.com/office/drawing/2014/main" id="{09679155-E31A-DB40-95D5-EF2BE551707D}"/>
                </a:ext>
              </a:extLst>
            </p:cNvPr>
            <p:cNvSpPr txBox="1"/>
            <p:nvPr/>
          </p:nvSpPr>
          <p:spPr>
            <a:xfrm>
              <a:off x="11870696" y="4421737"/>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grpSp>
        <p:nvGrpSpPr>
          <p:cNvPr id="131" name="Group 130">
            <a:extLst>
              <a:ext uri="{FF2B5EF4-FFF2-40B4-BE49-F238E27FC236}">
                <a16:creationId xmlns:a16="http://schemas.microsoft.com/office/drawing/2014/main" id="{68A40EAF-475E-E148-B3BB-E7BFE3A8038C}"/>
              </a:ext>
            </a:extLst>
          </p:cNvPr>
          <p:cNvGrpSpPr/>
          <p:nvPr/>
        </p:nvGrpSpPr>
        <p:grpSpPr>
          <a:xfrm>
            <a:off x="2012360" y="4267083"/>
            <a:ext cx="922590" cy="922590"/>
            <a:chOff x="2248123" y="2588660"/>
            <a:chExt cx="922590" cy="922590"/>
          </a:xfrm>
        </p:grpSpPr>
        <p:pic>
          <p:nvPicPr>
            <p:cNvPr id="132" name="Graphic 131">
              <a:extLst>
                <a:ext uri="{FF2B5EF4-FFF2-40B4-BE49-F238E27FC236}">
                  <a16:creationId xmlns:a16="http://schemas.microsoft.com/office/drawing/2014/main" id="{67723015-81CB-6046-BED8-D9B9B5BBFA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8123" y="2588660"/>
              <a:ext cx="922590" cy="922590"/>
            </a:xfrm>
            <a:prstGeom prst="rect">
              <a:avLst/>
            </a:prstGeom>
          </p:spPr>
        </p:pic>
        <p:sp>
          <p:nvSpPr>
            <p:cNvPr id="133" name="TextBox 132">
              <a:extLst>
                <a:ext uri="{FF2B5EF4-FFF2-40B4-BE49-F238E27FC236}">
                  <a16:creationId xmlns:a16="http://schemas.microsoft.com/office/drawing/2014/main" id="{3ED5F8CA-A90B-7246-8F59-69817C056EDD}"/>
                </a:ext>
              </a:extLst>
            </p:cNvPr>
            <p:cNvSpPr txBox="1"/>
            <p:nvPr/>
          </p:nvSpPr>
          <p:spPr>
            <a:xfrm>
              <a:off x="2340729" y="2799599"/>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 Server</a:t>
              </a:r>
            </a:p>
          </p:txBody>
        </p:sp>
      </p:grpSp>
      <p:grpSp>
        <p:nvGrpSpPr>
          <p:cNvPr id="135" name="Group 134">
            <a:extLst>
              <a:ext uri="{FF2B5EF4-FFF2-40B4-BE49-F238E27FC236}">
                <a16:creationId xmlns:a16="http://schemas.microsoft.com/office/drawing/2014/main" id="{FE4834F4-C6FF-894A-9527-1AF1521A318A}"/>
              </a:ext>
            </a:extLst>
          </p:cNvPr>
          <p:cNvGrpSpPr/>
          <p:nvPr/>
        </p:nvGrpSpPr>
        <p:grpSpPr>
          <a:xfrm>
            <a:off x="999321" y="5274191"/>
            <a:ext cx="906644" cy="906644"/>
            <a:chOff x="2068779" y="4092725"/>
            <a:chExt cx="906644" cy="906644"/>
          </a:xfrm>
        </p:grpSpPr>
        <p:pic>
          <p:nvPicPr>
            <p:cNvPr id="136" name="Graphic 135">
              <a:extLst>
                <a:ext uri="{FF2B5EF4-FFF2-40B4-BE49-F238E27FC236}">
                  <a16:creationId xmlns:a16="http://schemas.microsoft.com/office/drawing/2014/main" id="{EFF80C4E-E29D-714D-9169-741E7B3036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8779" y="4092725"/>
              <a:ext cx="906644" cy="906644"/>
            </a:xfrm>
            <a:prstGeom prst="rect">
              <a:avLst/>
            </a:prstGeom>
          </p:spPr>
        </p:pic>
        <p:sp>
          <p:nvSpPr>
            <p:cNvPr id="137" name="TextBox 136">
              <a:extLst>
                <a:ext uri="{FF2B5EF4-FFF2-40B4-BE49-F238E27FC236}">
                  <a16:creationId xmlns:a16="http://schemas.microsoft.com/office/drawing/2014/main" id="{6F526154-A55E-944A-A0E8-267E2EC27D13}"/>
                </a:ext>
              </a:extLst>
            </p:cNvPr>
            <p:cNvSpPr txBox="1"/>
            <p:nvPr/>
          </p:nvSpPr>
          <p:spPr>
            <a:xfrm>
              <a:off x="2153716" y="42925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138" name="Group 137">
            <a:extLst>
              <a:ext uri="{FF2B5EF4-FFF2-40B4-BE49-F238E27FC236}">
                <a16:creationId xmlns:a16="http://schemas.microsoft.com/office/drawing/2014/main" id="{C605D2F8-D25F-F14C-8567-E77454C5C9B2}"/>
              </a:ext>
            </a:extLst>
          </p:cNvPr>
          <p:cNvGrpSpPr/>
          <p:nvPr/>
        </p:nvGrpSpPr>
        <p:grpSpPr>
          <a:xfrm>
            <a:off x="1480937" y="6232819"/>
            <a:ext cx="1698550" cy="920750"/>
            <a:chOff x="2080773" y="5218554"/>
            <a:chExt cx="1652075" cy="931451"/>
          </a:xfrm>
        </p:grpSpPr>
        <p:pic>
          <p:nvPicPr>
            <p:cNvPr id="142" name="Graphic 141">
              <a:extLst>
                <a:ext uri="{FF2B5EF4-FFF2-40B4-BE49-F238E27FC236}">
                  <a16:creationId xmlns:a16="http://schemas.microsoft.com/office/drawing/2014/main" id="{34E5B46D-9E96-D34F-B079-9823E8B44D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0773" y="5218554"/>
              <a:ext cx="1652075" cy="931451"/>
            </a:xfrm>
            <a:prstGeom prst="rect">
              <a:avLst/>
            </a:prstGeom>
          </p:spPr>
        </p:pic>
        <p:sp>
          <p:nvSpPr>
            <p:cNvPr id="143" name="TextBox 142">
              <a:extLst>
                <a:ext uri="{FF2B5EF4-FFF2-40B4-BE49-F238E27FC236}">
                  <a16:creationId xmlns:a16="http://schemas.microsoft.com/office/drawing/2014/main" id="{E5A587DD-3C07-BE48-8B3F-29800E75E129}"/>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Master</a:t>
              </a:r>
            </a:p>
          </p:txBody>
        </p:sp>
      </p:grpSp>
      <p:pic>
        <p:nvPicPr>
          <p:cNvPr id="144" name="Graphic 143">
            <a:extLst>
              <a:ext uri="{FF2B5EF4-FFF2-40B4-BE49-F238E27FC236}">
                <a16:creationId xmlns:a16="http://schemas.microsoft.com/office/drawing/2014/main" id="{36A3E1C4-1C5D-3D47-9173-3F5A1927D9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466" y="3882188"/>
            <a:ext cx="457200" cy="457200"/>
          </a:xfrm>
          <a:prstGeom prst="rect">
            <a:avLst/>
          </a:prstGeom>
        </p:spPr>
      </p:pic>
      <p:pic>
        <p:nvPicPr>
          <p:cNvPr id="150" name="Graphic 149">
            <a:extLst>
              <a:ext uri="{FF2B5EF4-FFF2-40B4-BE49-F238E27FC236}">
                <a16:creationId xmlns:a16="http://schemas.microsoft.com/office/drawing/2014/main" id="{4AC90362-BC9B-2F49-913D-F0099BEDD9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9823" y="5277352"/>
            <a:ext cx="906644" cy="906644"/>
          </a:xfrm>
          <a:prstGeom prst="rect">
            <a:avLst/>
          </a:prstGeom>
        </p:spPr>
      </p:pic>
      <p:sp>
        <p:nvSpPr>
          <p:cNvPr id="151" name="TextBox 150">
            <a:extLst>
              <a:ext uri="{FF2B5EF4-FFF2-40B4-BE49-F238E27FC236}">
                <a16:creationId xmlns:a16="http://schemas.microsoft.com/office/drawing/2014/main" id="{F5127463-2262-7544-9972-8DB1E4ACB82A}"/>
              </a:ext>
            </a:extLst>
          </p:cNvPr>
          <p:cNvSpPr txBox="1"/>
          <p:nvPr/>
        </p:nvSpPr>
        <p:spPr>
          <a:xfrm>
            <a:off x="2094760" y="5477180"/>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152" name="Graphic 151">
            <a:extLst>
              <a:ext uri="{FF2B5EF4-FFF2-40B4-BE49-F238E27FC236}">
                <a16:creationId xmlns:a16="http://schemas.microsoft.com/office/drawing/2014/main" id="{310CB5BC-155A-FC4B-91FA-5961A27AE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7627" y="5294139"/>
            <a:ext cx="906644" cy="906644"/>
          </a:xfrm>
          <a:prstGeom prst="rect">
            <a:avLst/>
          </a:prstGeom>
        </p:spPr>
      </p:pic>
      <p:sp>
        <p:nvSpPr>
          <p:cNvPr id="153" name="TextBox 152">
            <a:extLst>
              <a:ext uri="{FF2B5EF4-FFF2-40B4-BE49-F238E27FC236}">
                <a16:creationId xmlns:a16="http://schemas.microsoft.com/office/drawing/2014/main" id="{88DED413-8ABA-B24F-8F17-454AE90E4ADB}"/>
              </a:ext>
            </a:extLst>
          </p:cNvPr>
          <p:cNvSpPr txBox="1"/>
          <p:nvPr/>
        </p:nvSpPr>
        <p:spPr>
          <a:xfrm>
            <a:off x="3092564" y="5493967"/>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grpSp>
        <p:nvGrpSpPr>
          <p:cNvPr id="67" name="Group 66">
            <a:extLst>
              <a:ext uri="{FF2B5EF4-FFF2-40B4-BE49-F238E27FC236}">
                <a16:creationId xmlns:a16="http://schemas.microsoft.com/office/drawing/2014/main" id="{4A3D5A57-8257-A44E-8BB4-12C5E35AC1A1}"/>
              </a:ext>
            </a:extLst>
          </p:cNvPr>
          <p:cNvGrpSpPr/>
          <p:nvPr/>
        </p:nvGrpSpPr>
        <p:grpSpPr>
          <a:xfrm>
            <a:off x="12169420" y="4266026"/>
            <a:ext cx="922590" cy="922590"/>
            <a:chOff x="2248123" y="2588660"/>
            <a:chExt cx="922590" cy="922590"/>
          </a:xfrm>
        </p:grpSpPr>
        <p:pic>
          <p:nvPicPr>
            <p:cNvPr id="68" name="Graphic 67">
              <a:extLst>
                <a:ext uri="{FF2B5EF4-FFF2-40B4-BE49-F238E27FC236}">
                  <a16:creationId xmlns:a16="http://schemas.microsoft.com/office/drawing/2014/main" id="{D3A29CB7-C824-1B45-9E5E-7B8342E6D1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8123" y="2588660"/>
              <a:ext cx="922590" cy="922590"/>
            </a:xfrm>
            <a:prstGeom prst="rect">
              <a:avLst/>
            </a:prstGeom>
          </p:spPr>
        </p:pic>
        <p:sp>
          <p:nvSpPr>
            <p:cNvPr id="69" name="TextBox 68">
              <a:extLst>
                <a:ext uri="{FF2B5EF4-FFF2-40B4-BE49-F238E27FC236}">
                  <a16:creationId xmlns:a16="http://schemas.microsoft.com/office/drawing/2014/main" id="{B77972B1-2587-2C4F-820C-C4CECD10F18B}"/>
                </a:ext>
              </a:extLst>
            </p:cNvPr>
            <p:cNvSpPr txBox="1"/>
            <p:nvPr/>
          </p:nvSpPr>
          <p:spPr>
            <a:xfrm>
              <a:off x="2340729" y="2799599"/>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 Server</a:t>
              </a:r>
            </a:p>
          </p:txBody>
        </p:sp>
      </p:grpSp>
      <p:grpSp>
        <p:nvGrpSpPr>
          <p:cNvPr id="70" name="Group 69">
            <a:extLst>
              <a:ext uri="{FF2B5EF4-FFF2-40B4-BE49-F238E27FC236}">
                <a16:creationId xmlns:a16="http://schemas.microsoft.com/office/drawing/2014/main" id="{9858FEBB-0195-E547-99A0-8A21785735AF}"/>
              </a:ext>
            </a:extLst>
          </p:cNvPr>
          <p:cNvGrpSpPr/>
          <p:nvPr/>
        </p:nvGrpSpPr>
        <p:grpSpPr>
          <a:xfrm>
            <a:off x="11156381" y="5273134"/>
            <a:ext cx="906644" cy="906644"/>
            <a:chOff x="2068779" y="4092725"/>
            <a:chExt cx="906644" cy="906644"/>
          </a:xfrm>
        </p:grpSpPr>
        <p:pic>
          <p:nvPicPr>
            <p:cNvPr id="71" name="Graphic 70">
              <a:extLst>
                <a:ext uri="{FF2B5EF4-FFF2-40B4-BE49-F238E27FC236}">
                  <a16:creationId xmlns:a16="http://schemas.microsoft.com/office/drawing/2014/main" id="{0C020184-D4EC-B245-8852-596E3D513E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8779" y="4092725"/>
              <a:ext cx="906644" cy="906644"/>
            </a:xfrm>
            <a:prstGeom prst="rect">
              <a:avLst/>
            </a:prstGeom>
          </p:spPr>
        </p:pic>
        <p:sp>
          <p:nvSpPr>
            <p:cNvPr id="72" name="TextBox 71">
              <a:extLst>
                <a:ext uri="{FF2B5EF4-FFF2-40B4-BE49-F238E27FC236}">
                  <a16:creationId xmlns:a16="http://schemas.microsoft.com/office/drawing/2014/main" id="{40F87016-B4CC-AB4B-972F-CC6A583050FC}"/>
                </a:ext>
              </a:extLst>
            </p:cNvPr>
            <p:cNvSpPr txBox="1"/>
            <p:nvPr/>
          </p:nvSpPr>
          <p:spPr>
            <a:xfrm>
              <a:off x="2153716" y="42925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73" name="Group 72">
            <a:extLst>
              <a:ext uri="{FF2B5EF4-FFF2-40B4-BE49-F238E27FC236}">
                <a16:creationId xmlns:a16="http://schemas.microsoft.com/office/drawing/2014/main" id="{47E7B000-E90B-D74A-9517-BDD9851951CF}"/>
              </a:ext>
            </a:extLst>
          </p:cNvPr>
          <p:cNvGrpSpPr/>
          <p:nvPr/>
        </p:nvGrpSpPr>
        <p:grpSpPr>
          <a:xfrm>
            <a:off x="8989280" y="6231915"/>
            <a:ext cx="1698550" cy="920750"/>
            <a:chOff x="2080773" y="5218554"/>
            <a:chExt cx="1652075" cy="931451"/>
          </a:xfrm>
        </p:grpSpPr>
        <p:pic>
          <p:nvPicPr>
            <p:cNvPr id="74" name="Graphic 73">
              <a:extLst>
                <a:ext uri="{FF2B5EF4-FFF2-40B4-BE49-F238E27FC236}">
                  <a16:creationId xmlns:a16="http://schemas.microsoft.com/office/drawing/2014/main" id="{09837E97-6C09-E049-86BF-B053A61385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0773" y="5218554"/>
              <a:ext cx="1652075" cy="931451"/>
            </a:xfrm>
            <a:prstGeom prst="rect">
              <a:avLst/>
            </a:prstGeom>
          </p:spPr>
        </p:pic>
        <p:sp>
          <p:nvSpPr>
            <p:cNvPr id="75" name="TextBox 74">
              <a:extLst>
                <a:ext uri="{FF2B5EF4-FFF2-40B4-BE49-F238E27FC236}">
                  <a16:creationId xmlns:a16="http://schemas.microsoft.com/office/drawing/2014/main" id="{850C55E6-BE7E-2B40-B9FB-CC7460FC8B9A}"/>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Replica</a:t>
              </a:r>
            </a:p>
          </p:txBody>
        </p:sp>
      </p:grpSp>
      <p:pic>
        <p:nvPicPr>
          <p:cNvPr id="76" name="Graphic 75">
            <a:extLst>
              <a:ext uri="{FF2B5EF4-FFF2-40B4-BE49-F238E27FC236}">
                <a16:creationId xmlns:a16="http://schemas.microsoft.com/office/drawing/2014/main" id="{BECA4009-A8D2-6F45-BB7F-FBDBE2787E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66883" y="5276295"/>
            <a:ext cx="906644" cy="906644"/>
          </a:xfrm>
          <a:prstGeom prst="rect">
            <a:avLst/>
          </a:prstGeom>
        </p:spPr>
      </p:pic>
      <p:sp>
        <p:nvSpPr>
          <p:cNvPr id="77" name="TextBox 76">
            <a:extLst>
              <a:ext uri="{FF2B5EF4-FFF2-40B4-BE49-F238E27FC236}">
                <a16:creationId xmlns:a16="http://schemas.microsoft.com/office/drawing/2014/main" id="{2D204CF7-A14F-114B-B0D5-9F79FF7D34FB}"/>
              </a:ext>
            </a:extLst>
          </p:cNvPr>
          <p:cNvSpPr txBox="1"/>
          <p:nvPr/>
        </p:nvSpPr>
        <p:spPr>
          <a:xfrm>
            <a:off x="12251820" y="547612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79" name="Graphic 78">
            <a:extLst>
              <a:ext uri="{FF2B5EF4-FFF2-40B4-BE49-F238E27FC236}">
                <a16:creationId xmlns:a16="http://schemas.microsoft.com/office/drawing/2014/main" id="{6898F583-03F8-2C4F-869A-5176DC3FFA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4687" y="5293082"/>
            <a:ext cx="906644" cy="906644"/>
          </a:xfrm>
          <a:prstGeom prst="rect">
            <a:avLst/>
          </a:prstGeom>
        </p:spPr>
      </p:pic>
      <p:sp>
        <p:nvSpPr>
          <p:cNvPr id="80" name="TextBox 79">
            <a:extLst>
              <a:ext uri="{FF2B5EF4-FFF2-40B4-BE49-F238E27FC236}">
                <a16:creationId xmlns:a16="http://schemas.microsoft.com/office/drawing/2014/main" id="{9A732921-45E0-3643-AF37-15830F82FB15}"/>
              </a:ext>
            </a:extLst>
          </p:cNvPr>
          <p:cNvSpPr txBox="1"/>
          <p:nvPr/>
        </p:nvSpPr>
        <p:spPr>
          <a:xfrm>
            <a:off x="13249624" y="5492910"/>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pic>
        <p:nvPicPr>
          <p:cNvPr id="86" name="Graphic 85">
            <a:extLst>
              <a:ext uri="{FF2B5EF4-FFF2-40B4-BE49-F238E27FC236}">
                <a16:creationId xmlns:a16="http://schemas.microsoft.com/office/drawing/2014/main" id="{935301C9-E8C6-8B47-A139-BC197C180B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72888" y="1772891"/>
            <a:ext cx="914400" cy="914400"/>
          </a:xfrm>
          <a:prstGeom prst="rect">
            <a:avLst/>
          </a:prstGeom>
        </p:spPr>
      </p:pic>
      <p:sp>
        <p:nvSpPr>
          <p:cNvPr id="59" name="Rectangle 58">
            <a:extLst>
              <a:ext uri="{FF2B5EF4-FFF2-40B4-BE49-F238E27FC236}">
                <a16:creationId xmlns:a16="http://schemas.microsoft.com/office/drawing/2014/main" id="{CFA95AEA-18F5-C441-9549-E31B73983CF4}"/>
              </a:ext>
            </a:extLst>
          </p:cNvPr>
          <p:cNvSpPr/>
          <p:nvPr/>
        </p:nvSpPr>
        <p:spPr>
          <a:xfrm>
            <a:off x="502466" y="3882188"/>
            <a:ext cx="5891143" cy="3400925"/>
          </a:xfrm>
          <a:prstGeom prst="rect">
            <a:avLst/>
          </a:prstGeom>
          <a:noFill/>
          <a:ln w="38100">
            <a:solidFill>
              <a:schemeClr val="accent5"/>
            </a:solidFill>
            <a:prstDash val="dash"/>
          </a:ln>
          <a:effectLst>
            <a:glow rad="190500">
              <a:schemeClr val="accent5">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rgbClr val="B6BABF"/>
                </a:solidFill>
              </a:rPr>
              <a:t> us-west-2</a:t>
            </a:r>
          </a:p>
        </p:txBody>
      </p:sp>
      <p:sp>
        <p:nvSpPr>
          <p:cNvPr id="90" name="Rectangle 89">
            <a:extLst>
              <a:ext uri="{FF2B5EF4-FFF2-40B4-BE49-F238E27FC236}">
                <a16:creationId xmlns:a16="http://schemas.microsoft.com/office/drawing/2014/main" id="{18D390DA-52AF-A649-905F-697FD59184BB}"/>
              </a:ext>
            </a:extLst>
          </p:cNvPr>
          <p:cNvSpPr/>
          <p:nvPr/>
        </p:nvSpPr>
        <p:spPr>
          <a:xfrm>
            <a:off x="8260378" y="3882188"/>
            <a:ext cx="5857021" cy="3400926"/>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400"/>
            <a:r>
              <a:rPr lang="en-US" sz="1800" dirty="0">
                <a:solidFill>
                  <a:srgbClr val="B6BABF"/>
                </a:solidFill>
              </a:rPr>
              <a:t> ap-southeast-1</a:t>
            </a:r>
          </a:p>
        </p:txBody>
      </p:sp>
      <p:pic>
        <p:nvPicPr>
          <p:cNvPr id="91" name="Graphic 90">
            <a:extLst>
              <a:ext uri="{FF2B5EF4-FFF2-40B4-BE49-F238E27FC236}">
                <a16:creationId xmlns:a16="http://schemas.microsoft.com/office/drawing/2014/main" id="{31D650AE-5F21-1F4E-AFD9-ED84F24C8B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60378" y="3882188"/>
            <a:ext cx="442517" cy="457200"/>
          </a:xfrm>
          <a:prstGeom prst="rect">
            <a:avLst/>
          </a:prstGeom>
        </p:spPr>
      </p:pic>
      <p:pic>
        <p:nvPicPr>
          <p:cNvPr id="6" name="Graphic 5">
            <a:extLst>
              <a:ext uri="{FF2B5EF4-FFF2-40B4-BE49-F238E27FC236}">
                <a16:creationId xmlns:a16="http://schemas.microsoft.com/office/drawing/2014/main" id="{897748DC-5B8E-B444-9EF2-07A2C8D331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4883" y="4778947"/>
            <a:ext cx="645139" cy="645139"/>
          </a:xfrm>
          <a:prstGeom prst="rect">
            <a:avLst/>
          </a:prstGeom>
        </p:spPr>
      </p:pic>
      <p:grpSp>
        <p:nvGrpSpPr>
          <p:cNvPr id="102" name="Group 101">
            <a:extLst>
              <a:ext uri="{FF2B5EF4-FFF2-40B4-BE49-F238E27FC236}">
                <a16:creationId xmlns:a16="http://schemas.microsoft.com/office/drawing/2014/main" id="{D580062E-F673-E849-9842-74F2A63BE633}"/>
              </a:ext>
            </a:extLst>
          </p:cNvPr>
          <p:cNvGrpSpPr/>
          <p:nvPr/>
        </p:nvGrpSpPr>
        <p:grpSpPr>
          <a:xfrm>
            <a:off x="4332950" y="4728443"/>
            <a:ext cx="1836479" cy="1674898"/>
            <a:chOff x="11853103" y="3511249"/>
            <a:chExt cx="1836479" cy="1674898"/>
          </a:xfrm>
        </p:grpSpPr>
        <p:sp>
          <p:nvSpPr>
            <p:cNvPr id="103" name="Rectangle 102">
              <a:extLst>
                <a:ext uri="{FF2B5EF4-FFF2-40B4-BE49-F238E27FC236}">
                  <a16:creationId xmlns:a16="http://schemas.microsoft.com/office/drawing/2014/main" id="{A0C413C3-3CF8-EC48-9900-C2F31819594C}"/>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104" name="TextBox 103">
              <a:extLst>
                <a:ext uri="{FF2B5EF4-FFF2-40B4-BE49-F238E27FC236}">
                  <a16:creationId xmlns:a16="http://schemas.microsoft.com/office/drawing/2014/main" id="{0E52586F-E1F9-F143-BBC8-C492D7E07005}"/>
                </a:ext>
              </a:extLst>
            </p:cNvPr>
            <p:cNvSpPr txBox="1"/>
            <p:nvPr/>
          </p:nvSpPr>
          <p:spPr>
            <a:xfrm>
              <a:off x="11870696" y="4421737"/>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pic>
        <p:nvPicPr>
          <p:cNvPr id="105" name="Graphic 104">
            <a:extLst>
              <a:ext uri="{FF2B5EF4-FFF2-40B4-BE49-F238E27FC236}">
                <a16:creationId xmlns:a16="http://schemas.microsoft.com/office/drawing/2014/main" id="{97668F30-E2FC-D943-BD2E-7E84A3730B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31690" y="4993792"/>
            <a:ext cx="645139" cy="645139"/>
          </a:xfrm>
          <a:prstGeom prst="rect">
            <a:avLst/>
          </a:prstGeom>
        </p:spPr>
      </p:pic>
      <p:grpSp>
        <p:nvGrpSpPr>
          <p:cNvPr id="14" name="Group 13">
            <a:extLst>
              <a:ext uri="{FF2B5EF4-FFF2-40B4-BE49-F238E27FC236}">
                <a16:creationId xmlns:a16="http://schemas.microsoft.com/office/drawing/2014/main" id="{E43EA1DA-7666-CF45-96AF-6D108B3840FD}"/>
              </a:ext>
            </a:extLst>
          </p:cNvPr>
          <p:cNvGrpSpPr/>
          <p:nvPr/>
        </p:nvGrpSpPr>
        <p:grpSpPr>
          <a:xfrm>
            <a:off x="1240307" y="1308906"/>
            <a:ext cx="2256211" cy="1697188"/>
            <a:chOff x="1480937" y="1308906"/>
            <a:chExt cx="2256211" cy="1697188"/>
          </a:xfrm>
        </p:grpSpPr>
        <p:pic>
          <p:nvPicPr>
            <p:cNvPr id="107" name="Graphic 106">
              <a:extLst>
                <a:ext uri="{FF2B5EF4-FFF2-40B4-BE49-F238E27FC236}">
                  <a16:creationId xmlns:a16="http://schemas.microsoft.com/office/drawing/2014/main" id="{CEE24B7D-1C07-9E4C-AA65-D8C99C4F0E7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51842" y="1308906"/>
              <a:ext cx="914400" cy="914400"/>
            </a:xfrm>
            <a:prstGeom prst="rect">
              <a:avLst/>
            </a:prstGeom>
          </p:spPr>
        </p:pic>
        <p:sp>
          <p:nvSpPr>
            <p:cNvPr id="108" name="TextBox 107">
              <a:extLst>
                <a:ext uri="{FF2B5EF4-FFF2-40B4-BE49-F238E27FC236}">
                  <a16:creationId xmlns:a16="http://schemas.microsoft.com/office/drawing/2014/main" id="{560611D2-F181-0F42-8927-4246F51479A1}"/>
                </a:ext>
              </a:extLst>
            </p:cNvPr>
            <p:cNvSpPr txBox="1"/>
            <p:nvPr/>
          </p:nvSpPr>
          <p:spPr>
            <a:xfrm>
              <a:off x="1480937" y="2175097"/>
              <a:ext cx="2256211" cy="830997"/>
            </a:xfrm>
            <a:prstGeom prst="rect">
              <a:avLst/>
            </a:prstGeom>
            <a:noFill/>
          </p:spPr>
          <p:txBody>
            <a:bodyPr wrap="square" rtlCol="0">
              <a:spAutoFit/>
            </a:bodyPr>
            <a:lstStyle/>
            <a:p>
              <a:pPr algn="ctr"/>
              <a:r>
                <a:rPr lang="en-US" sz="2400" dirty="0">
                  <a:solidFill>
                    <a:schemeClr val="bg2">
                      <a:lumMod val="25000"/>
                      <a:lumOff val="75000"/>
                    </a:schemeClr>
                  </a:solidFill>
                </a:rPr>
                <a:t>Users in </a:t>
              </a:r>
            </a:p>
            <a:p>
              <a:pPr algn="ctr"/>
              <a:r>
                <a:rPr lang="en-US" sz="2400" b="1" dirty="0">
                  <a:solidFill>
                    <a:schemeClr val="bg2">
                      <a:lumMod val="25000"/>
                      <a:lumOff val="75000"/>
                    </a:schemeClr>
                  </a:solidFill>
                </a:rPr>
                <a:t>San Francisco</a:t>
              </a:r>
            </a:p>
          </p:txBody>
        </p:sp>
      </p:grpSp>
      <p:grpSp>
        <p:nvGrpSpPr>
          <p:cNvPr id="13" name="Group 12">
            <a:extLst>
              <a:ext uri="{FF2B5EF4-FFF2-40B4-BE49-F238E27FC236}">
                <a16:creationId xmlns:a16="http://schemas.microsoft.com/office/drawing/2014/main" id="{CA80FFC7-4421-1C40-A66E-43D345129014}"/>
              </a:ext>
            </a:extLst>
          </p:cNvPr>
          <p:cNvGrpSpPr/>
          <p:nvPr/>
        </p:nvGrpSpPr>
        <p:grpSpPr>
          <a:xfrm>
            <a:off x="10921166" y="1308906"/>
            <a:ext cx="1899473" cy="1682650"/>
            <a:chOff x="3659337" y="1310430"/>
            <a:chExt cx="1899473" cy="1682650"/>
          </a:xfrm>
        </p:grpSpPr>
        <p:sp>
          <p:nvSpPr>
            <p:cNvPr id="109" name="TextBox 108">
              <a:extLst>
                <a:ext uri="{FF2B5EF4-FFF2-40B4-BE49-F238E27FC236}">
                  <a16:creationId xmlns:a16="http://schemas.microsoft.com/office/drawing/2014/main" id="{6C98FE8B-4825-6B43-B5FA-C1E59749F821}"/>
                </a:ext>
              </a:extLst>
            </p:cNvPr>
            <p:cNvSpPr txBox="1"/>
            <p:nvPr/>
          </p:nvSpPr>
          <p:spPr>
            <a:xfrm>
              <a:off x="3659337" y="2162083"/>
              <a:ext cx="1899473" cy="830997"/>
            </a:xfrm>
            <a:prstGeom prst="rect">
              <a:avLst/>
            </a:prstGeom>
            <a:noFill/>
          </p:spPr>
          <p:txBody>
            <a:bodyPr wrap="square" rtlCol="0">
              <a:spAutoFit/>
            </a:bodyPr>
            <a:lstStyle/>
            <a:p>
              <a:pPr algn="ctr"/>
              <a:r>
                <a:rPr lang="en-US" sz="2400" dirty="0">
                  <a:solidFill>
                    <a:schemeClr val="bg2">
                      <a:lumMod val="25000"/>
                      <a:lumOff val="75000"/>
                    </a:schemeClr>
                  </a:solidFill>
                </a:rPr>
                <a:t>Users in </a:t>
              </a:r>
            </a:p>
            <a:p>
              <a:pPr algn="ctr"/>
              <a:r>
                <a:rPr lang="en-US" sz="2400" b="1" dirty="0">
                  <a:solidFill>
                    <a:schemeClr val="bg2">
                      <a:lumMod val="25000"/>
                      <a:lumOff val="75000"/>
                    </a:schemeClr>
                  </a:solidFill>
                </a:rPr>
                <a:t>Taipei</a:t>
              </a:r>
            </a:p>
          </p:txBody>
        </p:sp>
        <p:pic>
          <p:nvPicPr>
            <p:cNvPr id="110" name="Graphic 109">
              <a:extLst>
                <a:ext uri="{FF2B5EF4-FFF2-40B4-BE49-F238E27FC236}">
                  <a16:creationId xmlns:a16="http://schemas.microsoft.com/office/drawing/2014/main" id="{DDAC7212-D503-734E-9021-61C071014D5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51874" y="1310430"/>
              <a:ext cx="914400" cy="914400"/>
            </a:xfrm>
            <a:prstGeom prst="rect">
              <a:avLst/>
            </a:prstGeom>
          </p:spPr>
        </p:pic>
      </p:grpSp>
      <p:cxnSp>
        <p:nvCxnSpPr>
          <p:cNvPr id="111" name="Straight Arrow Connector 28">
            <a:extLst>
              <a:ext uri="{FF2B5EF4-FFF2-40B4-BE49-F238E27FC236}">
                <a16:creationId xmlns:a16="http://schemas.microsoft.com/office/drawing/2014/main" id="{13BD1D4D-8945-E14B-8367-1053EB04F3D4}"/>
              </a:ext>
            </a:extLst>
          </p:cNvPr>
          <p:cNvCxnSpPr>
            <a:cxnSpLocks/>
            <a:stCxn id="59" idx="0"/>
          </p:cNvCxnSpPr>
          <p:nvPr/>
        </p:nvCxnSpPr>
        <p:spPr>
          <a:xfrm rot="5400000" flipH="1" flipV="1">
            <a:off x="4347598" y="1546992"/>
            <a:ext cx="1435637" cy="3234757"/>
          </a:xfrm>
          <a:prstGeom prst="bentConnector2">
            <a:avLst/>
          </a:prstGeom>
          <a:ln w="38100">
            <a:solidFill>
              <a:schemeClr val="accent3"/>
            </a:solidFill>
            <a:prstDash val="sysDash"/>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2" name="Straight Arrow Connector 28">
            <a:extLst>
              <a:ext uri="{FF2B5EF4-FFF2-40B4-BE49-F238E27FC236}">
                <a16:creationId xmlns:a16="http://schemas.microsoft.com/office/drawing/2014/main" id="{345A7549-D99F-F641-B260-4C9BA4AE491B}"/>
              </a:ext>
            </a:extLst>
          </p:cNvPr>
          <p:cNvCxnSpPr>
            <a:cxnSpLocks/>
            <a:endCxn id="107" idx="3"/>
          </p:cNvCxnSpPr>
          <p:nvPr/>
        </p:nvCxnSpPr>
        <p:spPr>
          <a:xfrm rot="10800000">
            <a:off x="2825613" y="1766107"/>
            <a:ext cx="3883543" cy="456461"/>
          </a:xfrm>
          <a:prstGeom prst="bentConnector3">
            <a:avLst>
              <a:gd name="adj1" fmla="val 50000"/>
            </a:avLst>
          </a:prstGeom>
          <a:ln w="38100">
            <a:solidFill>
              <a:schemeClr val="accent3"/>
            </a:solidFill>
            <a:prstDash val="sysDash"/>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28">
            <a:extLst>
              <a:ext uri="{FF2B5EF4-FFF2-40B4-BE49-F238E27FC236}">
                <a16:creationId xmlns:a16="http://schemas.microsoft.com/office/drawing/2014/main" id="{6CB19FAB-CE05-D346-9ADA-11F788CFB776}"/>
              </a:ext>
            </a:extLst>
          </p:cNvPr>
          <p:cNvCxnSpPr>
            <a:cxnSpLocks/>
            <a:stCxn id="90" idx="0"/>
          </p:cNvCxnSpPr>
          <p:nvPr/>
        </p:nvCxnSpPr>
        <p:spPr>
          <a:xfrm rot="16200000" flipV="1">
            <a:off x="8830653" y="1523952"/>
            <a:ext cx="1428658" cy="3287814"/>
          </a:xfrm>
          <a:prstGeom prst="bentConnector2">
            <a:avLst/>
          </a:prstGeom>
          <a:ln w="38100">
            <a:solidFill>
              <a:schemeClr val="accent6"/>
            </a:solidFill>
            <a:prstDash val="sysDash"/>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3F3631F-F301-A248-A339-4980AADE0987}"/>
              </a:ext>
            </a:extLst>
          </p:cNvPr>
          <p:cNvSpPr txBox="1"/>
          <p:nvPr/>
        </p:nvSpPr>
        <p:spPr>
          <a:xfrm>
            <a:off x="3617474" y="2473529"/>
            <a:ext cx="1899473" cy="400110"/>
          </a:xfrm>
          <a:prstGeom prst="rect">
            <a:avLst/>
          </a:prstGeom>
          <a:noFill/>
        </p:spPr>
        <p:txBody>
          <a:bodyPr wrap="square" rtlCol="0">
            <a:spAutoFit/>
          </a:bodyPr>
          <a:lstStyle/>
          <a:p>
            <a:pPr algn="ctr"/>
            <a:r>
              <a:rPr lang="en-US" sz="2000" dirty="0">
                <a:solidFill>
                  <a:schemeClr val="bg2">
                    <a:lumMod val="25000"/>
                    <a:lumOff val="75000"/>
                  </a:schemeClr>
                </a:solidFill>
              </a:rPr>
              <a:t>read</a:t>
            </a:r>
          </a:p>
        </p:txBody>
      </p:sp>
      <p:sp>
        <p:nvSpPr>
          <p:cNvPr id="115" name="TextBox 114">
            <a:extLst>
              <a:ext uri="{FF2B5EF4-FFF2-40B4-BE49-F238E27FC236}">
                <a16:creationId xmlns:a16="http://schemas.microsoft.com/office/drawing/2014/main" id="{62F7C747-AF29-E446-9D85-C4714D2BFA8D}"/>
              </a:ext>
            </a:extLst>
          </p:cNvPr>
          <p:cNvSpPr txBox="1"/>
          <p:nvPr/>
        </p:nvSpPr>
        <p:spPr>
          <a:xfrm>
            <a:off x="8753149" y="2473529"/>
            <a:ext cx="1899473" cy="400110"/>
          </a:xfrm>
          <a:prstGeom prst="rect">
            <a:avLst/>
          </a:prstGeom>
          <a:noFill/>
        </p:spPr>
        <p:txBody>
          <a:bodyPr wrap="square" rtlCol="0">
            <a:spAutoFit/>
          </a:bodyPr>
          <a:lstStyle/>
          <a:p>
            <a:pPr algn="ctr"/>
            <a:r>
              <a:rPr lang="en-US" sz="2000" dirty="0">
                <a:solidFill>
                  <a:schemeClr val="bg2">
                    <a:lumMod val="25000"/>
                    <a:lumOff val="75000"/>
                  </a:schemeClr>
                </a:solidFill>
              </a:rPr>
              <a:t>read</a:t>
            </a:r>
          </a:p>
        </p:txBody>
      </p:sp>
      <p:sp>
        <p:nvSpPr>
          <p:cNvPr id="117" name="TextBox 116">
            <a:extLst>
              <a:ext uri="{FF2B5EF4-FFF2-40B4-BE49-F238E27FC236}">
                <a16:creationId xmlns:a16="http://schemas.microsoft.com/office/drawing/2014/main" id="{D0256184-B8D3-1F44-95CE-581CB96A7532}"/>
              </a:ext>
            </a:extLst>
          </p:cNvPr>
          <p:cNvSpPr txBox="1"/>
          <p:nvPr/>
        </p:nvSpPr>
        <p:spPr>
          <a:xfrm>
            <a:off x="4350543" y="2476983"/>
            <a:ext cx="1899473" cy="400110"/>
          </a:xfrm>
          <a:prstGeom prst="rect">
            <a:avLst/>
          </a:prstGeom>
          <a:noFill/>
        </p:spPr>
        <p:txBody>
          <a:bodyPr wrap="square" rtlCol="0">
            <a:spAutoFit/>
          </a:bodyPr>
          <a:lstStyle/>
          <a:p>
            <a:pPr algn="ctr"/>
            <a:r>
              <a:rPr lang="en-US" sz="2000" dirty="0">
                <a:solidFill>
                  <a:schemeClr val="bg2">
                    <a:lumMod val="25000"/>
                    <a:lumOff val="75000"/>
                  </a:schemeClr>
                </a:solidFill>
              </a:rPr>
              <a:t>&amp; write</a:t>
            </a:r>
          </a:p>
        </p:txBody>
      </p:sp>
      <p:cxnSp>
        <p:nvCxnSpPr>
          <p:cNvPr id="118" name="Straight Arrow Connector 28">
            <a:extLst>
              <a:ext uri="{FF2B5EF4-FFF2-40B4-BE49-F238E27FC236}">
                <a16:creationId xmlns:a16="http://schemas.microsoft.com/office/drawing/2014/main" id="{44546183-C8E8-B24F-AA35-B4D2E6C6CEBF}"/>
              </a:ext>
            </a:extLst>
          </p:cNvPr>
          <p:cNvCxnSpPr>
            <a:cxnSpLocks/>
          </p:cNvCxnSpPr>
          <p:nvPr/>
        </p:nvCxnSpPr>
        <p:spPr>
          <a:xfrm flipV="1">
            <a:off x="3914271" y="2989091"/>
            <a:ext cx="2258912" cy="846253"/>
          </a:xfrm>
          <a:prstGeom prst="bentConnector4">
            <a:avLst>
              <a:gd name="adj1" fmla="val -139"/>
              <a:gd name="adj2" fmla="val 100474"/>
            </a:avLst>
          </a:prstGeom>
          <a:ln w="38100">
            <a:solidFill>
              <a:schemeClr val="accent6"/>
            </a:solidFill>
            <a:prstDash val="sysDash"/>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5" name="Straight Arrow Connector 28">
            <a:extLst>
              <a:ext uri="{FF2B5EF4-FFF2-40B4-BE49-F238E27FC236}">
                <a16:creationId xmlns:a16="http://schemas.microsoft.com/office/drawing/2014/main" id="{6A3D220B-101B-5F43-A3C8-47B0118129ED}"/>
              </a:ext>
            </a:extLst>
          </p:cNvPr>
          <p:cNvCxnSpPr>
            <a:cxnSpLocks/>
          </p:cNvCxnSpPr>
          <p:nvPr/>
        </p:nvCxnSpPr>
        <p:spPr>
          <a:xfrm rot="10800000" flipV="1">
            <a:off x="6173183" y="2656415"/>
            <a:ext cx="509612" cy="332675"/>
          </a:xfrm>
          <a:prstGeom prst="bentConnector2">
            <a:avLst/>
          </a:prstGeom>
          <a:ln w="38100">
            <a:solidFill>
              <a:schemeClr val="accent6"/>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027809-86D2-0349-8060-315FB0CD6507}"/>
              </a:ext>
            </a:extLst>
          </p:cNvPr>
          <p:cNvSpPr txBox="1"/>
          <p:nvPr/>
        </p:nvSpPr>
        <p:spPr>
          <a:xfrm>
            <a:off x="5427685" y="2998898"/>
            <a:ext cx="885366" cy="400110"/>
          </a:xfrm>
          <a:prstGeom prst="rect">
            <a:avLst/>
          </a:prstGeom>
          <a:noFill/>
        </p:spPr>
        <p:txBody>
          <a:bodyPr wrap="square" rtlCol="0">
            <a:spAutoFit/>
          </a:bodyPr>
          <a:lstStyle/>
          <a:p>
            <a:pPr algn="ctr"/>
            <a:r>
              <a:rPr lang="en-US" sz="2000" dirty="0">
                <a:solidFill>
                  <a:schemeClr val="bg2">
                    <a:lumMod val="25000"/>
                    <a:lumOff val="75000"/>
                  </a:schemeClr>
                </a:solidFill>
              </a:rPr>
              <a:t>write</a:t>
            </a:r>
          </a:p>
        </p:txBody>
      </p:sp>
      <p:sp>
        <p:nvSpPr>
          <p:cNvPr id="156" name="TextBox 155">
            <a:extLst>
              <a:ext uri="{FF2B5EF4-FFF2-40B4-BE49-F238E27FC236}">
                <a16:creationId xmlns:a16="http://schemas.microsoft.com/office/drawing/2014/main" id="{F630C308-4909-BD47-AEFA-5EC39CDE8198}"/>
              </a:ext>
            </a:extLst>
          </p:cNvPr>
          <p:cNvSpPr txBox="1"/>
          <p:nvPr/>
        </p:nvSpPr>
        <p:spPr>
          <a:xfrm>
            <a:off x="6377257" y="5520028"/>
            <a:ext cx="1899473" cy="584775"/>
          </a:xfrm>
          <a:prstGeom prst="rect">
            <a:avLst/>
          </a:prstGeom>
          <a:noFill/>
        </p:spPr>
        <p:txBody>
          <a:bodyPr wrap="square" rtlCol="0">
            <a:spAutoFit/>
          </a:bodyPr>
          <a:lstStyle/>
          <a:p>
            <a:pPr algn="ctr"/>
            <a:r>
              <a:rPr lang="en-US" sz="1600" dirty="0">
                <a:solidFill>
                  <a:schemeClr val="bg2">
                    <a:lumMod val="25000"/>
                    <a:lumOff val="75000"/>
                  </a:schemeClr>
                </a:solidFill>
              </a:rPr>
              <a:t>Snapshots</a:t>
            </a:r>
          </a:p>
          <a:p>
            <a:pPr algn="ctr"/>
            <a:r>
              <a:rPr lang="en-US" sz="1600" dirty="0">
                <a:solidFill>
                  <a:schemeClr val="bg2">
                    <a:lumMod val="25000"/>
                    <a:lumOff val="75000"/>
                  </a:schemeClr>
                </a:solidFill>
              </a:rPr>
              <a:t>Replication</a:t>
            </a:r>
          </a:p>
        </p:txBody>
      </p:sp>
      <p:cxnSp>
        <p:nvCxnSpPr>
          <p:cNvPr id="158" name="Straight Arrow Connector 157">
            <a:extLst>
              <a:ext uri="{FF2B5EF4-FFF2-40B4-BE49-F238E27FC236}">
                <a16:creationId xmlns:a16="http://schemas.microsoft.com/office/drawing/2014/main" id="{383D152E-66E1-DC4B-9F07-79F67C85777B}"/>
              </a:ext>
            </a:extLst>
          </p:cNvPr>
          <p:cNvCxnSpPr>
            <a:cxnSpLocks/>
          </p:cNvCxnSpPr>
          <p:nvPr/>
        </p:nvCxnSpPr>
        <p:spPr>
          <a:xfrm>
            <a:off x="3131155" y="6692253"/>
            <a:ext cx="5832344" cy="0"/>
          </a:xfrm>
          <a:prstGeom prst="straightConnector1">
            <a:avLst/>
          </a:prstGeom>
          <a:ln w="381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E7CDFE2E-ED0C-3A45-BB9C-8A5DA4FF84C1}"/>
              </a:ext>
            </a:extLst>
          </p:cNvPr>
          <p:cNvSpPr txBox="1"/>
          <p:nvPr/>
        </p:nvSpPr>
        <p:spPr>
          <a:xfrm>
            <a:off x="6250016" y="6694929"/>
            <a:ext cx="2326659" cy="584775"/>
          </a:xfrm>
          <a:prstGeom prst="rect">
            <a:avLst/>
          </a:prstGeom>
          <a:noFill/>
        </p:spPr>
        <p:txBody>
          <a:bodyPr wrap="square" rtlCol="0">
            <a:spAutoFit/>
          </a:bodyPr>
          <a:lstStyle/>
          <a:p>
            <a:pPr algn="ctr"/>
            <a:r>
              <a:rPr lang="en-US" sz="1600" dirty="0">
                <a:solidFill>
                  <a:schemeClr val="bg2">
                    <a:lumMod val="25000"/>
                    <a:lumOff val="75000"/>
                  </a:schemeClr>
                </a:solidFill>
              </a:rPr>
              <a:t>Database</a:t>
            </a:r>
          </a:p>
          <a:p>
            <a:pPr algn="ctr"/>
            <a:r>
              <a:rPr lang="en-US" sz="1600" dirty="0">
                <a:solidFill>
                  <a:schemeClr val="bg2">
                    <a:lumMod val="25000"/>
                    <a:lumOff val="75000"/>
                  </a:schemeClr>
                </a:solidFill>
              </a:rPr>
              <a:t>Replication</a:t>
            </a:r>
          </a:p>
        </p:txBody>
      </p:sp>
    </p:spTree>
    <p:extLst>
      <p:ext uri="{BB962C8B-B14F-4D97-AF65-F5344CB8AC3E}">
        <p14:creationId xmlns:p14="http://schemas.microsoft.com/office/powerpoint/2010/main" val="3715000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9"/>
                                        </p:tgtEl>
                                      </p:cBhvr>
                                    </p:animEffect>
                                    <p:animScale>
                                      <p:cBhvr>
                                        <p:cTn id="7" dur="250" autoRev="1" fill="hold"/>
                                        <p:tgtEl>
                                          <p:spTgt spid="5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down)">
                                      <p:cBhvr>
                                        <p:cTn id="12" dur="500"/>
                                        <p:tgtEl>
                                          <p:spTgt spid="156"/>
                                        </p:tgtEl>
                                      </p:cBhvr>
                                    </p:animEffect>
                                  </p:childTnLst>
                                </p:cTn>
                              </p:par>
                              <p:par>
                                <p:cTn id="13" presetID="22" presetClass="entr" presetSubtype="4"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wipe(down)">
                                      <p:cBhvr>
                                        <p:cTn id="15" dur="500"/>
                                        <p:tgtEl>
                                          <p:spTgt spid="158"/>
                                        </p:tgtEl>
                                      </p:cBhvr>
                                    </p:animEffect>
                                  </p:childTnLst>
                                </p:cTn>
                              </p:par>
                              <p:par>
                                <p:cTn id="16" presetID="22" presetClass="entr" presetSubtype="4" fill="hold"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wipe(down)">
                                      <p:cBhvr>
                                        <p:cTn id="18" dur="500"/>
                                        <p:tgtEl>
                                          <p:spTgt spid="15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wipe(down)">
                                      <p:cBhvr>
                                        <p:cTn id="21" dur="500"/>
                                        <p:tgtEl>
                                          <p:spTgt spid="15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14"/>
                                        </p:tgtEl>
                                      </p:cBhvr>
                                    </p:animEffect>
                                    <p:animScale>
                                      <p:cBhvr>
                                        <p:cTn id="50" dur="250" autoRev="1" fill="hold"/>
                                        <p:tgtEl>
                                          <p:spTgt spid="14"/>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down)">
                                      <p:cBhvr>
                                        <p:cTn id="55" dur="500"/>
                                        <p:tgtEl>
                                          <p:spTgt spid="1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wipe(down)">
                                      <p:cBhvr>
                                        <p:cTn id="60" dur="500"/>
                                        <p:tgtEl>
                                          <p:spTgt spid="117"/>
                                        </p:tgtEl>
                                      </p:cBhvr>
                                    </p:animEffect>
                                  </p:childTnLst>
                                </p:cTn>
                              </p:par>
                            </p:childTnLst>
                          </p:cTn>
                        </p:par>
                      </p:childTnLst>
                    </p:cTn>
                  </p:par>
                  <p:par>
                    <p:cTn id="61" fill="hold">
                      <p:stCondLst>
                        <p:cond delay="indefinite"/>
                      </p:stCondLst>
                      <p:childTnLst>
                        <p:par>
                          <p:cTn id="62" fill="hold">
                            <p:stCondLst>
                              <p:cond delay="0"/>
                            </p:stCondLst>
                            <p:childTnLst>
                              <p:par>
                                <p:cTn id="63" presetID="26" presetClass="emph" presetSubtype="0" fill="hold" nodeType="clickEffect">
                                  <p:stCondLst>
                                    <p:cond delay="0"/>
                                  </p:stCondLst>
                                  <p:childTnLst>
                                    <p:animEffect transition="out" filter="fade">
                                      <p:cBhvr>
                                        <p:cTn id="64" dur="500" tmFilter="0, 0; .2, .5; .8, .5; 1, 0"/>
                                        <p:tgtEl>
                                          <p:spTgt spid="13"/>
                                        </p:tgtEl>
                                      </p:cBhvr>
                                    </p:animEffect>
                                    <p:animScale>
                                      <p:cBhvr>
                                        <p:cTn id="65" dur="250" autoRev="1" fill="hold"/>
                                        <p:tgtEl>
                                          <p:spTgt spid="13"/>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ipe(down)">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14" grpId="0"/>
      <p:bldP spid="115" grpId="0"/>
      <p:bldP spid="117" grpId="0"/>
      <p:bldP spid="154" grpId="0"/>
      <p:bldP spid="156" grpId="0"/>
      <p:bldP spid="15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957459"/>
          </a:xfrm>
        </p:spPr>
        <p:txBody>
          <a:bodyPr/>
          <a:lstStyle/>
          <a:p>
            <a:r>
              <a:rPr lang="en-US" dirty="0">
                <a:latin typeface="+mj-lt"/>
              </a:rPr>
              <a:t>Technical Considerations</a:t>
            </a:r>
            <a:br>
              <a:rPr lang="en-US" dirty="0">
                <a:latin typeface="+mj-lt"/>
              </a:rPr>
            </a:br>
            <a:r>
              <a:rPr lang="en-US" dirty="0">
                <a:latin typeface="+mj-lt"/>
              </a:rPr>
              <a:t>(Data and Network)</a:t>
            </a:r>
          </a:p>
        </p:txBody>
      </p:sp>
    </p:spTree>
    <p:extLst>
      <p:ext uri="{BB962C8B-B14F-4D97-AF65-F5344CB8AC3E}">
        <p14:creationId xmlns:p14="http://schemas.microsoft.com/office/powerpoint/2010/main" val="5891979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09448DEC-A2E6-4408-A9CD-7648C3FD41B7}"/>
              </a:ext>
            </a:extLst>
          </p:cNvPr>
          <p:cNvSpPr>
            <a:spLocks noGrp="1"/>
          </p:cNvSpPr>
          <p:nvPr>
            <p:ph type="title"/>
          </p:nvPr>
        </p:nvSpPr>
        <p:spPr>
          <a:xfrm>
            <a:off x="239005" y="235033"/>
            <a:ext cx="13987008" cy="1079598"/>
          </a:xfrm>
        </p:spPr>
        <p:txBody>
          <a:bodyPr/>
          <a:lstStyle/>
          <a:p>
            <a:r>
              <a:rPr lang="en-US" sz="4000" dirty="0"/>
              <a:t>Amazon </a:t>
            </a:r>
            <a:r>
              <a:rPr lang="en-US" sz="4000" dirty="0">
                <a:solidFill>
                  <a:srgbClr val="FFC000"/>
                </a:solidFill>
              </a:rPr>
              <a:t>Simple Storage Service </a:t>
            </a:r>
            <a:r>
              <a:rPr lang="en-US" sz="4000" dirty="0"/>
              <a:t>(S3) -  Cross-Region Replication</a:t>
            </a:r>
          </a:p>
        </p:txBody>
      </p:sp>
      <p:sp>
        <p:nvSpPr>
          <p:cNvPr id="11" name="Text Placeholder 3">
            <a:extLst>
              <a:ext uri="{FF2B5EF4-FFF2-40B4-BE49-F238E27FC236}">
                <a16:creationId xmlns:a16="http://schemas.microsoft.com/office/drawing/2014/main" id="{B7DF0221-B6B1-483C-B45F-8ECF5C99D7BE}"/>
              </a:ext>
            </a:extLst>
          </p:cNvPr>
          <p:cNvSpPr>
            <a:spLocks noGrp="1"/>
          </p:cNvSpPr>
          <p:nvPr>
            <p:ph idx="1"/>
          </p:nvPr>
        </p:nvSpPr>
        <p:spPr>
          <a:xfrm>
            <a:off x="323089" y="1427015"/>
            <a:ext cx="13984225" cy="4450449"/>
          </a:xfrm>
        </p:spPr>
        <p:txBody>
          <a:bodyPr/>
          <a:lstStyle/>
          <a:p>
            <a:pPr marL="0" lvl="1">
              <a:spcBef>
                <a:spcPct val="20000"/>
              </a:spcBef>
              <a:spcAft>
                <a:spcPts val="600"/>
              </a:spcAft>
            </a:pPr>
            <a:r>
              <a:rPr lang="en-US" sz="3200" dirty="0"/>
              <a:t>Flexibility to replicate data:</a:t>
            </a:r>
          </a:p>
          <a:p>
            <a:pPr marL="457200" lvl="1" indent="-457200">
              <a:spcBef>
                <a:spcPct val="20000"/>
              </a:spcBef>
              <a:spcAft>
                <a:spcPts val="600"/>
              </a:spcAft>
              <a:buFont typeface="Arial" panose="020B0604020202020204" pitchFamily="34" charset="0"/>
              <a:buChar char="•"/>
            </a:pPr>
            <a:r>
              <a:rPr lang="en-US" sz="3200" dirty="0"/>
              <a:t>At the </a:t>
            </a:r>
            <a:r>
              <a:rPr lang="en-US" sz="3200" dirty="0">
                <a:solidFill>
                  <a:srgbClr val="FFC000"/>
                </a:solidFill>
              </a:rPr>
              <a:t>bucket, prefix, or object level  </a:t>
            </a:r>
            <a:r>
              <a:rPr lang="en-US" sz="3200" b="1" dirty="0">
                <a:solidFill>
                  <a:schemeClr val="tx2">
                    <a:lumMod val="60000"/>
                    <a:lumOff val="40000"/>
                  </a:schemeClr>
                </a:solidFill>
              </a:rPr>
              <a:t>NEW!</a:t>
            </a:r>
          </a:p>
          <a:p>
            <a:pPr marL="457200" indent="-457200">
              <a:spcAft>
                <a:spcPts val="600"/>
              </a:spcAft>
              <a:buFont typeface="Arial" panose="020B0604020202020204" pitchFamily="34" charset="0"/>
              <a:buChar char="•"/>
            </a:pPr>
            <a:r>
              <a:rPr lang="en-US" dirty="0"/>
              <a:t>From any region to any region</a:t>
            </a:r>
          </a:p>
          <a:p>
            <a:pPr marL="457200" indent="-457200">
              <a:spcAft>
                <a:spcPts val="600"/>
              </a:spcAft>
              <a:buFont typeface="Arial" panose="020B0604020202020204" pitchFamily="34" charset="0"/>
              <a:buChar char="•"/>
            </a:pPr>
            <a:r>
              <a:rPr lang="en-US" dirty="0"/>
              <a:t>To </a:t>
            </a:r>
            <a:r>
              <a:rPr lang="en-US" dirty="0">
                <a:solidFill>
                  <a:srgbClr val="FFC000"/>
                </a:solidFill>
              </a:rPr>
              <a:t>any storage class  </a:t>
            </a:r>
            <a:r>
              <a:rPr lang="en-US" b="1" dirty="0">
                <a:solidFill>
                  <a:schemeClr val="tx2">
                    <a:lumMod val="60000"/>
                    <a:lumOff val="40000"/>
                  </a:schemeClr>
                </a:solidFill>
              </a:rPr>
              <a:t>NEW!</a:t>
            </a:r>
          </a:p>
          <a:p>
            <a:pPr marL="457200" indent="-457200">
              <a:spcAft>
                <a:spcPts val="600"/>
              </a:spcAft>
              <a:buFont typeface="Arial" panose="020B0604020202020204" pitchFamily="34" charset="0"/>
              <a:buChar char="•"/>
            </a:pPr>
            <a:r>
              <a:rPr lang="en-US" sz="3200" dirty="0">
                <a:solidFill>
                  <a:srgbClr val="FFC000"/>
                </a:solidFill>
              </a:rPr>
              <a:t>Across</a:t>
            </a:r>
            <a:r>
              <a:rPr lang="en-US" sz="3200" dirty="0"/>
              <a:t> AWS accounts</a:t>
            </a:r>
          </a:p>
          <a:p>
            <a:pPr marL="860588" lvl="1" indent="-457200">
              <a:spcAft>
                <a:spcPts val="600"/>
              </a:spcAft>
              <a:buFont typeface="Arial" panose="020B0604020202020204" pitchFamily="34" charset="0"/>
              <a:buChar char="•"/>
            </a:pPr>
            <a:r>
              <a:rPr lang="en-US" sz="2400" dirty="0"/>
              <a:t>Change the object owner in the destination region</a:t>
            </a:r>
          </a:p>
          <a:p>
            <a:pPr marL="0" lvl="1">
              <a:spcBef>
                <a:spcPct val="20000"/>
              </a:spcBef>
              <a:spcAft>
                <a:spcPts val="600"/>
              </a:spcAft>
            </a:pPr>
            <a:endParaRPr lang="en-US" sz="3200" dirty="0"/>
          </a:p>
        </p:txBody>
      </p:sp>
      <p:grpSp>
        <p:nvGrpSpPr>
          <p:cNvPr id="12" name="Group 11"/>
          <p:cNvGrpSpPr/>
          <p:nvPr/>
        </p:nvGrpSpPr>
        <p:grpSpPr>
          <a:xfrm>
            <a:off x="705853" y="5292651"/>
            <a:ext cx="13870047" cy="1412694"/>
            <a:chOff x="705853" y="4823050"/>
            <a:chExt cx="13870047" cy="1412694"/>
          </a:xfrm>
        </p:grpSpPr>
        <p:sp>
          <p:nvSpPr>
            <p:cNvPr id="13" name="TextBox 12"/>
            <p:cNvSpPr txBox="1"/>
            <p:nvPr/>
          </p:nvSpPr>
          <p:spPr>
            <a:xfrm>
              <a:off x="705853" y="4823050"/>
              <a:ext cx="1876926" cy="1412694"/>
            </a:xfrm>
            <a:prstGeom prst="rect">
              <a:avLst/>
            </a:prstGeom>
            <a:noFill/>
          </p:spPr>
          <p:txBody>
            <a:bodyPr wrap="square" lIns="182880" tIns="146304" rIns="182880" bIns="146304" rtlCol="0">
              <a:spAutoFit/>
            </a:bodyPr>
            <a:lstStyle/>
            <a:p>
              <a:pPr algn="ctr">
                <a:lnSpc>
                  <a:spcPct val="90000"/>
                </a:lnSpc>
                <a:spcAft>
                  <a:spcPts val="1800"/>
                </a:spcAft>
              </a:pPr>
              <a:r>
                <a:rPr lang="en-US" sz="3200" dirty="0">
                  <a:solidFill>
                    <a:srgbClr val="FFC000"/>
                  </a:solidFill>
                </a:rPr>
                <a:t>US East</a:t>
              </a:r>
            </a:p>
            <a:p>
              <a:pPr algn="ctr">
                <a:lnSpc>
                  <a:spcPct val="90000"/>
                </a:lnSpc>
                <a:spcAft>
                  <a:spcPts val="1800"/>
                </a:spcAft>
              </a:pPr>
              <a:r>
                <a:rPr lang="en-US" sz="3200" dirty="0">
                  <a:solidFill>
                    <a:srgbClr val="FFC000"/>
                  </a:solidFill>
                </a:rPr>
                <a:t>(Ohio)</a:t>
              </a:r>
            </a:p>
          </p:txBody>
        </p:sp>
        <p:sp>
          <p:nvSpPr>
            <p:cNvPr id="14" name="TextBox 13"/>
            <p:cNvSpPr txBox="1"/>
            <p:nvPr/>
          </p:nvSpPr>
          <p:spPr>
            <a:xfrm>
              <a:off x="11927307" y="4823050"/>
              <a:ext cx="2648593" cy="1412694"/>
            </a:xfrm>
            <a:prstGeom prst="rect">
              <a:avLst/>
            </a:prstGeom>
            <a:noFill/>
          </p:spPr>
          <p:txBody>
            <a:bodyPr wrap="square" lIns="182880" tIns="146304" rIns="182880" bIns="146304" rtlCol="0">
              <a:spAutoFit/>
            </a:bodyPr>
            <a:lstStyle/>
            <a:p>
              <a:pPr algn="ctr">
                <a:lnSpc>
                  <a:spcPct val="90000"/>
                </a:lnSpc>
                <a:spcAft>
                  <a:spcPts val="1800"/>
                </a:spcAft>
              </a:pPr>
              <a:r>
                <a:rPr lang="en-US" sz="3200" dirty="0">
                  <a:solidFill>
                    <a:srgbClr val="FFC000"/>
                  </a:solidFill>
                </a:rPr>
                <a:t>Asia Pacific</a:t>
              </a:r>
            </a:p>
            <a:p>
              <a:pPr algn="ctr">
                <a:lnSpc>
                  <a:spcPct val="90000"/>
                </a:lnSpc>
                <a:spcAft>
                  <a:spcPts val="1800"/>
                </a:spcAft>
              </a:pPr>
              <a:r>
                <a:rPr lang="en-US" sz="3200" dirty="0">
                  <a:solidFill>
                    <a:srgbClr val="FFC000"/>
                  </a:solidFill>
                </a:rPr>
                <a:t>(Sydney)</a:t>
              </a:r>
            </a:p>
          </p:txBody>
        </p:sp>
      </p:grpSp>
      <p:grpSp>
        <p:nvGrpSpPr>
          <p:cNvPr id="15" name="Group 14">
            <a:extLst>
              <a:ext uri="{FF2B5EF4-FFF2-40B4-BE49-F238E27FC236}">
                <a16:creationId xmlns:a16="http://schemas.microsoft.com/office/drawing/2014/main" id="{B1CCA052-33E3-4555-A73C-2F6346248170}"/>
              </a:ext>
            </a:extLst>
          </p:cNvPr>
          <p:cNvGrpSpPr/>
          <p:nvPr/>
        </p:nvGrpSpPr>
        <p:grpSpPr>
          <a:xfrm>
            <a:off x="8669599" y="5385059"/>
            <a:ext cx="3479794" cy="2195955"/>
            <a:chOff x="6631417" y="1466850"/>
            <a:chExt cx="2792564" cy="1698585"/>
          </a:xfrm>
        </p:grpSpPr>
        <p:grpSp>
          <p:nvGrpSpPr>
            <p:cNvPr id="16" name="Group 15">
              <a:extLst>
                <a:ext uri="{FF2B5EF4-FFF2-40B4-BE49-F238E27FC236}">
                  <a16:creationId xmlns:a16="http://schemas.microsoft.com/office/drawing/2014/main" id="{F8C7F829-0699-464D-8322-CBBB37657F67}"/>
                </a:ext>
              </a:extLst>
            </p:cNvPr>
            <p:cNvGrpSpPr/>
            <p:nvPr/>
          </p:nvGrpSpPr>
          <p:grpSpPr>
            <a:xfrm>
              <a:off x="6835105" y="1466850"/>
              <a:ext cx="2385188" cy="1297639"/>
              <a:chOff x="6835105" y="1466850"/>
              <a:chExt cx="2385188" cy="1297639"/>
            </a:xfrm>
          </p:grpSpPr>
          <p:sp>
            <p:nvSpPr>
              <p:cNvPr id="18" name="TextBox 17">
                <a:extLst>
                  <a:ext uri="{FF2B5EF4-FFF2-40B4-BE49-F238E27FC236}">
                    <a16:creationId xmlns:a16="http://schemas.microsoft.com/office/drawing/2014/main" id="{0847162A-9E12-41DE-BE37-F09D61C36C38}"/>
                  </a:ext>
                </a:extLst>
              </p:cNvPr>
              <p:cNvSpPr txBox="1"/>
              <p:nvPr/>
            </p:nvSpPr>
            <p:spPr>
              <a:xfrm>
                <a:off x="6841284" y="1476306"/>
                <a:ext cx="624711" cy="386644"/>
              </a:xfrm>
              <a:prstGeom prst="rect">
                <a:avLst/>
              </a:prstGeom>
              <a:noFill/>
            </p:spPr>
            <p:txBody>
              <a:bodyPr wrap="square" lIns="0" tIns="0" rIns="91440" bIns="0" rtlCol="0" anchor="ctr" anchorCtr="0">
                <a:noAutofit/>
              </a:bodyPr>
              <a:lstStyle/>
              <a:p>
                <a:pPr algn="r">
                  <a:lnSpc>
                    <a:spcPct val="90000"/>
                  </a:lnSpc>
                  <a:spcAft>
                    <a:spcPts val="1800"/>
                  </a:spcAft>
                </a:pPr>
                <a:r>
                  <a:rPr lang="en-US" sz="1800" dirty="0">
                    <a:gradFill>
                      <a:gsLst>
                        <a:gs pos="2917">
                          <a:schemeClr val="tx1"/>
                        </a:gs>
                        <a:gs pos="30000">
                          <a:schemeClr val="tx1"/>
                        </a:gs>
                      </a:gsLst>
                      <a:lin ang="5400000" scaled="0"/>
                    </a:gradFill>
                    <a:latin typeface="Amazon Ember Cd" panose="020B0606020204020204" pitchFamily="34" charset="0"/>
                    <a:ea typeface="Amazon Ember Cd" panose="020B0606020204020204" pitchFamily="34" charset="0"/>
                    <a:cs typeface="Amazon Ember Cd" panose="020B0606020204020204" pitchFamily="34" charset="0"/>
                  </a:rPr>
                  <a:t>AZ2</a:t>
                </a:r>
              </a:p>
            </p:txBody>
          </p:sp>
          <p:sp>
            <p:nvSpPr>
              <p:cNvPr id="19" name="TextBox 18">
                <a:extLst>
                  <a:ext uri="{FF2B5EF4-FFF2-40B4-BE49-F238E27FC236}">
                    <a16:creationId xmlns:a16="http://schemas.microsoft.com/office/drawing/2014/main" id="{96E17A97-1040-404B-BDE6-6156CE34E388}"/>
                  </a:ext>
                </a:extLst>
              </p:cNvPr>
              <p:cNvSpPr txBox="1"/>
              <p:nvPr/>
            </p:nvSpPr>
            <p:spPr>
              <a:xfrm>
                <a:off x="6835105" y="2377845"/>
                <a:ext cx="624711" cy="386644"/>
              </a:xfrm>
              <a:prstGeom prst="rect">
                <a:avLst/>
              </a:prstGeom>
              <a:noFill/>
            </p:spPr>
            <p:txBody>
              <a:bodyPr wrap="square" lIns="0" tIns="0" rIns="91440" bIns="0" rtlCol="0" anchor="ctr" anchorCtr="0">
                <a:noAutofit/>
              </a:bodyPr>
              <a:lstStyle/>
              <a:p>
                <a:pPr algn="r">
                  <a:lnSpc>
                    <a:spcPct val="90000"/>
                  </a:lnSpc>
                  <a:spcAft>
                    <a:spcPts val="1800"/>
                  </a:spcAft>
                </a:pPr>
                <a:r>
                  <a:rPr lang="en-US" sz="1800" dirty="0">
                    <a:gradFill>
                      <a:gsLst>
                        <a:gs pos="2917">
                          <a:schemeClr val="tx1"/>
                        </a:gs>
                        <a:gs pos="30000">
                          <a:schemeClr val="tx1"/>
                        </a:gs>
                      </a:gsLst>
                      <a:lin ang="5400000" scaled="0"/>
                    </a:gradFill>
                    <a:latin typeface="Amazon Ember Cd" panose="020B0606020204020204" pitchFamily="34" charset="0"/>
                    <a:ea typeface="Amazon Ember Cd" panose="020B0606020204020204" pitchFamily="34" charset="0"/>
                    <a:cs typeface="Amazon Ember Cd" panose="020B0606020204020204" pitchFamily="34" charset="0"/>
                  </a:rPr>
                  <a:t>AZ3</a:t>
                </a:r>
              </a:p>
            </p:txBody>
          </p:sp>
          <p:sp>
            <p:nvSpPr>
              <p:cNvPr id="20" name="TextBox 19">
                <a:extLst>
                  <a:ext uri="{FF2B5EF4-FFF2-40B4-BE49-F238E27FC236}">
                    <a16:creationId xmlns:a16="http://schemas.microsoft.com/office/drawing/2014/main" id="{E34A44F8-567B-47AE-AF90-BC0AC8C03784}"/>
                  </a:ext>
                </a:extLst>
              </p:cNvPr>
              <p:cNvSpPr txBox="1"/>
              <p:nvPr/>
            </p:nvSpPr>
            <p:spPr>
              <a:xfrm>
                <a:off x="8702915" y="1934658"/>
                <a:ext cx="517378" cy="386644"/>
              </a:xfrm>
              <a:prstGeom prst="rect">
                <a:avLst/>
              </a:prstGeom>
              <a:noFill/>
            </p:spPr>
            <p:txBody>
              <a:bodyPr wrap="square" lIns="91440" tIns="0" rIns="0" bIns="0" rtlCol="0" anchor="ctr" anchorCtr="0">
                <a:noAutofit/>
              </a:bodyPr>
              <a:lstStyle/>
              <a:p>
                <a:pPr>
                  <a:lnSpc>
                    <a:spcPct val="90000"/>
                  </a:lnSpc>
                  <a:spcAft>
                    <a:spcPts val="1800"/>
                  </a:spcAft>
                </a:pPr>
                <a:r>
                  <a:rPr lang="en-US" sz="1800">
                    <a:gradFill>
                      <a:gsLst>
                        <a:gs pos="2917">
                          <a:schemeClr val="tx1"/>
                        </a:gs>
                        <a:gs pos="30000">
                          <a:schemeClr val="tx1"/>
                        </a:gs>
                      </a:gsLst>
                      <a:lin ang="5400000" scaled="0"/>
                    </a:gradFill>
                    <a:latin typeface="Amazon Ember Cd" panose="020B0606020204020204" pitchFamily="34" charset="0"/>
                    <a:ea typeface="Amazon Ember Cd" panose="020B0606020204020204" pitchFamily="34" charset="0"/>
                    <a:cs typeface="Amazon Ember Cd" panose="020B0606020204020204" pitchFamily="34" charset="0"/>
                  </a:rPr>
                  <a:t>AZ1</a:t>
                </a:r>
              </a:p>
            </p:txBody>
          </p:sp>
          <p:grpSp>
            <p:nvGrpSpPr>
              <p:cNvPr id="21" name="Group 20">
                <a:extLst>
                  <a:ext uri="{FF2B5EF4-FFF2-40B4-BE49-F238E27FC236}">
                    <a16:creationId xmlns:a16="http://schemas.microsoft.com/office/drawing/2014/main" id="{9336DFB3-BA9A-4F99-BEB7-5CBED45DC92D}"/>
                  </a:ext>
                </a:extLst>
              </p:cNvPr>
              <p:cNvGrpSpPr/>
              <p:nvPr/>
            </p:nvGrpSpPr>
            <p:grpSpPr>
              <a:xfrm>
                <a:off x="7428512" y="1466850"/>
                <a:ext cx="1274405" cy="1272378"/>
                <a:chOff x="8548481" y="1666196"/>
                <a:chExt cx="1298939" cy="1296875"/>
              </a:xfrm>
            </p:grpSpPr>
            <p:grpSp>
              <p:nvGrpSpPr>
                <p:cNvPr id="22" name="Group 21">
                  <a:extLst>
                    <a:ext uri="{FF2B5EF4-FFF2-40B4-BE49-F238E27FC236}">
                      <a16:creationId xmlns:a16="http://schemas.microsoft.com/office/drawing/2014/main" id="{FA3FFF13-6AEF-4ACF-A201-A8221A770DBA}"/>
                    </a:ext>
                  </a:extLst>
                </p:cNvPr>
                <p:cNvGrpSpPr/>
                <p:nvPr/>
              </p:nvGrpSpPr>
              <p:grpSpPr>
                <a:xfrm>
                  <a:off x="8548481" y="1666196"/>
                  <a:ext cx="1298939" cy="1296875"/>
                  <a:chOff x="-2024856" y="1231060"/>
                  <a:chExt cx="1198244" cy="1196340"/>
                </a:xfrm>
              </p:grpSpPr>
              <p:sp>
                <p:nvSpPr>
                  <p:cNvPr id="27" name="Freeform: Shape 321">
                    <a:extLst>
                      <a:ext uri="{FF2B5EF4-FFF2-40B4-BE49-F238E27FC236}">
                        <a16:creationId xmlns:a16="http://schemas.microsoft.com/office/drawing/2014/main" id="{CA329631-1645-43DC-A30E-1DF0DE91215B}"/>
                      </a:ext>
                    </a:extLst>
                  </p:cNvPr>
                  <p:cNvSpPr/>
                  <p:nvPr/>
                </p:nvSpPr>
                <p:spPr>
                  <a:xfrm>
                    <a:off x="-2024856" y="1315833"/>
                    <a:ext cx="1019175" cy="1019175"/>
                  </a:xfrm>
                  <a:custGeom>
                    <a:avLst/>
                    <a:gdLst>
                      <a:gd name="connsiteX0" fmla="*/ 1018699 w 1019175"/>
                      <a:gd name="connsiteY0" fmla="*/ 512921 h 1019175"/>
                      <a:gd name="connsiteX1" fmla="*/ 512921 w 1019175"/>
                      <a:gd name="connsiteY1" fmla="*/ 1018699 h 1019175"/>
                      <a:gd name="connsiteX2" fmla="*/ 7144 w 1019175"/>
                      <a:gd name="connsiteY2" fmla="*/ 512921 h 1019175"/>
                      <a:gd name="connsiteX3" fmla="*/ 512921 w 1019175"/>
                      <a:gd name="connsiteY3" fmla="*/ 7144 h 1019175"/>
                      <a:gd name="connsiteX4" fmla="*/ 1018699 w 1019175"/>
                      <a:gd name="connsiteY4" fmla="*/ 512921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175" h="1019175">
                        <a:moveTo>
                          <a:pt x="1018699" y="512921"/>
                        </a:moveTo>
                        <a:cubicBezTo>
                          <a:pt x="1018699" y="792254"/>
                          <a:pt x="792254" y="1018699"/>
                          <a:pt x="512921" y="1018699"/>
                        </a:cubicBezTo>
                        <a:cubicBezTo>
                          <a:pt x="233588" y="1018699"/>
                          <a:pt x="7144" y="792254"/>
                          <a:pt x="7144" y="512921"/>
                        </a:cubicBezTo>
                        <a:cubicBezTo>
                          <a:pt x="7144" y="233588"/>
                          <a:pt x="233588" y="7144"/>
                          <a:pt x="512921" y="7144"/>
                        </a:cubicBezTo>
                        <a:cubicBezTo>
                          <a:pt x="792254" y="7144"/>
                          <a:pt x="1018699" y="233588"/>
                          <a:pt x="1018699" y="512921"/>
                        </a:cubicBezTo>
                        <a:close/>
                      </a:path>
                    </a:pathLst>
                  </a:custGeom>
                  <a:noFill/>
                  <a:ln w="9525" cap="flat">
                    <a:solidFill>
                      <a:schemeClr val="tx1"/>
                    </a:solidFill>
                    <a:prstDash val="solid"/>
                    <a:miter/>
                  </a:ln>
                </p:spPr>
                <p:txBody>
                  <a:bodyPr rtlCol="0" anchor="ctr"/>
                  <a:lstStyle/>
                  <a:p>
                    <a:endParaRPr lang="en-US"/>
                  </a:p>
                </p:txBody>
              </p:sp>
              <p:grpSp>
                <p:nvGrpSpPr>
                  <p:cNvPr id="28" name="Group 27">
                    <a:extLst>
                      <a:ext uri="{FF2B5EF4-FFF2-40B4-BE49-F238E27FC236}">
                        <a16:creationId xmlns:a16="http://schemas.microsoft.com/office/drawing/2014/main" id="{DCBDF2CC-07E3-47DB-B61C-2AE9CCF65CA5}"/>
                      </a:ext>
                    </a:extLst>
                  </p:cNvPr>
                  <p:cNvGrpSpPr/>
                  <p:nvPr/>
                </p:nvGrpSpPr>
                <p:grpSpPr>
                  <a:xfrm>
                    <a:off x="-1999139" y="1231060"/>
                    <a:ext cx="371475" cy="383858"/>
                    <a:chOff x="-1999139" y="1231060"/>
                    <a:chExt cx="371475" cy="383858"/>
                  </a:xfrm>
                </p:grpSpPr>
                <p:sp>
                  <p:nvSpPr>
                    <p:cNvPr id="51" name="Oval 50">
                      <a:extLst>
                        <a:ext uri="{FF2B5EF4-FFF2-40B4-BE49-F238E27FC236}">
                          <a16:creationId xmlns:a16="http://schemas.microsoft.com/office/drawing/2014/main" id="{D6B3B756-1E95-46F2-832F-A4B080109487}"/>
                        </a:ext>
                      </a:extLst>
                    </p:cNvPr>
                    <p:cNvSpPr/>
                    <p:nvPr/>
                  </p:nvSpPr>
                  <p:spPr bwMode="auto">
                    <a:xfrm>
                      <a:off x="-1981676" y="1259954"/>
                      <a:ext cx="346392" cy="346392"/>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346">
                      <a:extLst>
                        <a:ext uri="{FF2B5EF4-FFF2-40B4-BE49-F238E27FC236}">
                          <a16:creationId xmlns:a16="http://schemas.microsoft.com/office/drawing/2014/main" id="{A8C1A716-FCE5-4FD9-9B1E-840552E97DCE}"/>
                        </a:ext>
                      </a:extLst>
                    </p:cNvPr>
                    <p:cNvSpPr/>
                    <p:nvPr/>
                  </p:nvSpPr>
                  <p:spPr>
                    <a:xfrm>
                      <a:off x="-1999139" y="1231060"/>
                      <a:ext cx="371475" cy="342900"/>
                    </a:xfrm>
                    <a:custGeom>
                      <a:avLst/>
                      <a:gdLst>
                        <a:gd name="connsiteX0" fmla="*/ 372904 w 371475"/>
                        <a:gd name="connsiteY0" fmla="*/ 190976 h 342900"/>
                        <a:gd name="connsiteX1" fmla="*/ 329089 w 371475"/>
                        <a:gd name="connsiteY1" fmla="*/ 306229 h 342900"/>
                        <a:gd name="connsiteX2" fmla="*/ 327184 w 371475"/>
                        <a:gd name="connsiteY2" fmla="*/ 248126 h 342900"/>
                        <a:gd name="connsiteX3" fmla="*/ 295751 w 371475"/>
                        <a:gd name="connsiteY3" fmla="*/ 248126 h 342900"/>
                        <a:gd name="connsiteX4" fmla="*/ 293846 w 371475"/>
                        <a:gd name="connsiteY4" fmla="*/ 140494 h 342900"/>
                        <a:gd name="connsiteX5" fmla="*/ 259556 w 371475"/>
                        <a:gd name="connsiteY5" fmla="*/ 140494 h 342900"/>
                        <a:gd name="connsiteX6" fmla="*/ 259556 w 371475"/>
                        <a:gd name="connsiteY6" fmla="*/ 107156 h 342900"/>
                        <a:gd name="connsiteX7" fmla="*/ 224314 w 371475"/>
                        <a:gd name="connsiteY7" fmla="*/ 107156 h 342900"/>
                        <a:gd name="connsiteX8" fmla="*/ 221456 w 371475"/>
                        <a:gd name="connsiteY8" fmla="*/ 172879 h 342900"/>
                        <a:gd name="connsiteX9" fmla="*/ 190976 w 371475"/>
                        <a:gd name="connsiteY9" fmla="*/ 172879 h 342900"/>
                        <a:gd name="connsiteX10" fmla="*/ 190024 w 371475"/>
                        <a:gd name="connsiteY10" fmla="*/ 290989 h 342900"/>
                        <a:gd name="connsiteX11" fmla="*/ 158591 w 371475"/>
                        <a:gd name="connsiteY11" fmla="*/ 290989 h 342900"/>
                        <a:gd name="connsiteX12" fmla="*/ 157639 w 371475"/>
                        <a:gd name="connsiteY12" fmla="*/ 156686 h 342900"/>
                        <a:gd name="connsiteX13" fmla="*/ 83344 w 371475"/>
                        <a:gd name="connsiteY13" fmla="*/ 108109 h 342900"/>
                        <a:gd name="connsiteX14" fmla="*/ 83344 w 371475"/>
                        <a:gd name="connsiteY14" fmla="*/ 335756 h 342900"/>
                        <a:gd name="connsiteX15" fmla="*/ 7144 w 371475"/>
                        <a:gd name="connsiteY15" fmla="*/ 190024 h 342900"/>
                        <a:gd name="connsiteX16" fmla="*/ 190024 w 371475"/>
                        <a:gd name="connsiteY16" fmla="*/ 7144 h 342900"/>
                        <a:gd name="connsiteX17" fmla="*/ 372904 w 371475"/>
                        <a:gd name="connsiteY17" fmla="*/ 19097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1475" h="342900">
                          <a:moveTo>
                            <a:pt x="372904" y="190976"/>
                          </a:moveTo>
                          <a:cubicBezTo>
                            <a:pt x="372904" y="250984"/>
                            <a:pt x="335756" y="297656"/>
                            <a:pt x="329089" y="306229"/>
                          </a:cubicBezTo>
                          <a:cubicBezTo>
                            <a:pt x="325279" y="309086"/>
                            <a:pt x="327184" y="248126"/>
                            <a:pt x="327184" y="248126"/>
                          </a:cubicBezTo>
                          <a:lnTo>
                            <a:pt x="295751" y="248126"/>
                          </a:lnTo>
                          <a:lnTo>
                            <a:pt x="293846" y="140494"/>
                          </a:lnTo>
                          <a:lnTo>
                            <a:pt x="259556" y="140494"/>
                          </a:lnTo>
                          <a:lnTo>
                            <a:pt x="259556" y="107156"/>
                          </a:lnTo>
                          <a:lnTo>
                            <a:pt x="224314" y="107156"/>
                          </a:lnTo>
                          <a:lnTo>
                            <a:pt x="221456" y="172879"/>
                          </a:lnTo>
                          <a:lnTo>
                            <a:pt x="190976" y="172879"/>
                          </a:lnTo>
                          <a:lnTo>
                            <a:pt x="190024" y="290989"/>
                          </a:lnTo>
                          <a:lnTo>
                            <a:pt x="158591" y="290989"/>
                          </a:lnTo>
                          <a:lnTo>
                            <a:pt x="157639" y="156686"/>
                          </a:lnTo>
                          <a:lnTo>
                            <a:pt x="83344" y="108109"/>
                          </a:lnTo>
                          <a:cubicBezTo>
                            <a:pt x="83344" y="108109"/>
                            <a:pt x="84296" y="336709"/>
                            <a:pt x="83344" y="335756"/>
                          </a:cubicBezTo>
                          <a:cubicBezTo>
                            <a:pt x="37624" y="302419"/>
                            <a:pt x="7144" y="250031"/>
                            <a:pt x="7144" y="190024"/>
                          </a:cubicBezTo>
                          <a:cubicBezTo>
                            <a:pt x="7144" y="89059"/>
                            <a:pt x="89059" y="7144"/>
                            <a:pt x="190024" y="7144"/>
                          </a:cubicBezTo>
                          <a:cubicBezTo>
                            <a:pt x="290989" y="7144"/>
                            <a:pt x="372904" y="90011"/>
                            <a:pt x="372904" y="190976"/>
                          </a:cubicBezTo>
                          <a:close/>
                        </a:path>
                      </a:pathLst>
                    </a:custGeom>
                    <a:solidFill>
                      <a:schemeClr val="tx2"/>
                    </a:solidFill>
                    <a:ln w="9525" cap="flat">
                      <a:noFill/>
                      <a:prstDash val="solid"/>
                      <a:miter/>
                    </a:ln>
                  </p:spPr>
                  <p:txBody>
                    <a:bodyPr rtlCol="0" anchor="ctr"/>
                    <a:lstStyle/>
                    <a:p>
                      <a:endParaRPr lang="en-US"/>
                    </a:p>
                  </p:txBody>
                </p:sp>
                <p:sp>
                  <p:nvSpPr>
                    <p:cNvPr id="53" name="Freeform: Shape 347">
                      <a:extLst>
                        <a:ext uri="{FF2B5EF4-FFF2-40B4-BE49-F238E27FC236}">
                          <a16:creationId xmlns:a16="http://schemas.microsoft.com/office/drawing/2014/main" id="{DCA676D6-90E3-4D1A-971D-2FB5C02A5D6E}"/>
                        </a:ext>
                      </a:extLst>
                    </p:cNvPr>
                    <p:cNvSpPr/>
                    <p:nvPr/>
                  </p:nvSpPr>
                  <p:spPr>
                    <a:xfrm>
                      <a:off x="-1924844" y="1329168"/>
                      <a:ext cx="85725" cy="276225"/>
                    </a:xfrm>
                    <a:custGeom>
                      <a:avLst/>
                      <a:gdLst>
                        <a:gd name="connsiteX0" fmla="*/ 7144 w 85725"/>
                        <a:gd name="connsiteY0" fmla="*/ 240506 h 276225"/>
                        <a:gd name="connsiteX1" fmla="*/ 7144 w 85725"/>
                        <a:gd name="connsiteY1" fmla="*/ 7144 h 276225"/>
                        <a:gd name="connsiteX2" fmla="*/ 83344 w 85725"/>
                        <a:gd name="connsiteY2" fmla="*/ 57626 h 276225"/>
                        <a:gd name="connsiteX3" fmla="*/ 83344 w 85725"/>
                        <a:gd name="connsiteY3" fmla="*/ 271939 h 276225"/>
                      </a:gdLst>
                      <a:ahLst/>
                      <a:cxnLst>
                        <a:cxn ang="0">
                          <a:pos x="connsiteX0" y="connsiteY0"/>
                        </a:cxn>
                        <a:cxn ang="0">
                          <a:pos x="connsiteX1" y="connsiteY1"/>
                        </a:cxn>
                        <a:cxn ang="0">
                          <a:pos x="connsiteX2" y="connsiteY2"/>
                        </a:cxn>
                        <a:cxn ang="0">
                          <a:pos x="connsiteX3" y="connsiteY3"/>
                        </a:cxn>
                      </a:cxnLst>
                      <a:rect l="l" t="t" r="r" b="b"/>
                      <a:pathLst>
                        <a:path w="85725" h="276225">
                          <a:moveTo>
                            <a:pt x="7144" y="240506"/>
                          </a:moveTo>
                          <a:lnTo>
                            <a:pt x="7144" y="7144"/>
                          </a:lnTo>
                          <a:lnTo>
                            <a:pt x="83344" y="57626"/>
                          </a:lnTo>
                          <a:lnTo>
                            <a:pt x="83344" y="271939"/>
                          </a:lnTo>
                        </a:path>
                      </a:pathLst>
                    </a:custGeom>
                    <a:noFill/>
                    <a:ln w="9525" cap="flat">
                      <a:solidFill>
                        <a:schemeClr val="tx1"/>
                      </a:solidFill>
                      <a:prstDash val="solid"/>
                      <a:miter/>
                    </a:ln>
                  </p:spPr>
                  <p:txBody>
                    <a:bodyPr rtlCol="0" anchor="ctr"/>
                    <a:lstStyle/>
                    <a:p>
                      <a:endParaRPr lang="en-US"/>
                    </a:p>
                  </p:txBody>
                </p:sp>
                <p:sp>
                  <p:nvSpPr>
                    <p:cNvPr id="54" name="Freeform: Shape 348">
                      <a:extLst>
                        <a:ext uri="{FF2B5EF4-FFF2-40B4-BE49-F238E27FC236}">
                          <a16:creationId xmlns:a16="http://schemas.microsoft.com/office/drawing/2014/main" id="{3AED7DD4-E50D-4B9C-8788-EEF40EB475AE}"/>
                        </a:ext>
                      </a:extLst>
                    </p:cNvPr>
                    <p:cNvSpPr/>
                    <p:nvPr/>
                  </p:nvSpPr>
                  <p:spPr>
                    <a:xfrm>
                      <a:off x="-1815306" y="1329168"/>
                      <a:ext cx="142875" cy="285750"/>
                    </a:xfrm>
                    <a:custGeom>
                      <a:avLst/>
                      <a:gdLst>
                        <a:gd name="connsiteX0" fmla="*/ 143351 w 142875"/>
                        <a:gd name="connsiteY0" fmla="*/ 216694 h 285750"/>
                        <a:gd name="connsiteX1" fmla="*/ 143351 w 142875"/>
                        <a:gd name="connsiteY1" fmla="*/ 150019 h 285750"/>
                        <a:gd name="connsiteX2" fmla="*/ 110014 w 142875"/>
                        <a:gd name="connsiteY2" fmla="*/ 150019 h 285750"/>
                        <a:gd name="connsiteX3" fmla="*/ 110014 w 142875"/>
                        <a:gd name="connsiteY3" fmla="*/ 41434 h 285750"/>
                        <a:gd name="connsiteX4" fmla="*/ 72866 w 142875"/>
                        <a:gd name="connsiteY4" fmla="*/ 41434 h 285750"/>
                        <a:gd name="connsiteX5" fmla="*/ 72866 w 142875"/>
                        <a:gd name="connsiteY5" fmla="*/ 7144 h 285750"/>
                        <a:gd name="connsiteX6" fmla="*/ 37624 w 142875"/>
                        <a:gd name="connsiteY6" fmla="*/ 7144 h 285750"/>
                        <a:gd name="connsiteX7" fmla="*/ 37624 w 142875"/>
                        <a:gd name="connsiteY7" fmla="*/ 74771 h 285750"/>
                        <a:gd name="connsiteX8" fmla="*/ 7144 w 142875"/>
                        <a:gd name="connsiteY8" fmla="*/ 73819 h 285750"/>
                        <a:gd name="connsiteX9" fmla="*/ 7144 w 142875"/>
                        <a:gd name="connsiteY9" fmla="*/ 27860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85750">
                          <a:moveTo>
                            <a:pt x="143351" y="216694"/>
                          </a:moveTo>
                          <a:lnTo>
                            <a:pt x="143351" y="150019"/>
                          </a:lnTo>
                          <a:lnTo>
                            <a:pt x="110014" y="150019"/>
                          </a:lnTo>
                          <a:lnTo>
                            <a:pt x="110014" y="41434"/>
                          </a:lnTo>
                          <a:lnTo>
                            <a:pt x="72866" y="41434"/>
                          </a:lnTo>
                          <a:lnTo>
                            <a:pt x="72866" y="7144"/>
                          </a:lnTo>
                          <a:lnTo>
                            <a:pt x="37624" y="7144"/>
                          </a:lnTo>
                          <a:lnTo>
                            <a:pt x="37624" y="74771"/>
                          </a:lnTo>
                          <a:lnTo>
                            <a:pt x="7144" y="73819"/>
                          </a:lnTo>
                          <a:lnTo>
                            <a:pt x="7144" y="278606"/>
                          </a:lnTo>
                        </a:path>
                      </a:pathLst>
                    </a:custGeom>
                    <a:noFill/>
                    <a:ln w="9525" cap="flat">
                      <a:solidFill>
                        <a:schemeClr val="tx1"/>
                      </a:solidFill>
                      <a:prstDash val="solid"/>
                      <a:miter/>
                    </a:ln>
                  </p:spPr>
                  <p:txBody>
                    <a:bodyPr rtlCol="0" anchor="ctr"/>
                    <a:lstStyle/>
                    <a:p>
                      <a:endParaRPr lang="en-US"/>
                    </a:p>
                  </p:txBody>
                </p:sp>
                <p:sp>
                  <p:nvSpPr>
                    <p:cNvPr id="55" name="Freeform: Shape 349">
                      <a:extLst>
                        <a:ext uri="{FF2B5EF4-FFF2-40B4-BE49-F238E27FC236}">
                          <a16:creationId xmlns:a16="http://schemas.microsoft.com/office/drawing/2014/main" id="{D441E460-0619-43E5-ADF9-96976F0AC552}"/>
                        </a:ext>
                      </a:extLst>
                    </p:cNvPr>
                    <p:cNvSpPr/>
                    <p:nvPr/>
                  </p:nvSpPr>
                  <p:spPr>
                    <a:xfrm>
                      <a:off x="-1848644" y="1514905"/>
                      <a:ext cx="47625" cy="9525"/>
                    </a:xfrm>
                    <a:custGeom>
                      <a:avLst/>
                      <a:gdLst>
                        <a:gd name="connsiteX0" fmla="*/ 7144 w 47625"/>
                        <a:gd name="connsiteY0" fmla="*/ 7144 h 9525"/>
                        <a:gd name="connsiteX1" fmla="*/ 40481 w 47625"/>
                        <a:gd name="connsiteY1" fmla="*/ 7144 h 9525"/>
                      </a:gdLst>
                      <a:ahLst/>
                      <a:cxnLst>
                        <a:cxn ang="0">
                          <a:pos x="connsiteX0" y="connsiteY0"/>
                        </a:cxn>
                        <a:cxn ang="0">
                          <a:pos x="connsiteX1" y="connsiteY1"/>
                        </a:cxn>
                      </a:cxnLst>
                      <a:rect l="l" t="t" r="r" b="b"/>
                      <a:pathLst>
                        <a:path w="47625" h="9525">
                          <a:moveTo>
                            <a:pt x="7144" y="7144"/>
                          </a:moveTo>
                          <a:lnTo>
                            <a:pt x="40481" y="7144"/>
                          </a:lnTo>
                        </a:path>
                      </a:pathLst>
                    </a:custGeom>
                    <a:ln w="9525" cap="flat">
                      <a:solidFill>
                        <a:schemeClr val="tx1"/>
                      </a:solidFill>
                      <a:prstDash val="solid"/>
                      <a:miter/>
                    </a:ln>
                  </p:spPr>
                  <p:txBody>
                    <a:bodyPr rtlCol="0" anchor="ctr"/>
                    <a:lstStyle/>
                    <a:p>
                      <a:endParaRPr lang="en-US"/>
                    </a:p>
                  </p:txBody>
                </p:sp>
                <p:sp>
                  <p:nvSpPr>
                    <p:cNvPr id="56" name="Freeform: Shape 350">
                      <a:extLst>
                        <a:ext uri="{FF2B5EF4-FFF2-40B4-BE49-F238E27FC236}">
                          <a16:creationId xmlns:a16="http://schemas.microsoft.com/office/drawing/2014/main" id="{9605FDFD-3B6E-42EA-A2BC-535FB042C3B3}"/>
                        </a:ext>
                      </a:extLst>
                    </p:cNvPr>
                    <p:cNvSpPr/>
                    <p:nvPr/>
                  </p:nvSpPr>
                  <p:spPr>
                    <a:xfrm>
                      <a:off x="-1741964" y="1384413"/>
                      <a:ext cx="9525" cy="209550"/>
                    </a:xfrm>
                    <a:custGeom>
                      <a:avLst/>
                      <a:gdLst>
                        <a:gd name="connsiteX0" fmla="*/ 7144 w 9525"/>
                        <a:gd name="connsiteY0" fmla="*/ 7144 h 209550"/>
                        <a:gd name="connsiteX1" fmla="*/ 7144 w 9525"/>
                        <a:gd name="connsiteY1" fmla="*/ 205264 h 209550"/>
                      </a:gdLst>
                      <a:ahLst/>
                      <a:cxnLst>
                        <a:cxn ang="0">
                          <a:pos x="connsiteX0" y="connsiteY0"/>
                        </a:cxn>
                        <a:cxn ang="0">
                          <a:pos x="connsiteX1" y="connsiteY1"/>
                        </a:cxn>
                      </a:cxnLst>
                      <a:rect l="l" t="t" r="r" b="b"/>
                      <a:pathLst>
                        <a:path w="9525" h="209550">
                          <a:moveTo>
                            <a:pt x="7144" y="7144"/>
                          </a:moveTo>
                          <a:lnTo>
                            <a:pt x="7144" y="205264"/>
                          </a:lnTo>
                        </a:path>
                      </a:pathLst>
                    </a:custGeom>
                    <a:ln w="9525" cap="flat">
                      <a:solidFill>
                        <a:schemeClr val="tx1"/>
                      </a:solidFill>
                      <a:prstDash val="solid"/>
                      <a:miter/>
                    </a:ln>
                  </p:spPr>
                  <p:txBody>
                    <a:bodyPr rtlCol="0" anchor="ctr"/>
                    <a:lstStyle/>
                    <a:p>
                      <a:endParaRPr lang="en-US"/>
                    </a:p>
                  </p:txBody>
                </p:sp>
                <p:sp>
                  <p:nvSpPr>
                    <p:cNvPr id="57" name="Freeform: Shape 351">
                      <a:extLst>
                        <a:ext uri="{FF2B5EF4-FFF2-40B4-BE49-F238E27FC236}">
                          <a16:creationId xmlns:a16="http://schemas.microsoft.com/office/drawing/2014/main" id="{7D6F70D7-CB93-42D8-B6C4-80C0313AC2EE}"/>
                        </a:ext>
                      </a:extLst>
                    </p:cNvPr>
                    <p:cNvSpPr/>
                    <p:nvPr/>
                  </p:nvSpPr>
                  <p:spPr>
                    <a:xfrm>
                      <a:off x="-1711484" y="1489188"/>
                      <a:ext cx="9525" cy="47625"/>
                    </a:xfrm>
                    <a:custGeom>
                      <a:avLst/>
                      <a:gdLst>
                        <a:gd name="connsiteX0" fmla="*/ 7144 w 9525"/>
                        <a:gd name="connsiteY0" fmla="*/ 7144 h 47625"/>
                        <a:gd name="connsiteX1" fmla="*/ 7144 w 9525"/>
                        <a:gd name="connsiteY1" fmla="*/ 40481 h 47625"/>
                      </a:gdLst>
                      <a:ahLst/>
                      <a:cxnLst>
                        <a:cxn ang="0">
                          <a:pos x="connsiteX0" y="connsiteY0"/>
                        </a:cxn>
                        <a:cxn ang="0">
                          <a:pos x="connsiteX1" y="connsiteY1"/>
                        </a:cxn>
                      </a:cxnLst>
                      <a:rect l="l" t="t" r="r" b="b"/>
                      <a:pathLst>
                        <a:path w="9525" h="47625">
                          <a:moveTo>
                            <a:pt x="7144" y="7144"/>
                          </a:moveTo>
                          <a:lnTo>
                            <a:pt x="7144" y="40481"/>
                          </a:lnTo>
                        </a:path>
                      </a:pathLst>
                    </a:custGeom>
                    <a:ln w="9525" cap="flat">
                      <a:solidFill>
                        <a:schemeClr val="tx1"/>
                      </a:solidFill>
                      <a:prstDash val="solid"/>
                      <a:miter/>
                    </a:ln>
                  </p:spPr>
                  <p:txBody>
                    <a:bodyPr rtlCol="0" anchor="ctr"/>
                    <a:lstStyle/>
                    <a:p>
                      <a:endParaRPr lang="en-US"/>
                    </a:p>
                  </p:txBody>
                </p:sp>
                <p:sp>
                  <p:nvSpPr>
                    <p:cNvPr id="58" name="Freeform: Shape 352">
                      <a:extLst>
                        <a:ext uri="{FF2B5EF4-FFF2-40B4-BE49-F238E27FC236}">
                          <a16:creationId xmlns:a16="http://schemas.microsoft.com/office/drawing/2014/main" id="{6612DC14-29DF-4F39-87C9-97BCCD77CDA5}"/>
                        </a:ext>
                      </a:extLst>
                    </p:cNvPr>
                    <p:cNvSpPr/>
                    <p:nvPr/>
                  </p:nvSpPr>
                  <p:spPr>
                    <a:xfrm>
                      <a:off x="-1711484" y="1538718"/>
                      <a:ext cx="9525" cy="38100"/>
                    </a:xfrm>
                    <a:custGeom>
                      <a:avLst/>
                      <a:gdLst>
                        <a:gd name="connsiteX0" fmla="*/ 7144 w 9525"/>
                        <a:gd name="connsiteY0" fmla="*/ 7144 h 38100"/>
                        <a:gd name="connsiteX1" fmla="*/ 7144 w 9525"/>
                        <a:gd name="connsiteY1" fmla="*/ 33814 h 38100"/>
                      </a:gdLst>
                      <a:ahLst/>
                      <a:cxnLst>
                        <a:cxn ang="0">
                          <a:pos x="connsiteX0" y="connsiteY0"/>
                        </a:cxn>
                        <a:cxn ang="0">
                          <a:pos x="connsiteX1" y="connsiteY1"/>
                        </a:cxn>
                      </a:cxnLst>
                      <a:rect l="l" t="t" r="r" b="b"/>
                      <a:pathLst>
                        <a:path w="9525" h="38100">
                          <a:moveTo>
                            <a:pt x="7144" y="7144"/>
                          </a:moveTo>
                          <a:lnTo>
                            <a:pt x="7144" y="33814"/>
                          </a:lnTo>
                        </a:path>
                      </a:pathLst>
                    </a:custGeom>
                    <a:ln w="9525" cap="flat">
                      <a:solidFill>
                        <a:schemeClr val="tx1"/>
                      </a:solidFill>
                      <a:prstDash val="solid"/>
                      <a:miter/>
                    </a:ln>
                  </p:spPr>
                  <p:txBody>
                    <a:bodyPr rtlCol="0" anchor="ctr"/>
                    <a:lstStyle/>
                    <a:p>
                      <a:endParaRPr lang="en-US"/>
                    </a:p>
                  </p:txBody>
                </p:sp>
                <p:sp>
                  <p:nvSpPr>
                    <p:cNvPr id="59" name="Freeform: Shape 353">
                      <a:extLst>
                        <a:ext uri="{FF2B5EF4-FFF2-40B4-BE49-F238E27FC236}">
                          <a16:creationId xmlns:a16="http://schemas.microsoft.com/office/drawing/2014/main" id="{F3998CB4-F338-42DB-880A-9DD78F6C33A0}"/>
                        </a:ext>
                      </a:extLst>
                    </p:cNvPr>
                    <p:cNvSpPr/>
                    <p:nvPr/>
                  </p:nvSpPr>
                  <p:spPr>
                    <a:xfrm>
                      <a:off x="-1898174" y="1372030"/>
                      <a:ext cx="9525" cy="219075"/>
                    </a:xfrm>
                    <a:custGeom>
                      <a:avLst/>
                      <a:gdLst>
                        <a:gd name="connsiteX0" fmla="*/ 7144 w 9525"/>
                        <a:gd name="connsiteY0" fmla="*/ 7144 h 219075"/>
                        <a:gd name="connsiteX1" fmla="*/ 7144 w 9525"/>
                        <a:gd name="connsiteY1" fmla="*/ 211931 h 219075"/>
                      </a:gdLst>
                      <a:ahLst/>
                      <a:cxnLst>
                        <a:cxn ang="0">
                          <a:pos x="connsiteX0" y="connsiteY0"/>
                        </a:cxn>
                        <a:cxn ang="0">
                          <a:pos x="connsiteX1" y="connsiteY1"/>
                        </a:cxn>
                      </a:cxnLst>
                      <a:rect l="l" t="t" r="r" b="b"/>
                      <a:pathLst>
                        <a:path w="9525" h="219075">
                          <a:moveTo>
                            <a:pt x="7144" y="7144"/>
                          </a:moveTo>
                          <a:lnTo>
                            <a:pt x="7144" y="211931"/>
                          </a:lnTo>
                        </a:path>
                      </a:pathLst>
                    </a:custGeom>
                    <a:ln w="9525" cap="flat">
                      <a:solidFill>
                        <a:schemeClr val="tx1"/>
                      </a:solidFill>
                      <a:prstDash val="solid"/>
                      <a:miter/>
                    </a:ln>
                  </p:spPr>
                  <p:txBody>
                    <a:bodyPr rtlCol="0" anchor="ctr"/>
                    <a:lstStyle/>
                    <a:p>
                      <a:endParaRPr lang="en-US"/>
                    </a:p>
                  </p:txBody>
                </p:sp>
                <p:sp>
                  <p:nvSpPr>
                    <p:cNvPr id="60" name="Freeform: Shape 354">
                      <a:extLst>
                        <a:ext uri="{FF2B5EF4-FFF2-40B4-BE49-F238E27FC236}">
                          <a16:creationId xmlns:a16="http://schemas.microsoft.com/office/drawing/2014/main" id="{4AFFD798-1B63-4D2B-B7EC-33B2A1920D29}"/>
                        </a:ext>
                      </a:extLst>
                    </p:cNvPr>
                    <p:cNvSpPr/>
                    <p:nvPr/>
                  </p:nvSpPr>
                  <p:spPr>
                    <a:xfrm>
                      <a:off x="-1999139" y="1232013"/>
                      <a:ext cx="371475" cy="371475"/>
                    </a:xfrm>
                    <a:custGeom>
                      <a:avLst/>
                      <a:gdLst>
                        <a:gd name="connsiteX0" fmla="*/ 372904 w 371475"/>
                        <a:gd name="connsiteY0" fmla="*/ 190024 h 371475"/>
                        <a:gd name="connsiteX1" fmla="*/ 190024 w 371475"/>
                        <a:gd name="connsiteY1" fmla="*/ 372904 h 371475"/>
                        <a:gd name="connsiteX2" fmla="*/ 7144 w 371475"/>
                        <a:gd name="connsiteY2" fmla="*/ 190024 h 371475"/>
                        <a:gd name="connsiteX3" fmla="*/ 190024 w 371475"/>
                        <a:gd name="connsiteY3" fmla="*/ 7144 h 371475"/>
                        <a:gd name="connsiteX4" fmla="*/ 372904 w 371475"/>
                        <a:gd name="connsiteY4" fmla="*/ 19002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72904" y="190024"/>
                          </a:moveTo>
                          <a:cubicBezTo>
                            <a:pt x="372904" y="291026"/>
                            <a:pt x="291026" y="372904"/>
                            <a:pt x="190024" y="372904"/>
                          </a:cubicBezTo>
                          <a:cubicBezTo>
                            <a:pt x="89022" y="372904"/>
                            <a:pt x="7144" y="291026"/>
                            <a:pt x="7144" y="190024"/>
                          </a:cubicBezTo>
                          <a:cubicBezTo>
                            <a:pt x="7144" y="89022"/>
                            <a:pt x="89022" y="7144"/>
                            <a:pt x="190024" y="7144"/>
                          </a:cubicBezTo>
                          <a:cubicBezTo>
                            <a:pt x="291026" y="7144"/>
                            <a:pt x="372904" y="89022"/>
                            <a:pt x="372904" y="190024"/>
                          </a:cubicBezTo>
                          <a:close/>
                        </a:path>
                      </a:pathLst>
                    </a:custGeom>
                    <a:noFill/>
                    <a:ln w="9525" cap="flat">
                      <a:solidFill>
                        <a:schemeClr val="tx1"/>
                      </a:solid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354F70E0-029B-4357-9B57-0242DFB945B4}"/>
                      </a:ext>
                    </a:extLst>
                  </p:cNvPr>
                  <p:cNvGrpSpPr/>
                  <p:nvPr/>
                </p:nvGrpSpPr>
                <p:grpSpPr>
                  <a:xfrm>
                    <a:off x="-1198087" y="1642018"/>
                    <a:ext cx="371475" cy="383858"/>
                    <a:chOff x="-1999139" y="1231060"/>
                    <a:chExt cx="371475" cy="383858"/>
                  </a:xfrm>
                </p:grpSpPr>
                <p:sp>
                  <p:nvSpPr>
                    <p:cNvPr id="41" name="Oval 40">
                      <a:extLst>
                        <a:ext uri="{FF2B5EF4-FFF2-40B4-BE49-F238E27FC236}">
                          <a16:creationId xmlns:a16="http://schemas.microsoft.com/office/drawing/2014/main" id="{924FEE40-2D91-47EC-B436-CE326D6921F2}"/>
                        </a:ext>
                      </a:extLst>
                    </p:cNvPr>
                    <p:cNvSpPr/>
                    <p:nvPr/>
                  </p:nvSpPr>
                  <p:spPr bwMode="auto">
                    <a:xfrm>
                      <a:off x="-1981676" y="1259954"/>
                      <a:ext cx="346392" cy="346392"/>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336">
                      <a:extLst>
                        <a:ext uri="{FF2B5EF4-FFF2-40B4-BE49-F238E27FC236}">
                          <a16:creationId xmlns:a16="http://schemas.microsoft.com/office/drawing/2014/main" id="{E5CC6EB5-C5F6-4BDC-AC0F-44F4BC463FD4}"/>
                        </a:ext>
                      </a:extLst>
                    </p:cNvPr>
                    <p:cNvSpPr/>
                    <p:nvPr/>
                  </p:nvSpPr>
                  <p:spPr>
                    <a:xfrm>
                      <a:off x="-1999139" y="1231060"/>
                      <a:ext cx="371475" cy="342900"/>
                    </a:xfrm>
                    <a:custGeom>
                      <a:avLst/>
                      <a:gdLst>
                        <a:gd name="connsiteX0" fmla="*/ 372904 w 371475"/>
                        <a:gd name="connsiteY0" fmla="*/ 190976 h 342900"/>
                        <a:gd name="connsiteX1" fmla="*/ 329089 w 371475"/>
                        <a:gd name="connsiteY1" fmla="*/ 306229 h 342900"/>
                        <a:gd name="connsiteX2" fmla="*/ 327184 w 371475"/>
                        <a:gd name="connsiteY2" fmla="*/ 248126 h 342900"/>
                        <a:gd name="connsiteX3" fmla="*/ 295751 w 371475"/>
                        <a:gd name="connsiteY3" fmla="*/ 248126 h 342900"/>
                        <a:gd name="connsiteX4" fmla="*/ 293846 w 371475"/>
                        <a:gd name="connsiteY4" fmla="*/ 140494 h 342900"/>
                        <a:gd name="connsiteX5" fmla="*/ 259556 w 371475"/>
                        <a:gd name="connsiteY5" fmla="*/ 140494 h 342900"/>
                        <a:gd name="connsiteX6" fmla="*/ 259556 w 371475"/>
                        <a:gd name="connsiteY6" fmla="*/ 107156 h 342900"/>
                        <a:gd name="connsiteX7" fmla="*/ 224314 w 371475"/>
                        <a:gd name="connsiteY7" fmla="*/ 107156 h 342900"/>
                        <a:gd name="connsiteX8" fmla="*/ 221456 w 371475"/>
                        <a:gd name="connsiteY8" fmla="*/ 172879 h 342900"/>
                        <a:gd name="connsiteX9" fmla="*/ 190976 w 371475"/>
                        <a:gd name="connsiteY9" fmla="*/ 172879 h 342900"/>
                        <a:gd name="connsiteX10" fmla="*/ 190024 w 371475"/>
                        <a:gd name="connsiteY10" fmla="*/ 290989 h 342900"/>
                        <a:gd name="connsiteX11" fmla="*/ 158591 w 371475"/>
                        <a:gd name="connsiteY11" fmla="*/ 290989 h 342900"/>
                        <a:gd name="connsiteX12" fmla="*/ 157639 w 371475"/>
                        <a:gd name="connsiteY12" fmla="*/ 156686 h 342900"/>
                        <a:gd name="connsiteX13" fmla="*/ 83344 w 371475"/>
                        <a:gd name="connsiteY13" fmla="*/ 108109 h 342900"/>
                        <a:gd name="connsiteX14" fmla="*/ 83344 w 371475"/>
                        <a:gd name="connsiteY14" fmla="*/ 335756 h 342900"/>
                        <a:gd name="connsiteX15" fmla="*/ 7144 w 371475"/>
                        <a:gd name="connsiteY15" fmla="*/ 190024 h 342900"/>
                        <a:gd name="connsiteX16" fmla="*/ 190024 w 371475"/>
                        <a:gd name="connsiteY16" fmla="*/ 7144 h 342900"/>
                        <a:gd name="connsiteX17" fmla="*/ 372904 w 371475"/>
                        <a:gd name="connsiteY17" fmla="*/ 19097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1475" h="342900">
                          <a:moveTo>
                            <a:pt x="372904" y="190976"/>
                          </a:moveTo>
                          <a:cubicBezTo>
                            <a:pt x="372904" y="250984"/>
                            <a:pt x="335756" y="297656"/>
                            <a:pt x="329089" y="306229"/>
                          </a:cubicBezTo>
                          <a:cubicBezTo>
                            <a:pt x="325279" y="309086"/>
                            <a:pt x="327184" y="248126"/>
                            <a:pt x="327184" y="248126"/>
                          </a:cubicBezTo>
                          <a:lnTo>
                            <a:pt x="295751" y="248126"/>
                          </a:lnTo>
                          <a:lnTo>
                            <a:pt x="293846" y="140494"/>
                          </a:lnTo>
                          <a:lnTo>
                            <a:pt x="259556" y="140494"/>
                          </a:lnTo>
                          <a:lnTo>
                            <a:pt x="259556" y="107156"/>
                          </a:lnTo>
                          <a:lnTo>
                            <a:pt x="224314" y="107156"/>
                          </a:lnTo>
                          <a:lnTo>
                            <a:pt x="221456" y="172879"/>
                          </a:lnTo>
                          <a:lnTo>
                            <a:pt x="190976" y="172879"/>
                          </a:lnTo>
                          <a:lnTo>
                            <a:pt x="190024" y="290989"/>
                          </a:lnTo>
                          <a:lnTo>
                            <a:pt x="158591" y="290989"/>
                          </a:lnTo>
                          <a:lnTo>
                            <a:pt x="157639" y="156686"/>
                          </a:lnTo>
                          <a:lnTo>
                            <a:pt x="83344" y="108109"/>
                          </a:lnTo>
                          <a:cubicBezTo>
                            <a:pt x="83344" y="108109"/>
                            <a:pt x="84296" y="336709"/>
                            <a:pt x="83344" y="335756"/>
                          </a:cubicBezTo>
                          <a:cubicBezTo>
                            <a:pt x="37624" y="302419"/>
                            <a:pt x="7144" y="250031"/>
                            <a:pt x="7144" y="190024"/>
                          </a:cubicBezTo>
                          <a:cubicBezTo>
                            <a:pt x="7144" y="89059"/>
                            <a:pt x="89059" y="7144"/>
                            <a:pt x="190024" y="7144"/>
                          </a:cubicBezTo>
                          <a:cubicBezTo>
                            <a:pt x="290989" y="7144"/>
                            <a:pt x="372904" y="90011"/>
                            <a:pt x="372904" y="190976"/>
                          </a:cubicBezTo>
                          <a:close/>
                        </a:path>
                      </a:pathLst>
                    </a:custGeom>
                    <a:solidFill>
                      <a:schemeClr val="tx2"/>
                    </a:solidFill>
                    <a:ln w="9525" cap="flat">
                      <a:noFill/>
                      <a:prstDash val="solid"/>
                      <a:miter/>
                    </a:ln>
                  </p:spPr>
                  <p:txBody>
                    <a:bodyPr rtlCol="0" anchor="ctr"/>
                    <a:lstStyle/>
                    <a:p>
                      <a:endParaRPr lang="en-US"/>
                    </a:p>
                  </p:txBody>
                </p:sp>
                <p:sp>
                  <p:nvSpPr>
                    <p:cNvPr id="43" name="Freeform: Shape 337">
                      <a:extLst>
                        <a:ext uri="{FF2B5EF4-FFF2-40B4-BE49-F238E27FC236}">
                          <a16:creationId xmlns:a16="http://schemas.microsoft.com/office/drawing/2014/main" id="{0A8A283F-D90D-4DB7-8312-15330C26191B}"/>
                        </a:ext>
                      </a:extLst>
                    </p:cNvPr>
                    <p:cNvSpPr/>
                    <p:nvPr/>
                  </p:nvSpPr>
                  <p:spPr>
                    <a:xfrm>
                      <a:off x="-1924844" y="1329168"/>
                      <a:ext cx="85725" cy="276225"/>
                    </a:xfrm>
                    <a:custGeom>
                      <a:avLst/>
                      <a:gdLst>
                        <a:gd name="connsiteX0" fmla="*/ 7144 w 85725"/>
                        <a:gd name="connsiteY0" fmla="*/ 240506 h 276225"/>
                        <a:gd name="connsiteX1" fmla="*/ 7144 w 85725"/>
                        <a:gd name="connsiteY1" fmla="*/ 7144 h 276225"/>
                        <a:gd name="connsiteX2" fmla="*/ 83344 w 85725"/>
                        <a:gd name="connsiteY2" fmla="*/ 57626 h 276225"/>
                        <a:gd name="connsiteX3" fmla="*/ 83344 w 85725"/>
                        <a:gd name="connsiteY3" fmla="*/ 271939 h 276225"/>
                      </a:gdLst>
                      <a:ahLst/>
                      <a:cxnLst>
                        <a:cxn ang="0">
                          <a:pos x="connsiteX0" y="connsiteY0"/>
                        </a:cxn>
                        <a:cxn ang="0">
                          <a:pos x="connsiteX1" y="connsiteY1"/>
                        </a:cxn>
                        <a:cxn ang="0">
                          <a:pos x="connsiteX2" y="connsiteY2"/>
                        </a:cxn>
                        <a:cxn ang="0">
                          <a:pos x="connsiteX3" y="connsiteY3"/>
                        </a:cxn>
                      </a:cxnLst>
                      <a:rect l="l" t="t" r="r" b="b"/>
                      <a:pathLst>
                        <a:path w="85725" h="276225">
                          <a:moveTo>
                            <a:pt x="7144" y="240506"/>
                          </a:moveTo>
                          <a:lnTo>
                            <a:pt x="7144" y="7144"/>
                          </a:lnTo>
                          <a:lnTo>
                            <a:pt x="83344" y="57626"/>
                          </a:lnTo>
                          <a:lnTo>
                            <a:pt x="83344" y="271939"/>
                          </a:lnTo>
                        </a:path>
                      </a:pathLst>
                    </a:custGeom>
                    <a:noFill/>
                    <a:ln w="9525" cap="flat">
                      <a:solidFill>
                        <a:schemeClr val="tx1"/>
                      </a:solidFill>
                      <a:prstDash val="solid"/>
                      <a:miter/>
                    </a:ln>
                  </p:spPr>
                  <p:txBody>
                    <a:bodyPr rtlCol="0" anchor="ctr"/>
                    <a:lstStyle/>
                    <a:p>
                      <a:endParaRPr lang="en-US"/>
                    </a:p>
                  </p:txBody>
                </p:sp>
                <p:sp>
                  <p:nvSpPr>
                    <p:cNvPr id="44" name="Freeform: Shape 338">
                      <a:extLst>
                        <a:ext uri="{FF2B5EF4-FFF2-40B4-BE49-F238E27FC236}">
                          <a16:creationId xmlns:a16="http://schemas.microsoft.com/office/drawing/2014/main" id="{DEA1D4FB-CBFC-49D4-A745-7B2516A46D01}"/>
                        </a:ext>
                      </a:extLst>
                    </p:cNvPr>
                    <p:cNvSpPr/>
                    <p:nvPr/>
                  </p:nvSpPr>
                  <p:spPr>
                    <a:xfrm>
                      <a:off x="-1815306" y="1329168"/>
                      <a:ext cx="142875" cy="285750"/>
                    </a:xfrm>
                    <a:custGeom>
                      <a:avLst/>
                      <a:gdLst>
                        <a:gd name="connsiteX0" fmla="*/ 143351 w 142875"/>
                        <a:gd name="connsiteY0" fmla="*/ 216694 h 285750"/>
                        <a:gd name="connsiteX1" fmla="*/ 143351 w 142875"/>
                        <a:gd name="connsiteY1" fmla="*/ 150019 h 285750"/>
                        <a:gd name="connsiteX2" fmla="*/ 110014 w 142875"/>
                        <a:gd name="connsiteY2" fmla="*/ 150019 h 285750"/>
                        <a:gd name="connsiteX3" fmla="*/ 110014 w 142875"/>
                        <a:gd name="connsiteY3" fmla="*/ 41434 h 285750"/>
                        <a:gd name="connsiteX4" fmla="*/ 72866 w 142875"/>
                        <a:gd name="connsiteY4" fmla="*/ 41434 h 285750"/>
                        <a:gd name="connsiteX5" fmla="*/ 72866 w 142875"/>
                        <a:gd name="connsiteY5" fmla="*/ 7144 h 285750"/>
                        <a:gd name="connsiteX6" fmla="*/ 37624 w 142875"/>
                        <a:gd name="connsiteY6" fmla="*/ 7144 h 285750"/>
                        <a:gd name="connsiteX7" fmla="*/ 37624 w 142875"/>
                        <a:gd name="connsiteY7" fmla="*/ 74771 h 285750"/>
                        <a:gd name="connsiteX8" fmla="*/ 7144 w 142875"/>
                        <a:gd name="connsiteY8" fmla="*/ 73819 h 285750"/>
                        <a:gd name="connsiteX9" fmla="*/ 7144 w 142875"/>
                        <a:gd name="connsiteY9" fmla="*/ 27860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85750">
                          <a:moveTo>
                            <a:pt x="143351" y="216694"/>
                          </a:moveTo>
                          <a:lnTo>
                            <a:pt x="143351" y="150019"/>
                          </a:lnTo>
                          <a:lnTo>
                            <a:pt x="110014" y="150019"/>
                          </a:lnTo>
                          <a:lnTo>
                            <a:pt x="110014" y="41434"/>
                          </a:lnTo>
                          <a:lnTo>
                            <a:pt x="72866" y="41434"/>
                          </a:lnTo>
                          <a:lnTo>
                            <a:pt x="72866" y="7144"/>
                          </a:lnTo>
                          <a:lnTo>
                            <a:pt x="37624" y="7144"/>
                          </a:lnTo>
                          <a:lnTo>
                            <a:pt x="37624" y="74771"/>
                          </a:lnTo>
                          <a:lnTo>
                            <a:pt x="7144" y="73819"/>
                          </a:lnTo>
                          <a:lnTo>
                            <a:pt x="7144" y="278606"/>
                          </a:lnTo>
                        </a:path>
                      </a:pathLst>
                    </a:custGeom>
                    <a:noFill/>
                    <a:ln w="9525" cap="flat">
                      <a:solidFill>
                        <a:schemeClr val="tx1"/>
                      </a:solidFill>
                      <a:prstDash val="solid"/>
                      <a:miter/>
                    </a:ln>
                  </p:spPr>
                  <p:txBody>
                    <a:bodyPr rtlCol="0" anchor="ctr"/>
                    <a:lstStyle/>
                    <a:p>
                      <a:endParaRPr lang="en-US"/>
                    </a:p>
                  </p:txBody>
                </p:sp>
                <p:sp>
                  <p:nvSpPr>
                    <p:cNvPr id="45" name="Freeform: Shape 339">
                      <a:extLst>
                        <a:ext uri="{FF2B5EF4-FFF2-40B4-BE49-F238E27FC236}">
                          <a16:creationId xmlns:a16="http://schemas.microsoft.com/office/drawing/2014/main" id="{123CE088-8B9D-418E-865D-36D105A99180}"/>
                        </a:ext>
                      </a:extLst>
                    </p:cNvPr>
                    <p:cNvSpPr/>
                    <p:nvPr/>
                  </p:nvSpPr>
                  <p:spPr>
                    <a:xfrm>
                      <a:off x="-1848644" y="1514905"/>
                      <a:ext cx="47625" cy="9525"/>
                    </a:xfrm>
                    <a:custGeom>
                      <a:avLst/>
                      <a:gdLst>
                        <a:gd name="connsiteX0" fmla="*/ 7144 w 47625"/>
                        <a:gd name="connsiteY0" fmla="*/ 7144 h 9525"/>
                        <a:gd name="connsiteX1" fmla="*/ 40481 w 47625"/>
                        <a:gd name="connsiteY1" fmla="*/ 7144 h 9525"/>
                      </a:gdLst>
                      <a:ahLst/>
                      <a:cxnLst>
                        <a:cxn ang="0">
                          <a:pos x="connsiteX0" y="connsiteY0"/>
                        </a:cxn>
                        <a:cxn ang="0">
                          <a:pos x="connsiteX1" y="connsiteY1"/>
                        </a:cxn>
                      </a:cxnLst>
                      <a:rect l="l" t="t" r="r" b="b"/>
                      <a:pathLst>
                        <a:path w="47625" h="9525">
                          <a:moveTo>
                            <a:pt x="7144" y="7144"/>
                          </a:moveTo>
                          <a:lnTo>
                            <a:pt x="40481" y="7144"/>
                          </a:lnTo>
                        </a:path>
                      </a:pathLst>
                    </a:custGeom>
                    <a:ln w="9525" cap="flat">
                      <a:solidFill>
                        <a:schemeClr val="tx1"/>
                      </a:solidFill>
                      <a:prstDash val="solid"/>
                      <a:miter/>
                    </a:ln>
                  </p:spPr>
                  <p:txBody>
                    <a:bodyPr rtlCol="0" anchor="ctr"/>
                    <a:lstStyle/>
                    <a:p>
                      <a:endParaRPr lang="en-US"/>
                    </a:p>
                  </p:txBody>
                </p:sp>
                <p:sp>
                  <p:nvSpPr>
                    <p:cNvPr id="46" name="Freeform: Shape 340">
                      <a:extLst>
                        <a:ext uri="{FF2B5EF4-FFF2-40B4-BE49-F238E27FC236}">
                          <a16:creationId xmlns:a16="http://schemas.microsoft.com/office/drawing/2014/main" id="{8F9B679E-38A9-4CF4-8F5C-6D29D369E633}"/>
                        </a:ext>
                      </a:extLst>
                    </p:cNvPr>
                    <p:cNvSpPr/>
                    <p:nvPr/>
                  </p:nvSpPr>
                  <p:spPr>
                    <a:xfrm>
                      <a:off x="-1741964" y="1384413"/>
                      <a:ext cx="9525" cy="209550"/>
                    </a:xfrm>
                    <a:custGeom>
                      <a:avLst/>
                      <a:gdLst>
                        <a:gd name="connsiteX0" fmla="*/ 7144 w 9525"/>
                        <a:gd name="connsiteY0" fmla="*/ 7144 h 209550"/>
                        <a:gd name="connsiteX1" fmla="*/ 7144 w 9525"/>
                        <a:gd name="connsiteY1" fmla="*/ 205264 h 209550"/>
                      </a:gdLst>
                      <a:ahLst/>
                      <a:cxnLst>
                        <a:cxn ang="0">
                          <a:pos x="connsiteX0" y="connsiteY0"/>
                        </a:cxn>
                        <a:cxn ang="0">
                          <a:pos x="connsiteX1" y="connsiteY1"/>
                        </a:cxn>
                      </a:cxnLst>
                      <a:rect l="l" t="t" r="r" b="b"/>
                      <a:pathLst>
                        <a:path w="9525" h="209550">
                          <a:moveTo>
                            <a:pt x="7144" y="7144"/>
                          </a:moveTo>
                          <a:lnTo>
                            <a:pt x="7144" y="205264"/>
                          </a:lnTo>
                        </a:path>
                      </a:pathLst>
                    </a:custGeom>
                    <a:ln w="9525" cap="flat">
                      <a:solidFill>
                        <a:schemeClr val="tx1"/>
                      </a:solidFill>
                      <a:prstDash val="solid"/>
                      <a:miter/>
                    </a:ln>
                  </p:spPr>
                  <p:txBody>
                    <a:bodyPr rtlCol="0" anchor="ctr"/>
                    <a:lstStyle/>
                    <a:p>
                      <a:endParaRPr lang="en-US"/>
                    </a:p>
                  </p:txBody>
                </p:sp>
                <p:sp>
                  <p:nvSpPr>
                    <p:cNvPr id="47" name="Freeform: Shape 341">
                      <a:extLst>
                        <a:ext uri="{FF2B5EF4-FFF2-40B4-BE49-F238E27FC236}">
                          <a16:creationId xmlns:a16="http://schemas.microsoft.com/office/drawing/2014/main" id="{A23CB972-1D16-4F7B-A68F-65721F485FDD}"/>
                        </a:ext>
                      </a:extLst>
                    </p:cNvPr>
                    <p:cNvSpPr/>
                    <p:nvPr/>
                  </p:nvSpPr>
                  <p:spPr>
                    <a:xfrm>
                      <a:off x="-1711484" y="1489188"/>
                      <a:ext cx="9525" cy="47625"/>
                    </a:xfrm>
                    <a:custGeom>
                      <a:avLst/>
                      <a:gdLst>
                        <a:gd name="connsiteX0" fmla="*/ 7144 w 9525"/>
                        <a:gd name="connsiteY0" fmla="*/ 7144 h 47625"/>
                        <a:gd name="connsiteX1" fmla="*/ 7144 w 9525"/>
                        <a:gd name="connsiteY1" fmla="*/ 40481 h 47625"/>
                      </a:gdLst>
                      <a:ahLst/>
                      <a:cxnLst>
                        <a:cxn ang="0">
                          <a:pos x="connsiteX0" y="connsiteY0"/>
                        </a:cxn>
                        <a:cxn ang="0">
                          <a:pos x="connsiteX1" y="connsiteY1"/>
                        </a:cxn>
                      </a:cxnLst>
                      <a:rect l="l" t="t" r="r" b="b"/>
                      <a:pathLst>
                        <a:path w="9525" h="47625">
                          <a:moveTo>
                            <a:pt x="7144" y="7144"/>
                          </a:moveTo>
                          <a:lnTo>
                            <a:pt x="7144" y="40481"/>
                          </a:lnTo>
                        </a:path>
                      </a:pathLst>
                    </a:custGeom>
                    <a:ln w="9525" cap="flat">
                      <a:solidFill>
                        <a:schemeClr val="tx1"/>
                      </a:solidFill>
                      <a:prstDash val="solid"/>
                      <a:miter/>
                    </a:ln>
                  </p:spPr>
                  <p:txBody>
                    <a:bodyPr rtlCol="0" anchor="ctr"/>
                    <a:lstStyle/>
                    <a:p>
                      <a:endParaRPr lang="en-US"/>
                    </a:p>
                  </p:txBody>
                </p:sp>
                <p:sp>
                  <p:nvSpPr>
                    <p:cNvPr id="48" name="Freeform: Shape 342">
                      <a:extLst>
                        <a:ext uri="{FF2B5EF4-FFF2-40B4-BE49-F238E27FC236}">
                          <a16:creationId xmlns:a16="http://schemas.microsoft.com/office/drawing/2014/main" id="{022C817E-5DCE-4F8C-B738-13C86EEBF86B}"/>
                        </a:ext>
                      </a:extLst>
                    </p:cNvPr>
                    <p:cNvSpPr/>
                    <p:nvPr/>
                  </p:nvSpPr>
                  <p:spPr>
                    <a:xfrm>
                      <a:off x="-1711484" y="1538718"/>
                      <a:ext cx="9525" cy="38100"/>
                    </a:xfrm>
                    <a:custGeom>
                      <a:avLst/>
                      <a:gdLst>
                        <a:gd name="connsiteX0" fmla="*/ 7144 w 9525"/>
                        <a:gd name="connsiteY0" fmla="*/ 7144 h 38100"/>
                        <a:gd name="connsiteX1" fmla="*/ 7144 w 9525"/>
                        <a:gd name="connsiteY1" fmla="*/ 33814 h 38100"/>
                      </a:gdLst>
                      <a:ahLst/>
                      <a:cxnLst>
                        <a:cxn ang="0">
                          <a:pos x="connsiteX0" y="connsiteY0"/>
                        </a:cxn>
                        <a:cxn ang="0">
                          <a:pos x="connsiteX1" y="connsiteY1"/>
                        </a:cxn>
                      </a:cxnLst>
                      <a:rect l="l" t="t" r="r" b="b"/>
                      <a:pathLst>
                        <a:path w="9525" h="38100">
                          <a:moveTo>
                            <a:pt x="7144" y="7144"/>
                          </a:moveTo>
                          <a:lnTo>
                            <a:pt x="7144" y="33814"/>
                          </a:lnTo>
                        </a:path>
                      </a:pathLst>
                    </a:custGeom>
                    <a:ln w="9525" cap="flat">
                      <a:solidFill>
                        <a:schemeClr val="tx1"/>
                      </a:solidFill>
                      <a:prstDash val="solid"/>
                      <a:miter/>
                    </a:ln>
                  </p:spPr>
                  <p:txBody>
                    <a:bodyPr rtlCol="0" anchor="ctr"/>
                    <a:lstStyle/>
                    <a:p>
                      <a:endParaRPr lang="en-US"/>
                    </a:p>
                  </p:txBody>
                </p:sp>
                <p:sp>
                  <p:nvSpPr>
                    <p:cNvPr id="49" name="Freeform: Shape 343">
                      <a:extLst>
                        <a:ext uri="{FF2B5EF4-FFF2-40B4-BE49-F238E27FC236}">
                          <a16:creationId xmlns:a16="http://schemas.microsoft.com/office/drawing/2014/main" id="{306504EE-E1EB-4EEB-B584-1BC46835D868}"/>
                        </a:ext>
                      </a:extLst>
                    </p:cNvPr>
                    <p:cNvSpPr/>
                    <p:nvPr/>
                  </p:nvSpPr>
                  <p:spPr>
                    <a:xfrm>
                      <a:off x="-1898174" y="1372030"/>
                      <a:ext cx="9525" cy="219075"/>
                    </a:xfrm>
                    <a:custGeom>
                      <a:avLst/>
                      <a:gdLst>
                        <a:gd name="connsiteX0" fmla="*/ 7144 w 9525"/>
                        <a:gd name="connsiteY0" fmla="*/ 7144 h 219075"/>
                        <a:gd name="connsiteX1" fmla="*/ 7144 w 9525"/>
                        <a:gd name="connsiteY1" fmla="*/ 211931 h 219075"/>
                      </a:gdLst>
                      <a:ahLst/>
                      <a:cxnLst>
                        <a:cxn ang="0">
                          <a:pos x="connsiteX0" y="connsiteY0"/>
                        </a:cxn>
                        <a:cxn ang="0">
                          <a:pos x="connsiteX1" y="connsiteY1"/>
                        </a:cxn>
                      </a:cxnLst>
                      <a:rect l="l" t="t" r="r" b="b"/>
                      <a:pathLst>
                        <a:path w="9525" h="219075">
                          <a:moveTo>
                            <a:pt x="7144" y="7144"/>
                          </a:moveTo>
                          <a:lnTo>
                            <a:pt x="7144" y="211931"/>
                          </a:lnTo>
                        </a:path>
                      </a:pathLst>
                    </a:custGeom>
                    <a:ln w="9525" cap="flat">
                      <a:solidFill>
                        <a:schemeClr val="tx1"/>
                      </a:solidFill>
                      <a:prstDash val="solid"/>
                      <a:miter/>
                    </a:ln>
                  </p:spPr>
                  <p:txBody>
                    <a:bodyPr rtlCol="0" anchor="ctr"/>
                    <a:lstStyle/>
                    <a:p>
                      <a:endParaRPr lang="en-US"/>
                    </a:p>
                  </p:txBody>
                </p:sp>
                <p:sp>
                  <p:nvSpPr>
                    <p:cNvPr id="50" name="Freeform: Shape 344">
                      <a:extLst>
                        <a:ext uri="{FF2B5EF4-FFF2-40B4-BE49-F238E27FC236}">
                          <a16:creationId xmlns:a16="http://schemas.microsoft.com/office/drawing/2014/main" id="{77E271AF-0820-481C-99C1-A5A459ADB6CC}"/>
                        </a:ext>
                      </a:extLst>
                    </p:cNvPr>
                    <p:cNvSpPr/>
                    <p:nvPr/>
                  </p:nvSpPr>
                  <p:spPr>
                    <a:xfrm>
                      <a:off x="-1999139" y="1232013"/>
                      <a:ext cx="371475" cy="371475"/>
                    </a:xfrm>
                    <a:custGeom>
                      <a:avLst/>
                      <a:gdLst>
                        <a:gd name="connsiteX0" fmla="*/ 372904 w 371475"/>
                        <a:gd name="connsiteY0" fmla="*/ 190024 h 371475"/>
                        <a:gd name="connsiteX1" fmla="*/ 190024 w 371475"/>
                        <a:gd name="connsiteY1" fmla="*/ 372904 h 371475"/>
                        <a:gd name="connsiteX2" fmla="*/ 7144 w 371475"/>
                        <a:gd name="connsiteY2" fmla="*/ 190024 h 371475"/>
                        <a:gd name="connsiteX3" fmla="*/ 190024 w 371475"/>
                        <a:gd name="connsiteY3" fmla="*/ 7144 h 371475"/>
                        <a:gd name="connsiteX4" fmla="*/ 372904 w 371475"/>
                        <a:gd name="connsiteY4" fmla="*/ 19002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72904" y="190024"/>
                          </a:moveTo>
                          <a:cubicBezTo>
                            <a:pt x="372904" y="291026"/>
                            <a:pt x="291026" y="372904"/>
                            <a:pt x="190024" y="372904"/>
                          </a:cubicBezTo>
                          <a:cubicBezTo>
                            <a:pt x="89022" y="372904"/>
                            <a:pt x="7144" y="291026"/>
                            <a:pt x="7144" y="190024"/>
                          </a:cubicBezTo>
                          <a:cubicBezTo>
                            <a:pt x="7144" y="89022"/>
                            <a:pt x="89022" y="7144"/>
                            <a:pt x="190024" y="7144"/>
                          </a:cubicBezTo>
                          <a:cubicBezTo>
                            <a:pt x="291026" y="7144"/>
                            <a:pt x="372904" y="89022"/>
                            <a:pt x="372904" y="190024"/>
                          </a:cubicBezTo>
                          <a:close/>
                        </a:path>
                      </a:pathLst>
                    </a:custGeom>
                    <a:noFill/>
                    <a:ln w="9525" cap="flat">
                      <a:solidFill>
                        <a:schemeClr val="tx1"/>
                      </a:solid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A91168FA-0BB4-4B82-A1FC-2CC32D5BA19D}"/>
                      </a:ext>
                    </a:extLst>
                  </p:cNvPr>
                  <p:cNvGrpSpPr/>
                  <p:nvPr/>
                </p:nvGrpSpPr>
                <p:grpSpPr>
                  <a:xfrm>
                    <a:off x="-2001044" y="2043542"/>
                    <a:ext cx="371475" cy="383858"/>
                    <a:chOff x="-1999139" y="1231060"/>
                    <a:chExt cx="371475" cy="383858"/>
                  </a:xfrm>
                </p:grpSpPr>
                <p:sp>
                  <p:nvSpPr>
                    <p:cNvPr id="31" name="Oval 30">
                      <a:extLst>
                        <a:ext uri="{FF2B5EF4-FFF2-40B4-BE49-F238E27FC236}">
                          <a16:creationId xmlns:a16="http://schemas.microsoft.com/office/drawing/2014/main" id="{84EE12B3-84F0-480F-848D-0A0956AF56AE}"/>
                        </a:ext>
                      </a:extLst>
                    </p:cNvPr>
                    <p:cNvSpPr/>
                    <p:nvPr/>
                  </p:nvSpPr>
                  <p:spPr bwMode="auto">
                    <a:xfrm>
                      <a:off x="-1981676" y="1259954"/>
                      <a:ext cx="346392" cy="346392"/>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26">
                      <a:extLst>
                        <a:ext uri="{FF2B5EF4-FFF2-40B4-BE49-F238E27FC236}">
                          <a16:creationId xmlns:a16="http://schemas.microsoft.com/office/drawing/2014/main" id="{7B2A7E3B-2380-4C2F-8EB9-4186C0763371}"/>
                        </a:ext>
                      </a:extLst>
                    </p:cNvPr>
                    <p:cNvSpPr/>
                    <p:nvPr/>
                  </p:nvSpPr>
                  <p:spPr>
                    <a:xfrm>
                      <a:off x="-1999139" y="1231060"/>
                      <a:ext cx="371475" cy="342900"/>
                    </a:xfrm>
                    <a:custGeom>
                      <a:avLst/>
                      <a:gdLst>
                        <a:gd name="connsiteX0" fmla="*/ 372904 w 371475"/>
                        <a:gd name="connsiteY0" fmla="*/ 190976 h 342900"/>
                        <a:gd name="connsiteX1" fmla="*/ 329089 w 371475"/>
                        <a:gd name="connsiteY1" fmla="*/ 306229 h 342900"/>
                        <a:gd name="connsiteX2" fmla="*/ 327184 w 371475"/>
                        <a:gd name="connsiteY2" fmla="*/ 248126 h 342900"/>
                        <a:gd name="connsiteX3" fmla="*/ 295751 w 371475"/>
                        <a:gd name="connsiteY3" fmla="*/ 248126 h 342900"/>
                        <a:gd name="connsiteX4" fmla="*/ 293846 w 371475"/>
                        <a:gd name="connsiteY4" fmla="*/ 140494 h 342900"/>
                        <a:gd name="connsiteX5" fmla="*/ 259556 w 371475"/>
                        <a:gd name="connsiteY5" fmla="*/ 140494 h 342900"/>
                        <a:gd name="connsiteX6" fmla="*/ 259556 w 371475"/>
                        <a:gd name="connsiteY6" fmla="*/ 107156 h 342900"/>
                        <a:gd name="connsiteX7" fmla="*/ 224314 w 371475"/>
                        <a:gd name="connsiteY7" fmla="*/ 107156 h 342900"/>
                        <a:gd name="connsiteX8" fmla="*/ 221456 w 371475"/>
                        <a:gd name="connsiteY8" fmla="*/ 172879 h 342900"/>
                        <a:gd name="connsiteX9" fmla="*/ 190976 w 371475"/>
                        <a:gd name="connsiteY9" fmla="*/ 172879 h 342900"/>
                        <a:gd name="connsiteX10" fmla="*/ 190024 w 371475"/>
                        <a:gd name="connsiteY10" fmla="*/ 290989 h 342900"/>
                        <a:gd name="connsiteX11" fmla="*/ 158591 w 371475"/>
                        <a:gd name="connsiteY11" fmla="*/ 290989 h 342900"/>
                        <a:gd name="connsiteX12" fmla="*/ 157639 w 371475"/>
                        <a:gd name="connsiteY12" fmla="*/ 156686 h 342900"/>
                        <a:gd name="connsiteX13" fmla="*/ 83344 w 371475"/>
                        <a:gd name="connsiteY13" fmla="*/ 108109 h 342900"/>
                        <a:gd name="connsiteX14" fmla="*/ 83344 w 371475"/>
                        <a:gd name="connsiteY14" fmla="*/ 335756 h 342900"/>
                        <a:gd name="connsiteX15" fmla="*/ 7144 w 371475"/>
                        <a:gd name="connsiteY15" fmla="*/ 190024 h 342900"/>
                        <a:gd name="connsiteX16" fmla="*/ 190024 w 371475"/>
                        <a:gd name="connsiteY16" fmla="*/ 7144 h 342900"/>
                        <a:gd name="connsiteX17" fmla="*/ 372904 w 371475"/>
                        <a:gd name="connsiteY17" fmla="*/ 19097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1475" h="342900">
                          <a:moveTo>
                            <a:pt x="372904" y="190976"/>
                          </a:moveTo>
                          <a:cubicBezTo>
                            <a:pt x="372904" y="250984"/>
                            <a:pt x="335756" y="297656"/>
                            <a:pt x="329089" y="306229"/>
                          </a:cubicBezTo>
                          <a:cubicBezTo>
                            <a:pt x="325279" y="309086"/>
                            <a:pt x="327184" y="248126"/>
                            <a:pt x="327184" y="248126"/>
                          </a:cubicBezTo>
                          <a:lnTo>
                            <a:pt x="295751" y="248126"/>
                          </a:lnTo>
                          <a:lnTo>
                            <a:pt x="293846" y="140494"/>
                          </a:lnTo>
                          <a:lnTo>
                            <a:pt x="259556" y="140494"/>
                          </a:lnTo>
                          <a:lnTo>
                            <a:pt x="259556" y="107156"/>
                          </a:lnTo>
                          <a:lnTo>
                            <a:pt x="224314" y="107156"/>
                          </a:lnTo>
                          <a:lnTo>
                            <a:pt x="221456" y="172879"/>
                          </a:lnTo>
                          <a:lnTo>
                            <a:pt x="190976" y="172879"/>
                          </a:lnTo>
                          <a:lnTo>
                            <a:pt x="190024" y="290989"/>
                          </a:lnTo>
                          <a:lnTo>
                            <a:pt x="158591" y="290989"/>
                          </a:lnTo>
                          <a:lnTo>
                            <a:pt x="157639" y="156686"/>
                          </a:lnTo>
                          <a:lnTo>
                            <a:pt x="83344" y="108109"/>
                          </a:lnTo>
                          <a:cubicBezTo>
                            <a:pt x="83344" y="108109"/>
                            <a:pt x="84296" y="336709"/>
                            <a:pt x="83344" y="335756"/>
                          </a:cubicBezTo>
                          <a:cubicBezTo>
                            <a:pt x="37624" y="302419"/>
                            <a:pt x="7144" y="250031"/>
                            <a:pt x="7144" y="190024"/>
                          </a:cubicBezTo>
                          <a:cubicBezTo>
                            <a:pt x="7144" y="89059"/>
                            <a:pt x="89059" y="7144"/>
                            <a:pt x="190024" y="7144"/>
                          </a:cubicBezTo>
                          <a:cubicBezTo>
                            <a:pt x="290989" y="7144"/>
                            <a:pt x="372904" y="90011"/>
                            <a:pt x="372904" y="190976"/>
                          </a:cubicBezTo>
                          <a:close/>
                        </a:path>
                      </a:pathLst>
                    </a:custGeom>
                    <a:solidFill>
                      <a:schemeClr val="tx2"/>
                    </a:solidFill>
                    <a:ln w="9525" cap="flat">
                      <a:noFill/>
                      <a:prstDash val="solid"/>
                      <a:miter/>
                    </a:ln>
                  </p:spPr>
                  <p:txBody>
                    <a:bodyPr rtlCol="0" anchor="ctr"/>
                    <a:lstStyle/>
                    <a:p>
                      <a:endParaRPr lang="en-US"/>
                    </a:p>
                  </p:txBody>
                </p:sp>
                <p:sp>
                  <p:nvSpPr>
                    <p:cNvPr id="33" name="Freeform: Shape 327">
                      <a:extLst>
                        <a:ext uri="{FF2B5EF4-FFF2-40B4-BE49-F238E27FC236}">
                          <a16:creationId xmlns:a16="http://schemas.microsoft.com/office/drawing/2014/main" id="{45D7362B-76A9-4A4F-8A19-C656108873E6}"/>
                        </a:ext>
                      </a:extLst>
                    </p:cNvPr>
                    <p:cNvSpPr/>
                    <p:nvPr/>
                  </p:nvSpPr>
                  <p:spPr>
                    <a:xfrm>
                      <a:off x="-1924844" y="1329168"/>
                      <a:ext cx="85725" cy="276225"/>
                    </a:xfrm>
                    <a:custGeom>
                      <a:avLst/>
                      <a:gdLst>
                        <a:gd name="connsiteX0" fmla="*/ 7144 w 85725"/>
                        <a:gd name="connsiteY0" fmla="*/ 240506 h 276225"/>
                        <a:gd name="connsiteX1" fmla="*/ 7144 w 85725"/>
                        <a:gd name="connsiteY1" fmla="*/ 7144 h 276225"/>
                        <a:gd name="connsiteX2" fmla="*/ 83344 w 85725"/>
                        <a:gd name="connsiteY2" fmla="*/ 57626 h 276225"/>
                        <a:gd name="connsiteX3" fmla="*/ 83344 w 85725"/>
                        <a:gd name="connsiteY3" fmla="*/ 271939 h 276225"/>
                      </a:gdLst>
                      <a:ahLst/>
                      <a:cxnLst>
                        <a:cxn ang="0">
                          <a:pos x="connsiteX0" y="connsiteY0"/>
                        </a:cxn>
                        <a:cxn ang="0">
                          <a:pos x="connsiteX1" y="connsiteY1"/>
                        </a:cxn>
                        <a:cxn ang="0">
                          <a:pos x="connsiteX2" y="connsiteY2"/>
                        </a:cxn>
                        <a:cxn ang="0">
                          <a:pos x="connsiteX3" y="connsiteY3"/>
                        </a:cxn>
                      </a:cxnLst>
                      <a:rect l="l" t="t" r="r" b="b"/>
                      <a:pathLst>
                        <a:path w="85725" h="276225">
                          <a:moveTo>
                            <a:pt x="7144" y="240506"/>
                          </a:moveTo>
                          <a:lnTo>
                            <a:pt x="7144" y="7144"/>
                          </a:lnTo>
                          <a:lnTo>
                            <a:pt x="83344" y="57626"/>
                          </a:lnTo>
                          <a:lnTo>
                            <a:pt x="83344" y="271939"/>
                          </a:lnTo>
                        </a:path>
                      </a:pathLst>
                    </a:custGeom>
                    <a:noFill/>
                    <a:ln w="9525" cap="flat">
                      <a:solidFill>
                        <a:schemeClr val="tx1"/>
                      </a:solidFill>
                      <a:prstDash val="solid"/>
                      <a:miter/>
                    </a:ln>
                  </p:spPr>
                  <p:txBody>
                    <a:bodyPr rtlCol="0" anchor="ctr"/>
                    <a:lstStyle/>
                    <a:p>
                      <a:endParaRPr lang="en-US"/>
                    </a:p>
                  </p:txBody>
                </p:sp>
                <p:sp>
                  <p:nvSpPr>
                    <p:cNvPr id="34" name="Freeform: Shape 328">
                      <a:extLst>
                        <a:ext uri="{FF2B5EF4-FFF2-40B4-BE49-F238E27FC236}">
                          <a16:creationId xmlns:a16="http://schemas.microsoft.com/office/drawing/2014/main" id="{BD46BA94-39A2-4E38-A888-0A553E2F8FDD}"/>
                        </a:ext>
                      </a:extLst>
                    </p:cNvPr>
                    <p:cNvSpPr/>
                    <p:nvPr/>
                  </p:nvSpPr>
                  <p:spPr>
                    <a:xfrm>
                      <a:off x="-1815306" y="1329168"/>
                      <a:ext cx="142875" cy="285750"/>
                    </a:xfrm>
                    <a:custGeom>
                      <a:avLst/>
                      <a:gdLst>
                        <a:gd name="connsiteX0" fmla="*/ 143351 w 142875"/>
                        <a:gd name="connsiteY0" fmla="*/ 216694 h 285750"/>
                        <a:gd name="connsiteX1" fmla="*/ 143351 w 142875"/>
                        <a:gd name="connsiteY1" fmla="*/ 150019 h 285750"/>
                        <a:gd name="connsiteX2" fmla="*/ 110014 w 142875"/>
                        <a:gd name="connsiteY2" fmla="*/ 150019 h 285750"/>
                        <a:gd name="connsiteX3" fmla="*/ 110014 w 142875"/>
                        <a:gd name="connsiteY3" fmla="*/ 41434 h 285750"/>
                        <a:gd name="connsiteX4" fmla="*/ 72866 w 142875"/>
                        <a:gd name="connsiteY4" fmla="*/ 41434 h 285750"/>
                        <a:gd name="connsiteX5" fmla="*/ 72866 w 142875"/>
                        <a:gd name="connsiteY5" fmla="*/ 7144 h 285750"/>
                        <a:gd name="connsiteX6" fmla="*/ 37624 w 142875"/>
                        <a:gd name="connsiteY6" fmla="*/ 7144 h 285750"/>
                        <a:gd name="connsiteX7" fmla="*/ 37624 w 142875"/>
                        <a:gd name="connsiteY7" fmla="*/ 74771 h 285750"/>
                        <a:gd name="connsiteX8" fmla="*/ 7144 w 142875"/>
                        <a:gd name="connsiteY8" fmla="*/ 73819 h 285750"/>
                        <a:gd name="connsiteX9" fmla="*/ 7144 w 142875"/>
                        <a:gd name="connsiteY9" fmla="*/ 27860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85750">
                          <a:moveTo>
                            <a:pt x="143351" y="216694"/>
                          </a:moveTo>
                          <a:lnTo>
                            <a:pt x="143351" y="150019"/>
                          </a:lnTo>
                          <a:lnTo>
                            <a:pt x="110014" y="150019"/>
                          </a:lnTo>
                          <a:lnTo>
                            <a:pt x="110014" y="41434"/>
                          </a:lnTo>
                          <a:lnTo>
                            <a:pt x="72866" y="41434"/>
                          </a:lnTo>
                          <a:lnTo>
                            <a:pt x="72866" y="7144"/>
                          </a:lnTo>
                          <a:lnTo>
                            <a:pt x="37624" y="7144"/>
                          </a:lnTo>
                          <a:lnTo>
                            <a:pt x="37624" y="74771"/>
                          </a:lnTo>
                          <a:lnTo>
                            <a:pt x="7144" y="73819"/>
                          </a:lnTo>
                          <a:lnTo>
                            <a:pt x="7144" y="278606"/>
                          </a:lnTo>
                        </a:path>
                      </a:pathLst>
                    </a:custGeom>
                    <a:noFill/>
                    <a:ln w="9525" cap="flat">
                      <a:solidFill>
                        <a:schemeClr val="tx1"/>
                      </a:solidFill>
                      <a:prstDash val="solid"/>
                      <a:miter/>
                    </a:ln>
                  </p:spPr>
                  <p:txBody>
                    <a:bodyPr rtlCol="0" anchor="ctr"/>
                    <a:lstStyle/>
                    <a:p>
                      <a:endParaRPr lang="en-US"/>
                    </a:p>
                  </p:txBody>
                </p:sp>
                <p:sp>
                  <p:nvSpPr>
                    <p:cNvPr id="35" name="Freeform: Shape 329">
                      <a:extLst>
                        <a:ext uri="{FF2B5EF4-FFF2-40B4-BE49-F238E27FC236}">
                          <a16:creationId xmlns:a16="http://schemas.microsoft.com/office/drawing/2014/main" id="{4CFCEAF2-6F86-4EDE-80E3-4A865DD05C60}"/>
                        </a:ext>
                      </a:extLst>
                    </p:cNvPr>
                    <p:cNvSpPr/>
                    <p:nvPr/>
                  </p:nvSpPr>
                  <p:spPr>
                    <a:xfrm>
                      <a:off x="-1848644" y="1514905"/>
                      <a:ext cx="47625" cy="9525"/>
                    </a:xfrm>
                    <a:custGeom>
                      <a:avLst/>
                      <a:gdLst>
                        <a:gd name="connsiteX0" fmla="*/ 7144 w 47625"/>
                        <a:gd name="connsiteY0" fmla="*/ 7144 h 9525"/>
                        <a:gd name="connsiteX1" fmla="*/ 40481 w 47625"/>
                        <a:gd name="connsiteY1" fmla="*/ 7144 h 9525"/>
                      </a:gdLst>
                      <a:ahLst/>
                      <a:cxnLst>
                        <a:cxn ang="0">
                          <a:pos x="connsiteX0" y="connsiteY0"/>
                        </a:cxn>
                        <a:cxn ang="0">
                          <a:pos x="connsiteX1" y="connsiteY1"/>
                        </a:cxn>
                      </a:cxnLst>
                      <a:rect l="l" t="t" r="r" b="b"/>
                      <a:pathLst>
                        <a:path w="47625" h="9525">
                          <a:moveTo>
                            <a:pt x="7144" y="7144"/>
                          </a:moveTo>
                          <a:lnTo>
                            <a:pt x="40481" y="7144"/>
                          </a:lnTo>
                        </a:path>
                      </a:pathLst>
                    </a:custGeom>
                    <a:ln w="9525" cap="flat">
                      <a:solidFill>
                        <a:schemeClr val="tx1"/>
                      </a:solidFill>
                      <a:prstDash val="solid"/>
                      <a:miter/>
                    </a:ln>
                  </p:spPr>
                  <p:txBody>
                    <a:bodyPr rtlCol="0" anchor="ctr"/>
                    <a:lstStyle/>
                    <a:p>
                      <a:endParaRPr lang="en-US"/>
                    </a:p>
                  </p:txBody>
                </p:sp>
                <p:sp>
                  <p:nvSpPr>
                    <p:cNvPr id="36" name="Freeform: Shape 330">
                      <a:extLst>
                        <a:ext uri="{FF2B5EF4-FFF2-40B4-BE49-F238E27FC236}">
                          <a16:creationId xmlns:a16="http://schemas.microsoft.com/office/drawing/2014/main" id="{5BC40637-42AE-406D-963F-D8B86EA3FC93}"/>
                        </a:ext>
                      </a:extLst>
                    </p:cNvPr>
                    <p:cNvSpPr/>
                    <p:nvPr/>
                  </p:nvSpPr>
                  <p:spPr>
                    <a:xfrm>
                      <a:off x="-1741964" y="1384413"/>
                      <a:ext cx="9525" cy="209550"/>
                    </a:xfrm>
                    <a:custGeom>
                      <a:avLst/>
                      <a:gdLst>
                        <a:gd name="connsiteX0" fmla="*/ 7144 w 9525"/>
                        <a:gd name="connsiteY0" fmla="*/ 7144 h 209550"/>
                        <a:gd name="connsiteX1" fmla="*/ 7144 w 9525"/>
                        <a:gd name="connsiteY1" fmla="*/ 205264 h 209550"/>
                      </a:gdLst>
                      <a:ahLst/>
                      <a:cxnLst>
                        <a:cxn ang="0">
                          <a:pos x="connsiteX0" y="connsiteY0"/>
                        </a:cxn>
                        <a:cxn ang="0">
                          <a:pos x="connsiteX1" y="connsiteY1"/>
                        </a:cxn>
                      </a:cxnLst>
                      <a:rect l="l" t="t" r="r" b="b"/>
                      <a:pathLst>
                        <a:path w="9525" h="209550">
                          <a:moveTo>
                            <a:pt x="7144" y="7144"/>
                          </a:moveTo>
                          <a:lnTo>
                            <a:pt x="7144" y="205264"/>
                          </a:lnTo>
                        </a:path>
                      </a:pathLst>
                    </a:custGeom>
                    <a:ln w="9525" cap="flat">
                      <a:solidFill>
                        <a:schemeClr val="tx1"/>
                      </a:solidFill>
                      <a:prstDash val="solid"/>
                      <a:miter/>
                    </a:ln>
                  </p:spPr>
                  <p:txBody>
                    <a:bodyPr rtlCol="0" anchor="ctr"/>
                    <a:lstStyle/>
                    <a:p>
                      <a:endParaRPr lang="en-US"/>
                    </a:p>
                  </p:txBody>
                </p:sp>
                <p:sp>
                  <p:nvSpPr>
                    <p:cNvPr id="37" name="Freeform: Shape 331">
                      <a:extLst>
                        <a:ext uri="{FF2B5EF4-FFF2-40B4-BE49-F238E27FC236}">
                          <a16:creationId xmlns:a16="http://schemas.microsoft.com/office/drawing/2014/main" id="{C0BB7154-C67E-4DE3-BB69-50A631590BC8}"/>
                        </a:ext>
                      </a:extLst>
                    </p:cNvPr>
                    <p:cNvSpPr/>
                    <p:nvPr/>
                  </p:nvSpPr>
                  <p:spPr>
                    <a:xfrm>
                      <a:off x="-1711484" y="1489188"/>
                      <a:ext cx="9525" cy="47625"/>
                    </a:xfrm>
                    <a:custGeom>
                      <a:avLst/>
                      <a:gdLst>
                        <a:gd name="connsiteX0" fmla="*/ 7144 w 9525"/>
                        <a:gd name="connsiteY0" fmla="*/ 7144 h 47625"/>
                        <a:gd name="connsiteX1" fmla="*/ 7144 w 9525"/>
                        <a:gd name="connsiteY1" fmla="*/ 40481 h 47625"/>
                      </a:gdLst>
                      <a:ahLst/>
                      <a:cxnLst>
                        <a:cxn ang="0">
                          <a:pos x="connsiteX0" y="connsiteY0"/>
                        </a:cxn>
                        <a:cxn ang="0">
                          <a:pos x="connsiteX1" y="connsiteY1"/>
                        </a:cxn>
                      </a:cxnLst>
                      <a:rect l="l" t="t" r="r" b="b"/>
                      <a:pathLst>
                        <a:path w="9525" h="47625">
                          <a:moveTo>
                            <a:pt x="7144" y="7144"/>
                          </a:moveTo>
                          <a:lnTo>
                            <a:pt x="7144" y="40481"/>
                          </a:lnTo>
                        </a:path>
                      </a:pathLst>
                    </a:custGeom>
                    <a:ln w="9525" cap="flat">
                      <a:solidFill>
                        <a:schemeClr val="tx1"/>
                      </a:solidFill>
                      <a:prstDash val="solid"/>
                      <a:miter/>
                    </a:ln>
                  </p:spPr>
                  <p:txBody>
                    <a:bodyPr rtlCol="0" anchor="ctr"/>
                    <a:lstStyle/>
                    <a:p>
                      <a:endParaRPr lang="en-US"/>
                    </a:p>
                  </p:txBody>
                </p:sp>
                <p:sp>
                  <p:nvSpPr>
                    <p:cNvPr id="38" name="Freeform: Shape 332">
                      <a:extLst>
                        <a:ext uri="{FF2B5EF4-FFF2-40B4-BE49-F238E27FC236}">
                          <a16:creationId xmlns:a16="http://schemas.microsoft.com/office/drawing/2014/main" id="{38251B36-B762-4E4D-A71E-7D6236DDB24E}"/>
                        </a:ext>
                      </a:extLst>
                    </p:cNvPr>
                    <p:cNvSpPr/>
                    <p:nvPr/>
                  </p:nvSpPr>
                  <p:spPr>
                    <a:xfrm>
                      <a:off x="-1711484" y="1538718"/>
                      <a:ext cx="9525" cy="38100"/>
                    </a:xfrm>
                    <a:custGeom>
                      <a:avLst/>
                      <a:gdLst>
                        <a:gd name="connsiteX0" fmla="*/ 7144 w 9525"/>
                        <a:gd name="connsiteY0" fmla="*/ 7144 h 38100"/>
                        <a:gd name="connsiteX1" fmla="*/ 7144 w 9525"/>
                        <a:gd name="connsiteY1" fmla="*/ 33814 h 38100"/>
                      </a:gdLst>
                      <a:ahLst/>
                      <a:cxnLst>
                        <a:cxn ang="0">
                          <a:pos x="connsiteX0" y="connsiteY0"/>
                        </a:cxn>
                        <a:cxn ang="0">
                          <a:pos x="connsiteX1" y="connsiteY1"/>
                        </a:cxn>
                      </a:cxnLst>
                      <a:rect l="l" t="t" r="r" b="b"/>
                      <a:pathLst>
                        <a:path w="9525" h="38100">
                          <a:moveTo>
                            <a:pt x="7144" y="7144"/>
                          </a:moveTo>
                          <a:lnTo>
                            <a:pt x="7144" y="33814"/>
                          </a:lnTo>
                        </a:path>
                      </a:pathLst>
                    </a:custGeom>
                    <a:ln w="9525" cap="flat">
                      <a:solidFill>
                        <a:schemeClr val="tx1"/>
                      </a:solidFill>
                      <a:prstDash val="solid"/>
                      <a:miter/>
                    </a:ln>
                  </p:spPr>
                  <p:txBody>
                    <a:bodyPr rtlCol="0" anchor="ctr"/>
                    <a:lstStyle/>
                    <a:p>
                      <a:endParaRPr lang="en-US"/>
                    </a:p>
                  </p:txBody>
                </p:sp>
                <p:sp>
                  <p:nvSpPr>
                    <p:cNvPr id="39" name="Freeform: Shape 333">
                      <a:extLst>
                        <a:ext uri="{FF2B5EF4-FFF2-40B4-BE49-F238E27FC236}">
                          <a16:creationId xmlns:a16="http://schemas.microsoft.com/office/drawing/2014/main" id="{6E325FD9-A419-408F-8B50-603ADA8193AE}"/>
                        </a:ext>
                      </a:extLst>
                    </p:cNvPr>
                    <p:cNvSpPr/>
                    <p:nvPr/>
                  </p:nvSpPr>
                  <p:spPr>
                    <a:xfrm>
                      <a:off x="-1898174" y="1372030"/>
                      <a:ext cx="9525" cy="219075"/>
                    </a:xfrm>
                    <a:custGeom>
                      <a:avLst/>
                      <a:gdLst>
                        <a:gd name="connsiteX0" fmla="*/ 7144 w 9525"/>
                        <a:gd name="connsiteY0" fmla="*/ 7144 h 219075"/>
                        <a:gd name="connsiteX1" fmla="*/ 7144 w 9525"/>
                        <a:gd name="connsiteY1" fmla="*/ 211931 h 219075"/>
                      </a:gdLst>
                      <a:ahLst/>
                      <a:cxnLst>
                        <a:cxn ang="0">
                          <a:pos x="connsiteX0" y="connsiteY0"/>
                        </a:cxn>
                        <a:cxn ang="0">
                          <a:pos x="connsiteX1" y="connsiteY1"/>
                        </a:cxn>
                      </a:cxnLst>
                      <a:rect l="l" t="t" r="r" b="b"/>
                      <a:pathLst>
                        <a:path w="9525" h="219075">
                          <a:moveTo>
                            <a:pt x="7144" y="7144"/>
                          </a:moveTo>
                          <a:lnTo>
                            <a:pt x="7144" y="211931"/>
                          </a:lnTo>
                        </a:path>
                      </a:pathLst>
                    </a:custGeom>
                    <a:ln w="9525" cap="flat">
                      <a:solidFill>
                        <a:schemeClr val="tx1"/>
                      </a:solidFill>
                      <a:prstDash val="solid"/>
                      <a:miter/>
                    </a:ln>
                  </p:spPr>
                  <p:txBody>
                    <a:bodyPr rtlCol="0" anchor="ctr"/>
                    <a:lstStyle/>
                    <a:p>
                      <a:endParaRPr lang="en-US"/>
                    </a:p>
                  </p:txBody>
                </p:sp>
                <p:sp>
                  <p:nvSpPr>
                    <p:cNvPr id="40" name="Freeform: Shape 334">
                      <a:extLst>
                        <a:ext uri="{FF2B5EF4-FFF2-40B4-BE49-F238E27FC236}">
                          <a16:creationId xmlns:a16="http://schemas.microsoft.com/office/drawing/2014/main" id="{20549619-A005-4A05-9F26-84CC99B9F2C1}"/>
                        </a:ext>
                      </a:extLst>
                    </p:cNvPr>
                    <p:cNvSpPr/>
                    <p:nvPr/>
                  </p:nvSpPr>
                  <p:spPr>
                    <a:xfrm>
                      <a:off x="-1999139" y="1232013"/>
                      <a:ext cx="371475" cy="371475"/>
                    </a:xfrm>
                    <a:custGeom>
                      <a:avLst/>
                      <a:gdLst>
                        <a:gd name="connsiteX0" fmla="*/ 372904 w 371475"/>
                        <a:gd name="connsiteY0" fmla="*/ 190024 h 371475"/>
                        <a:gd name="connsiteX1" fmla="*/ 190024 w 371475"/>
                        <a:gd name="connsiteY1" fmla="*/ 372904 h 371475"/>
                        <a:gd name="connsiteX2" fmla="*/ 7144 w 371475"/>
                        <a:gd name="connsiteY2" fmla="*/ 190024 h 371475"/>
                        <a:gd name="connsiteX3" fmla="*/ 190024 w 371475"/>
                        <a:gd name="connsiteY3" fmla="*/ 7144 h 371475"/>
                        <a:gd name="connsiteX4" fmla="*/ 372904 w 371475"/>
                        <a:gd name="connsiteY4" fmla="*/ 19002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72904" y="190024"/>
                          </a:moveTo>
                          <a:cubicBezTo>
                            <a:pt x="372904" y="291026"/>
                            <a:pt x="291026" y="372904"/>
                            <a:pt x="190024" y="372904"/>
                          </a:cubicBezTo>
                          <a:cubicBezTo>
                            <a:pt x="89022" y="372904"/>
                            <a:pt x="7144" y="291026"/>
                            <a:pt x="7144" y="190024"/>
                          </a:cubicBezTo>
                          <a:cubicBezTo>
                            <a:pt x="7144" y="89022"/>
                            <a:pt x="89022" y="7144"/>
                            <a:pt x="190024" y="7144"/>
                          </a:cubicBezTo>
                          <a:cubicBezTo>
                            <a:pt x="291026" y="7144"/>
                            <a:pt x="372904" y="89022"/>
                            <a:pt x="372904" y="190024"/>
                          </a:cubicBezTo>
                          <a:close/>
                        </a:path>
                      </a:pathLst>
                    </a:custGeom>
                    <a:noFill/>
                    <a:ln w="9525" cap="flat">
                      <a:solidFill>
                        <a:schemeClr val="tx1"/>
                      </a:solidFill>
                      <a:prstDash val="solid"/>
                      <a:miter/>
                    </a:ln>
                  </p:spPr>
                  <p:txBody>
                    <a:bodyPr rtlCol="0" anchor="ctr"/>
                    <a:lstStyle/>
                    <a:p>
                      <a:endParaRPr lang="en-US"/>
                    </a:p>
                  </p:txBody>
                </p:sp>
              </p:grpSp>
            </p:grpSp>
            <p:grpSp>
              <p:nvGrpSpPr>
                <p:cNvPr id="23" name="Group 22">
                  <a:extLst>
                    <a:ext uri="{FF2B5EF4-FFF2-40B4-BE49-F238E27FC236}">
                      <a16:creationId xmlns:a16="http://schemas.microsoft.com/office/drawing/2014/main" id="{8BC4A7FC-C5CF-46EF-BE57-1D07575BC121}"/>
                    </a:ext>
                  </a:extLst>
                </p:cNvPr>
                <p:cNvGrpSpPr/>
                <p:nvPr/>
              </p:nvGrpSpPr>
              <p:grpSpPr>
                <a:xfrm>
                  <a:off x="8927133" y="2038409"/>
                  <a:ext cx="452352" cy="542552"/>
                  <a:chOff x="1441198" y="2149638"/>
                  <a:chExt cx="643535" cy="771856"/>
                </a:xfrm>
              </p:grpSpPr>
              <p:cxnSp>
                <p:nvCxnSpPr>
                  <p:cNvPr id="24" name="Straight Arrow Connector 23">
                    <a:extLst>
                      <a:ext uri="{FF2B5EF4-FFF2-40B4-BE49-F238E27FC236}">
                        <a16:creationId xmlns:a16="http://schemas.microsoft.com/office/drawing/2014/main" id="{81DD2402-B4B5-4072-B776-7EB92C0DB546}"/>
                      </a:ext>
                    </a:extLst>
                  </p:cNvPr>
                  <p:cNvCxnSpPr>
                    <a:cxnSpLocks/>
                  </p:cNvCxnSpPr>
                  <p:nvPr/>
                </p:nvCxnSpPr>
                <p:spPr>
                  <a:xfrm>
                    <a:off x="1552472" y="2149638"/>
                    <a:ext cx="515386" cy="297624"/>
                  </a:xfrm>
                  <a:prstGeom prst="straightConnector1">
                    <a:avLst/>
                  </a:prstGeom>
                  <a:ln cap="sq">
                    <a:solidFill>
                      <a:schemeClr val="tx1"/>
                    </a:solidFill>
                    <a:prstDash val="sysDot"/>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D97659-2E2A-4778-9145-97B0B2DD2269}"/>
                      </a:ext>
                    </a:extLst>
                  </p:cNvPr>
                  <p:cNvCxnSpPr>
                    <a:cxnSpLocks/>
                  </p:cNvCxnSpPr>
                  <p:nvPr/>
                </p:nvCxnSpPr>
                <p:spPr>
                  <a:xfrm flipV="1">
                    <a:off x="1560596" y="2615782"/>
                    <a:ext cx="524137" cy="305712"/>
                  </a:xfrm>
                  <a:prstGeom prst="straightConnector1">
                    <a:avLst/>
                  </a:prstGeom>
                  <a:ln cap="sq">
                    <a:solidFill>
                      <a:schemeClr val="tx1"/>
                    </a:solidFill>
                    <a:prstDash val="sysDot"/>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94761D-F852-4227-B684-78DCF6940DE5}"/>
                      </a:ext>
                    </a:extLst>
                  </p:cNvPr>
                  <p:cNvCxnSpPr>
                    <a:cxnSpLocks/>
                  </p:cNvCxnSpPr>
                  <p:nvPr/>
                </p:nvCxnSpPr>
                <p:spPr>
                  <a:xfrm flipH="1">
                    <a:off x="1441198" y="2223517"/>
                    <a:ext cx="34" cy="599656"/>
                  </a:xfrm>
                  <a:prstGeom prst="straightConnector1">
                    <a:avLst/>
                  </a:prstGeom>
                  <a:ln cap="sq">
                    <a:solidFill>
                      <a:schemeClr val="tx1"/>
                    </a:solidFill>
                    <a:prstDash val="sysDot"/>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grpSp>
        </p:grpSp>
        <p:sp>
          <p:nvSpPr>
            <p:cNvPr id="17" name="TextBox 16">
              <a:extLst>
                <a:ext uri="{FF2B5EF4-FFF2-40B4-BE49-F238E27FC236}">
                  <a16:creationId xmlns:a16="http://schemas.microsoft.com/office/drawing/2014/main" id="{EB9CE9F0-FC65-4A21-AAC9-A6E6CBA1774A}"/>
                </a:ext>
              </a:extLst>
            </p:cNvPr>
            <p:cNvSpPr txBox="1"/>
            <p:nvPr/>
          </p:nvSpPr>
          <p:spPr>
            <a:xfrm>
              <a:off x="6631417" y="2787771"/>
              <a:ext cx="2792564" cy="377664"/>
            </a:xfrm>
            <a:prstGeom prst="rect">
              <a:avLst/>
            </a:prstGeom>
            <a:noFill/>
          </p:spPr>
          <p:txBody>
            <a:bodyPr wrap="square" lIns="0" tIns="0" rIns="91440" bIns="0" rtlCol="0" anchor="ctr" anchorCtr="0">
              <a:noAutofit/>
            </a:bodyPr>
            <a:lstStyle/>
            <a:p>
              <a:pPr algn="ctr">
                <a:lnSpc>
                  <a:spcPct val="90000"/>
                </a:lnSpc>
                <a:spcAft>
                  <a:spcPts val="1800"/>
                </a:spcAft>
              </a:pPr>
              <a:r>
                <a:rPr lang="en-US" sz="2000" dirty="0">
                  <a:solidFill>
                    <a:srgbClr val="FFC000"/>
                  </a:solidFill>
                  <a:latin typeface="Amazon Ember Cd" panose="020B0606020204020204" pitchFamily="34" charset="0"/>
                  <a:ea typeface="Amazon Ember Cd" panose="020B0606020204020204" pitchFamily="34" charset="0"/>
                  <a:cs typeface="Amazon Ember Cd" panose="020B0606020204020204" pitchFamily="34" charset="0"/>
                </a:rPr>
                <a:t>Any S3 Storage Class</a:t>
              </a:r>
            </a:p>
          </p:txBody>
        </p:sp>
      </p:grpSp>
      <p:grpSp>
        <p:nvGrpSpPr>
          <p:cNvPr id="61" name="Group 60">
            <a:extLst>
              <a:ext uri="{FF2B5EF4-FFF2-40B4-BE49-F238E27FC236}">
                <a16:creationId xmlns:a16="http://schemas.microsoft.com/office/drawing/2014/main" id="{B1CCA052-33E3-4555-A73C-2F6346248170}"/>
              </a:ext>
            </a:extLst>
          </p:cNvPr>
          <p:cNvGrpSpPr/>
          <p:nvPr/>
        </p:nvGrpSpPr>
        <p:grpSpPr>
          <a:xfrm>
            <a:off x="2605923" y="5372042"/>
            <a:ext cx="3479794" cy="2195955"/>
            <a:chOff x="6631417" y="1466850"/>
            <a:chExt cx="2792564" cy="1698585"/>
          </a:xfrm>
        </p:grpSpPr>
        <p:grpSp>
          <p:nvGrpSpPr>
            <p:cNvPr id="62" name="Group 61">
              <a:extLst>
                <a:ext uri="{FF2B5EF4-FFF2-40B4-BE49-F238E27FC236}">
                  <a16:creationId xmlns:a16="http://schemas.microsoft.com/office/drawing/2014/main" id="{F8C7F829-0699-464D-8322-CBBB37657F67}"/>
                </a:ext>
              </a:extLst>
            </p:cNvPr>
            <p:cNvGrpSpPr/>
            <p:nvPr/>
          </p:nvGrpSpPr>
          <p:grpSpPr>
            <a:xfrm>
              <a:off x="6835105" y="1466850"/>
              <a:ext cx="2385188" cy="1297639"/>
              <a:chOff x="6835105" y="1466850"/>
              <a:chExt cx="2385188" cy="1297639"/>
            </a:xfrm>
          </p:grpSpPr>
          <p:sp>
            <p:nvSpPr>
              <p:cNvPr id="64" name="TextBox 63">
                <a:extLst>
                  <a:ext uri="{FF2B5EF4-FFF2-40B4-BE49-F238E27FC236}">
                    <a16:creationId xmlns:a16="http://schemas.microsoft.com/office/drawing/2014/main" id="{0847162A-9E12-41DE-BE37-F09D61C36C38}"/>
                  </a:ext>
                </a:extLst>
              </p:cNvPr>
              <p:cNvSpPr txBox="1"/>
              <p:nvPr/>
            </p:nvSpPr>
            <p:spPr>
              <a:xfrm>
                <a:off x="6841284" y="1476306"/>
                <a:ext cx="624711" cy="386644"/>
              </a:xfrm>
              <a:prstGeom prst="rect">
                <a:avLst/>
              </a:prstGeom>
              <a:noFill/>
            </p:spPr>
            <p:txBody>
              <a:bodyPr wrap="square" lIns="0" tIns="0" rIns="91440" bIns="0" rtlCol="0" anchor="ctr" anchorCtr="0">
                <a:noAutofit/>
              </a:bodyPr>
              <a:lstStyle/>
              <a:p>
                <a:pPr algn="r">
                  <a:lnSpc>
                    <a:spcPct val="90000"/>
                  </a:lnSpc>
                  <a:spcAft>
                    <a:spcPts val="1800"/>
                  </a:spcAft>
                </a:pPr>
                <a:r>
                  <a:rPr lang="en-US" sz="1800" dirty="0">
                    <a:gradFill>
                      <a:gsLst>
                        <a:gs pos="2917">
                          <a:schemeClr val="tx1"/>
                        </a:gs>
                        <a:gs pos="30000">
                          <a:schemeClr val="tx1"/>
                        </a:gs>
                      </a:gsLst>
                      <a:lin ang="5400000" scaled="0"/>
                    </a:gradFill>
                    <a:latin typeface="Amazon Ember Cd" panose="020B0606020204020204" pitchFamily="34" charset="0"/>
                    <a:ea typeface="Amazon Ember Cd" panose="020B0606020204020204" pitchFamily="34" charset="0"/>
                    <a:cs typeface="Amazon Ember Cd" panose="020B0606020204020204" pitchFamily="34" charset="0"/>
                  </a:rPr>
                  <a:t>AZ2</a:t>
                </a:r>
              </a:p>
            </p:txBody>
          </p:sp>
          <p:sp>
            <p:nvSpPr>
              <p:cNvPr id="65" name="TextBox 64">
                <a:extLst>
                  <a:ext uri="{FF2B5EF4-FFF2-40B4-BE49-F238E27FC236}">
                    <a16:creationId xmlns:a16="http://schemas.microsoft.com/office/drawing/2014/main" id="{96E17A97-1040-404B-BDE6-6156CE34E388}"/>
                  </a:ext>
                </a:extLst>
              </p:cNvPr>
              <p:cNvSpPr txBox="1"/>
              <p:nvPr/>
            </p:nvSpPr>
            <p:spPr>
              <a:xfrm>
                <a:off x="6835105" y="2377845"/>
                <a:ext cx="624711" cy="386644"/>
              </a:xfrm>
              <a:prstGeom prst="rect">
                <a:avLst/>
              </a:prstGeom>
              <a:noFill/>
            </p:spPr>
            <p:txBody>
              <a:bodyPr wrap="square" lIns="0" tIns="0" rIns="91440" bIns="0" rtlCol="0" anchor="ctr" anchorCtr="0">
                <a:noAutofit/>
              </a:bodyPr>
              <a:lstStyle/>
              <a:p>
                <a:pPr algn="r">
                  <a:lnSpc>
                    <a:spcPct val="90000"/>
                  </a:lnSpc>
                  <a:spcAft>
                    <a:spcPts val="1800"/>
                  </a:spcAft>
                </a:pPr>
                <a:r>
                  <a:rPr lang="en-US" sz="1800" dirty="0">
                    <a:gradFill>
                      <a:gsLst>
                        <a:gs pos="2917">
                          <a:schemeClr val="tx1"/>
                        </a:gs>
                        <a:gs pos="30000">
                          <a:schemeClr val="tx1"/>
                        </a:gs>
                      </a:gsLst>
                      <a:lin ang="5400000" scaled="0"/>
                    </a:gradFill>
                    <a:latin typeface="Amazon Ember Cd" panose="020B0606020204020204" pitchFamily="34" charset="0"/>
                    <a:ea typeface="Amazon Ember Cd" panose="020B0606020204020204" pitchFamily="34" charset="0"/>
                    <a:cs typeface="Amazon Ember Cd" panose="020B0606020204020204" pitchFamily="34" charset="0"/>
                  </a:rPr>
                  <a:t>AZ3</a:t>
                </a:r>
              </a:p>
            </p:txBody>
          </p:sp>
          <p:sp>
            <p:nvSpPr>
              <p:cNvPr id="66" name="TextBox 65">
                <a:extLst>
                  <a:ext uri="{FF2B5EF4-FFF2-40B4-BE49-F238E27FC236}">
                    <a16:creationId xmlns:a16="http://schemas.microsoft.com/office/drawing/2014/main" id="{E34A44F8-567B-47AE-AF90-BC0AC8C03784}"/>
                  </a:ext>
                </a:extLst>
              </p:cNvPr>
              <p:cNvSpPr txBox="1"/>
              <p:nvPr/>
            </p:nvSpPr>
            <p:spPr>
              <a:xfrm>
                <a:off x="8702915" y="1934658"/>
                <a:ext cx="517378" cy="386644"/>
              </a:xfrm>
              <a:prstGeom prst="rect">
                <a:avLst/>
              </a:prstGeom>
              <a:noFill/>
            </p:spPr>
            <p:txBody>
              <a:bodyPr wrap="square" lIns="91440" tIns="0" rIns="0" bIns="0" rtlCol="0" anchor="ctr" anchorCtr="0">
                <a:noAutofit/>
              </a:bodyPr>
              <a:lstStyle/>
              <a:p>
                <a:pPr>
                  <a:lnSpc>
                    <a:spcPct val="90000"/>
                  </a:lnSpc>
                  <a:spcAft>
                    <a:spcPts val="1800"/>
                  </a:spcAft>
                </a:pPr>
                <a:r>
                  <a:rPr lang="en-US" sz="1800">
                    <a:gradFill>
                      <a:gsLst>
                        <a:gs pos="2917">
                          <a:schemeClr val="tx1"/>
                        </a:gs>
                        <a:gs pos="30000">
                          <a:schemeClr val="tx1"/>
                        </a:gs>
                      </a:gsLst>
                      <a:lin ang="5400000" scaled="0"/>
                    </a:gradFill>
                    <a:latin typeface="Amazon Ember Cd" panose="020B0606020204020204" pitchFamily="34" charset="0"/>
                    <a:ea typeface="Amazon Ember Cd" panose="020B0606020204020204" pitchFamily="34" charset="0"/>
                    <a:cs typeface="Amazon Ember Cd" panose="020B0606020204020204" pitchFamily="34" charset="0"/>
                  </a:rPr>
                  <a:t>AZ1</a:t>
                </a:r>
              </a:p>
            </p:txBody>
          </p:sp>
          <p:grpSp>
            <p:nvGrpSpPr>
              <p:cNvPr id="67" name="Group 66">
                <a:extLst>
                  <a:ext uri="{FF2B5EF4-FFF2-40B4-BE49-F238E27FC236}">
                    <a16:creationId xmlns:a16="http://schemas.microsoft.com/office/drawing/2014/main" id="{9336DFB3-BA9A-4F99-BEB7-5CBED45DC92D}"/>
                  </a:ext>
                </a:extLst>
              </p:cNvPr>
              <p:cNvGrpSpPr/>
              <p:nvPr/>
            </p:nvGrpSpPr>
            <p:grpSpPr>
              <a:xfrm>
                <a:off x="7428512" y="1466850"/>
                <a:ext cx="1274405" cy="1272378"/>
                <a:chOff x="8548481" y="1666196"/>
                <a:chExt cx="1298939" cy="1296875"/>
              </a:xfrm>
            </p:grpSpPr>
            <p:grpSp>
              <p:nvGrpSpPr>
                <p:cNvPr id="68" name="Group 67">
                  <a:extLst>
                    <a:ext uri="{FF2B5EF4-FFF2-40B4-BE49-F238E27FC236}">
                      <a16:creationId xmlns:a16="http://schemas.microsoft.com/office/drawing/2014/main" id="{FA3FFF13-6AEF-4ACF-A201-A8221A770DBA}"/>
                    </a:ext>
                  </a:extLst>
                </p:cNvPr>
                <p:cNvGrpSpPr/>
                <p:nvPr/>
              </p:nvGrpSpPr>
              <p:grpSpPr>
                <a:xfrm>
                  <a:off x="8548481" y="1666196"/>
                  <a:ext cx="1298939" cy="1296875"/>
                  <a:chOff x="-2024856" y="1231060"/>
                  <a:chExt cx="1198244" cy="1196340"/>
                </a:xfrm>
              </p:grpSpPr>
              <p:sp>
                <p:nvSpPr>
                  <p:cNvPr id="73" name="Freeform: Shape 321">
                    <a:extLst>
                      <a:ext uri="{FF2B5EF4-FFF2-40B4-BE49-F238E27FC236}">
                        <a16:creationId xmlns:a16="http://schemas.microsoft.com/office/drawing/2014/main" id="{CA329631-1645-43DC-A30E-1DF0DE91215B}"/>
                      </a:ext>
                    </a:extLst>
                  </p:cNvPr>
                  <p:cNvSpPr/>
                  <p:nvPr/>
                </p:nvSpPr>
                <p:spPr>
                  <a:xfrm>
                    <a:off x="-2024856" y="1315833"/>
                    <a:ext cx="1019175" cy="1019175"/>
                  </a:xfrm>
                  <a:custGeom>
                    <a:avLst/>
                    <a:gdLst>
                      <a:gd name="connsiteX0" fmla="*/ 1018699 w 1019175"/>
                      <a:gd name="connsiteY0" fmla="*/ 512921 h 1019175"/>
                      <a:gd name="connsiteX1" fmla="*/ 512921 w 1019175"/>
                      <a:gd name="connsiteY1" fmla="*/ 1018699 h 1019175"/>
                      <a:gd name="connsiteX2" fmla="*/ 7144 w 1019175"/>
                      <a:gd name="connsiteY2" fmla="*/ 512921 h 1019175"/>
                      <a:gd name="connsiteX3" fmla="*/ 512921 w 1019175"/>
                      <a:gd name="connsiteY3" fmla="*/ 7144 h 1019175"/>
                      <a:gd name="connsiteX4" fmla="*/ 1018699 w 1019175"/>
                      <a:gd name="connsiteY4" fmla="*/ 512921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175" h="1019175">
                        <a:moveTo>
                          <a:pt x="1018699" y="512921"/>
                        </a:moveTo>
                        <a:cubicBezTo>
                          <a:pt x="1018699" y="792254"/>
                          <a:pt x="792254" y="1018699"/>
                          <a:pt x="512921" y="1018699"/>
                        </a:cubicBezTo>
                        <a:cubicBezTo>
                          <a:pt x="233588" y="1018699"/>
                          <a:pt x="7144" y="792254"/>
                          <a:pt x="7144" y="512921"/>
                        </a:cubicBezTo>
                        <a:cubicBezTo>
                          <a:pt x="7144" y="233588"/>
                          <a:pt x="233588" y="7144"/>
                          <a:pt x="512921" y="7144"/>
                        </a:cubicBezTo>
                        <a:cubicBezTo>
                          <a:pt x="792254" y="7144"/>
                          <a:pt x="1018699" y="233588"/>
                          <a:pt x="1018699" y="512921"/>
                        </a:cubicBezTo>
                        <a:close/>
                      </a:path>
                    </a:pathLst>
                  </a:custGeom>
                  <a:noFill/>
                  <a:ln w="9525" cap="flat">
                    <a:solidFill>
                      <a:schemeClr val="tx1"/>
                    </a:solidFill>
                    <a:prstDash val="solid"/>
                    <a:miter/>
                  </a:ln>
                </p:spPr>
                <p:txBody>
                  <a:bodyPr rtlCol="0" anchor="ctr"/>
                  <a:lstStyle/>
                  <a:p>
                    <a:endParaRPr lang="en-US"/>
                  </a:p>
                </p:txBody>
              </p:sp>
              <p:grpSp>
                <p:nvGrpSpPr>
                  <p:cNvPr id="74" name="Group 73">
                    <a:extLst>
                      <a:ext uri="{FF2B5EF4-FFF2-40B4-BE49-F238E27FC236}">
                        <a16:creationId xmlns:a16="http://schemas.microsoft.com/office/drawing/2014/main" id="{DCBDF2CC-07E3-47DB-B61C-2AE9CCF65CA5}"/>
                      </a:ext>
                    </a:extLst>
                  </p:cNvPr>
                  <p:cNvGrpSpPr/>
                  <p:nvPr/>
                </p:nvGrpSpPr>
                <p:grpSpPr>
                  <a:xfrm>
                    <a:off x="-1999139" y="1231060"/>
                    <a:ext cx="371475" cy="383858"/>
                    <a:chOff x="-1999139" y="1231060"/>
                    <a:chExt cx="371475" cy="383858"/>
                  </a:xfrm>
                </p:grpSpPr>
                <p:sp>
                  <p:nvSpPr>
                    <p:cNvPr id="97" name="Oval 96">
                      <a:extLst>
                        <a:ext uri="{FF2B5EF4-FFF2-40B4-BE49-F238E27FC236}">
                          <a16:creationId xmlns:a16="http://schemas.microsoft.com/office/drawing/2014/main" id="{D6B3B756-1E95-46F2-832F-A4B080109487}"/>
                        </a:ext>
                      </a:extLst>
                    </p:cNvPr>
                    <p:cNvSpPr/>
                    <p:nvPr/>
                  </p:nvSpPr>
                  <p:spPr bwMode="auto">
                    <a:xfrm>
                      <a:off x="-1981676" y="1259954"/>
                      <a:ext cx="346392" cy="346392"/>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8" name="Freeform: Shape 346">
                      <a:extLst>
                        <a:ext uri="{FF2B5EF4-FFF2-40B4-BE49-F238E27FC236}">
                          <a16:creationId xmlns:a16="http://schemas.microsoft.com/office/drawing/2014/main" id="{A8C1A716-FCE5-4FD9-9B1E-840552E97DCE}"/>
                        </a:ext>
                      </a:extLst>
                    </p:cNvPr>
                    <p:cNvSpPr/>
                    <p:nvPr/>
                  </p:nvSpPr>
                  <p:spPr>
                    <a:xfrm>
                      <a:off x="-1999139" y="1231060"/>
                      <a:ext cx="371475" cy="342900"/>
                    </a:xfrm>
                    <a:custGeom>
                      <a:avLst/>
                      <a:gdLst>
                        <a:gd name="connsiteX0" fmla="*/ 372904 w 371475"/>
                        <a:gd name="connsiteY0" fmla="*/ 190976 h 342900"/>
                        <a:gd name="connsiteX1" fmla="*/ 329089 w 371475"/>
                        <a:gd name="connsiteY1" fmla="*/ 306229 h 342900"/>
                        <a:gd name="connsiteX2" fmla="*/ 327184 w 371475"/>
                        <a:gd name="connsiteY2" fmla="*/ 248126 h 342900"/>
                        <a:gd name="connsiteX3" fmla="*/ 295751 w 371475"/>
                        <a:gd name="connsiteY3" fmla="*/ 248126 h 342900"/>
                        <a:gd name="connsiteX4" fmla="*/ 293846 w 371475"/>
                        <a:gd name="connsiteY4" fmla="*/ 140494 h 342900"/>
                        <a:gd name="connsiteX5" fmla="*/ 259556 w 371475"/>
                        <a:gd name="connsiteY5" fmla="*/ 140494 h 342900"/>
                        <a:gd name="connsiteX6" fmla="*/ 259556 w 371475"/>
                        <a:gd name="connsiteY6" fmla="*/ 107156 h 342900"/>
                        <a:gd name="connsiteX7" fmla="*/ 224314 w 371475"/>
                        <a:gd name="connsiteY7" fmla="*/ 107156 h 342900"/>
                        <a:gd name="connsiteX8" fmla="*/ 221456 w 371475"/>
                        <a:gd name="connsiteY8" fmla="*/ 172879 h 342900"/>
                        <a:gd name="connsiteX9" fmla="*/ 190976 w 371475"/>
                        <a:gd name="connsiteY9" fmla="*/ 172879 h 342900"/>
                        <a:gd name="connsiteX10" fmla="*/ 190024 w 371475"/>
                        <a:gd name="connsiteY10" fmla="*/ 290989 h 342900"/>
                        <a:gd name="connsiteX11" fmla="*/ 158591 w 371475"/>
                        <a:gd name="connsiteY11" fmla="*/ 290989 h 342900"/>
                        <a:gd name="connsiteX12" fmla="*/ 157639 w 371475"/>
                        <a:gd name="connsiteY12" fmla="*/ 156686 h 342900"/>
                        <a:gd name="connsiteX13" fmla="*/ 83344 w 371475"/>
                        <a:gd name="connsiteY13" fmla="*/ 108109 h 342900"/>
                        <a:gd name="connsiteX14" fmla="*/ 83344 w 371475"/>
                        <a:gd name="connsiteY14" fmla="*/ 335756 h 342900"/>
                        <a:gd name="connsiteX15" fmla="*/ 7144 w 371475"/>
                        <a:gd name="connsiteY15" fmla="*/ 190024 h 342900"/>
                        <a:gd name="connsiteX16" fmla="*/ 190024 w 371475"/>
                        <a:gd name="connsiteY16" fmla="*/ 7144 h 342900"/>
                        <a:gd name="connsiteX17" fmla="*/ 372904 w 371475"/>
                        <a:gd name="connsiteY17" fmla="*/ 19097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1475" h="342900">
                          <a:moveTo>
                            <a:pt x="372904" y="190976"/>
                          </a:moveTo>
                          <a:cubicBezTo>
                            <a:pt x="372904" y="250984"/>
                            <a:pt x="335756" y="297656"/>
                            <a:pt x="329089" y="306229"/>
                          </a:cubicBezTo>
                          <a:cubicBezTo>
                            <a:pt x="325279" y="309086"/>
                            <a:pt x="327184" y="248126"/>
                            <a:pt x="327184" y="248126"/>
                          </a:cubicBezTo>
                          <a:lnTo>
                            <a:pt x="295751" y="248126"/>
                          </a:lnTo>
                          <a:lnTo>
                            <a:pt x="293846" y="140494"/>
                          </a:lnTo>
                          <a:lnTo>
                            <a:pt x="259556" y="140494"/>
                          </a:lnTo>
                          <a:lnTo>
                            <a:pt x="259556" y="107156"/>
                          </a:lnTo>
                          <a:lnTo>
                            <a:pt x="224314" y="107156"/>
                          </a:lnTo>
                          <a:lnTo>
                            <a:pt x="221456" y="172879"/>
                          </a:lnTo>
                          <a:lnTo>
                            <a:pt x="190976" y="172879"/>
                          </a:lnTo>
                          <a:lnTo>
                            <a:pt x="190024" y="290989"/>
                          </a:lnTo>
                          <a:lnTo>
                            <a:pt x="158591" y="290989"/>
                          </a:lnTo>
                          <a:lnTo>
                            <a:pt x="157639" y="156686"/>
                          </a:lnTo>
                          <a:lnTo>
                            <a:pt x="83344" y="108109"/>
                          </a:lnTo>
                          <a:cubicBezTo>
                            <a:pt x="83344" y="108109"/>
                            <a:pt x="84296" y="336709"/>
                            <a:pt x="83344" y="335756"/>
                          </a:cubicBezTo>
                          <a:cubicBezTo>
                            <a:pt x="37624" y="302419"/>
                            <a:pt x="7144" y="250031"/>
                            <a:pt x="7144" y="190024"/>
                          </a:cubicBezTo>
                          <a:cubicBezTo>
                            <a:pt x="7144" y="89059"/>
                            <a:pt x="89059" y="7144"/>
                            <a:pt x="190024" y="7144"/>
                          </a:cubicBezTo>
                          <a:cubicBezTo>
                            <a:pt x="290989" y="7144"/>
                            <a:pt x="372904" y="90011"/>
                            <a:pt x="372904" y="190976"/>
                          </a:cubicBezTo>
                          <a:close/>
                        </a:path>
                      </a:pathLst>
                    </a:custGeom>
                    <a:solidFill>
                      <a:schemeClr val="tx2"/>
                    </a:solidFill>
                    <a:ln w="9525" cap="flat">
                      <a:noFill/>
                      <a:prstDash val="solid"/>
                      <a:miter/>
                    </a:ln>
                  </p:spPr>
                  <p:txBody>
                    <a:bodyPr rtlCol="0" anchor="ctr"/>
                    <a:lstStyle/>
                    <a:p>
                      <a:endParaRPr lang="en-US"/>
                    </a:p>
                  </p:txBody>
                </p:sp>
                <p:sp>
                  <p:nvSpPr>
                    <p:cNvPr id="99" name="Freeform: Shape 347">
                      <a:extLst>
                        <a:ext uri="{FF2B5EF4-FFF2-40B4-BE49-F238E27FC236}">
                          <a16:creationId xmlns:a16="http://schemas.microsoft.com/office/drawing/2014/main" id="{DCA676D6-90E3-4D1A-971D-2FB5C02A5D6E}"/>
                        </a:ext>
                      </a:extLst>
                    </p:cNvPr>
                    <p:cNvSpPr/>
                    <p:nvPr/>
                  </p:nvSpPr>
                  <p:spPr>
                    <a:xfrm>
                      <a:off x="-1924844" y="1329168"/>
                      <a:ext cx="85725" cy="276225"/>
                    </a:xfrm>
                    <a:custGeom>
                      <a:avLst/>
                      <a:gdLst>
                        <a:gd name="connsiteX0" fmla="*/ 7144 w 85725"/>
                        <a:gd name="connsiteY0" fmla="*/ 240506 h 276225"/>
                        <a:gd name="connsiteX1" fmla="*/ 7144 w 85725"/>
                        <a:gd name="connsiteY1" fmla="*/ 7144 h 276225"/>
                        <a:gd name="connsiteX2" fmla="*/ 83344 w 85725"/>
                        <a:gd name="connsiteY2" fmla="*/ 57626 h 276225"/>
                        <a:gd name="connsiteX3" fmla="*/ 83344 w 85725"/>
                        <a:gd name="connsiteY3" fmla="*/ 271939 h 276225"/>
                      </a:gdLst>
                      <a:ahLst/>
                      <a:cxnLst>
                        <a:cxn ang="0">
                          <a:pos x="connsiteX0" y="connsiteY0"/>
                        </a:cxn>
                        <a:cxn ang="0">
                          <a:pos x="connsiteX1" y="connsiteY1"/>
                        </a:cxn>
                        <a:cxn ang="0">
                          <a:pos x="connsiteX2" y="connsiteY2"/>
                        </a:cxn>
                        <a:cxn ang="0">
                          <a:pos x="connsiteX3" y="connsiteY3"/>
                        </a:cxn>
                      </a:cxnLst>
                      <a:rect l="l" t="t" r="r" b="b"/>
                      <a:pathLst>
                        <a:path w="85725" h="276225">
                          <a:moveTo>
                            <a:pt x="7144" y="240506"/>
                          </a:moveTo>
                          <a:lnTo>
                            <a:pt x="7144" y="7144"/>
                          </a:lnTo>
                          <a:lnTo>
                            <a:pt x="83344" y="57626"/>
                          </a:lnTo>
                          <a:lnTo>
                            <a:pt x="83344" y="271939"/>
                          </a:lnTo>
                        </a:path>
                      </a:pathLst>
                    </a:custGeom>
                    <a:noFill/>
                    <a:ln w="9525" cap="flat">
                      <a:solidFill>
                        <a:schemeClr val="tx1"/>
                      </a:solidFill>
                      <a:prstDash val="solid"/>
                      <a:miter/>
                    </a:ln>
                  </p:spPr>
                  <p:txBody>
                    <a:bodyPr rtlCol="0" anchor="ctr"/>
                    <a:lstStyle/>
                    <a:p>
                      <a:endParaRPr lang="en-US"/>
                    </a:p>
                  </p:txBody>
                </p:sp>
                <p:sp>
                  <p:nvSpPr>
                    <p:cNvPr id="100" name="Freeform: Shape 348">
                      <a:extLst>
                        <a:ext uri="{FF2B5EF4-FFF2-40B4-BE49-F238E27FC236}">
                          <a16:creationId xmlns:a16="http://schemas.microsoft.com/office/drawing/2014/main" id="{3AED7DD4-E50D-4B9C-8788-EEF40EB475AE}"/>
                        </a:ext>
                      </a:extLst>
                    </p:cNvPr>
                    <p:cNvSpPr/>
                    <p:nvPr/>
                  </p:nvSpPr>
                  <p:spPr>
                    <a:xfrm>
                      <a:off x="-1815306" y="1329168"/>
                      <a:ext cx="142875" cy="285750"/>
                    </a:xfrm>
                    <a:custGeom>
                      <a:avLst/>
                      <a:gdLst>
                        <a:gd name="connsiteX0" fmla="*/ 143351 w 142875"/>
                        <a:gd name="connsiteY0" fmla="*/ 216694 h 285750"/>
                        <a:gd name="connsiteX1" fmla="*/ 143351 w 142875"/>
                        <a:gd name="connsiteY1" fmla="*/ 150019 h 285750"/>
                        <a:gd name="connsiteX2" fmla="*/ 110014 w 142875"/>
                        <a:gd name="connsiteY2" fmla="*/ 150019 h 285750"/>
                        <a:gd name="connsiteX3" fmla="*/ 110014 w 142875"/>
                        <a:gd name="connsiteY3" fmla="*/ 41434 h 285750"/>
                        <a:gd name="connsiteX4" fmla="*/ 72866 w 142875"/>
                        <a:gd name="connsiteY4" fmla="*/ 41434 h 285750"/>
                        <a:gd name="connsiteX5" fmla="*/ 72866 w 142875"/>
                        <a:gd name="connsiteY5" fmla="*/ 7144 h 285750"/>
                        <a:gd name="connsiteX6" fmla="*/ 37624 w 142875"/>
                        <a:gd name="connsiteY6" fmla="*/ 7144 h 285750"/>
                        <a:gd name="connsiteX7" fmla="*/ 37624 w 142875"/>
                        <a:gd name="connsiteY7" fmla="*/ 74771 h 285750"/>
                        <a:gd name="connsiteX8" fmla="*/ 7144 w 142875"/>
                        <a:gd name="connsiteY8" fmla="*/ 73819 h 285750"/>
                        <a:gd name="connsiteX9" fmla="*/ 7144 w 142875"/>
                        <a:gd name="connsiteY9" fmla="*/ 27860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85750">
                          <a:moveTo>
                            <a:pt x="143351" y="216694"/>
                          </a:moveTo>
                          <a:lnTo>
                            <a:pt x="143351" y="150019"/>
                          </a:lnTo>
                          <a:lnTo>
                            <a:pt x="110014" y="150019"/>
                          </a:lnTo>
                          <a:lnTo>
                            <a:pt x="110014" y="41434"/>
                          </a:lnTo>
                          <a:lnTo>
                            <a:pt x="72866" y="41434"/>
                          </a:lnTo>
                          <a:lnTo>
                            <a:pt x="72866" y="7144"/>
                          </a:lnTo>
                          <a:lnTo>
                            <a:pt x="37624" y="7144"/>
                          </a:lnTo>
                          <a:lnTo>
                            <a:pt x="37624" y="74771"/>
                          </a:lnTo>
                          <a:lnTo>
                            <a:pt x="7144" y="73819"/>
                          </a:lnTo>
                          <a:lnTo>
                            <a:pt x="7144" y="278606"/>
                          </a:lnTo>
                        </a:path>
                      </a:pathLst>
                    </a:custGeom>
                    <a:noFill/>
                    <a:ln w="9525" cap="flat">
                      <a:solidFill>
                        <a:schemeClr val="tx1"/>
                      </a:solidFill>
                      <a:prstDash val="solid"/>
                      <a:miter/>
                    </a:ln>
                  </p:spPr>
                  <p:txBody>
                    <a:bodyPr rtlCol="0" anchor="ctr"/>
                    <a:lstStyle/>
                    <a:p>
                      <a:endParaRPr lang="en-US"/>
                    </a:p>
                  </p:txBody>
                </p:sp>
                <p:sp>
                  <p:nvSpPr>
                    <p:cNvPr id="101" name="Freeform: Shape 349">
                      <a:extLst>
                        <a:ext uri="{FF2B5EF4-FFF2-40B4-BE49-F238E27FC236}">
                          <a16:creationId xmlns:a16="http://schemas.microsoft.com/office/drawing/2014/main" id="{D441E460-0619-43E5-ADF9-96976F0AC552}"/>
                        </a:ext>
                      </a:extLst>
                    </p:cNvPr>
                    <p:cNvSpPr/>
                    <p:nvPr/>
                  </p:nvSpPr>
                  <p:spPr>
                    <a:xfrm>
                      <a:off x="-1848644" y="1514905"/>
                      <a:ext cx="47625" cy="9525"/>
                    </a:xfrm>
                    <a:custGeom>
                      <a:avLst/>
                      <a:gdLst>
                        <a:gd name="connsiteX0" fmla="*/ 7144 w 47625"/>
                        <a:gd name="connsiteY0" fmla="*/ 7144 h 9525"/>
                        <a:gd name="connsiteX1" fmla="*/ 40481 w 47625"/>
                        <a:gd name="connsiteY1" fmla="*/ 7144 h 9525"/>
                      </a:gdLst>
                      <a:ahLst/>
                      <a:cxnLst>
                        <a:cxn ang="0">
                          <a:pos x="connsiteX0" y="connsiteY0"/>
                        </a:cxn>
                        <a:cxn ang="0">
                          <a:pos x="connsiteX1" y="connsiteY1"/>
                        </a:cxn>
                      </a:cxnLst>
                      <a:rect l="l" t="t" r="r" b="b"/>
                      <a:pathLst>
                        <a:path w="47625" h="9525">
                          <a:moveTo>
                            <a:pt x="7144" y="7144"/>
                          </a:moveTo>
                          <a:lnTo>
                            <a:pt x="40481" y="7144"/>
                          </a:lnTo>
                        </a:path>
                      </a:pathLst>
                    </a:custGeom>
                    <a:ln w="9525" cap="flat">
                      <a:solidFill>
                        <a:schemeClr val="tx1"/>
                      </a:solidFill>
                      <a:prstDash val="solid"/>
                      <a:miter/>
                    </a:ln>
                  </p:spPr>
                  <p:txBody>
                    <a:bodyPr rtlCol="0" anchor="ctr"/>
                    <a:lstStyle/>
                    <a:p>
                      <a:endParaRPr lang="en-US"/>
                    </a:p>
                  </p:txBody>
                </p:sp>
                <p:sp>
                  <p:nvSpPr>
                    <p:cNvPr id="102" name="Freeform: Shape 350">
                      <a:extLst>
                        <a:ext uri="{FF2B5EF4-FFF2-40B4-BE49-F238E27FC236}">
                          <a16:creationId xmlns:a16="http://schemas.microsoft.com/office/drawing/2014/main" id="{9605FDFD-3B6E-42EA-A2BC-535FB042C3B3}"/>
                        </a:ext>
                      </a:extLst>
                    </p:cNvPr>
                    <p:cNvSpPr/>
                    <p:nvPr/>
                  </p:nvSpPr>
                  <p:spPr>
                    <a:xfrm>
                      <a:off x="-1741964" y="1384413"/>
                      <a:ext cx="9525" cy="209550"/>
                    </a:xfrm>
                    <a:custGeom>
                      <a:avLst/>
                      <a:gdLst>
                        <a:gd name="connsiteX0" fmla="*/ 7144 w 9525"/>
                        <a:gd name="connsiteY0" fmla="*/ 7144 h 209550"/>
                        <a:gd name="connsiteX1" fmla="*/ 7144 w 9525"/>
                        <a:gd name="connsiteY1" fmla="*/ 205264 h 209550"/>
                      </a:gdLst>
                      <a:ahLst/>
                      <a:cxnLst>
                        <a:cxn ang="0">
                          <a:pos x="connsiteX0" y="connsiteY0"/>
                        </a:cxn>
                        <a:cxn ang="0">
                          <a:pos x="connsiteX1" y="connsiteY1"/>
                        </a:cxn>
                      </a:cxnLst>
                      <a:rect l="l" t="t" r="r" b="b"/>
                      <a:pathLst>
                        <a:path w="9525" h="209550">
                          <a:moveTo>
                            <a:pt x="7144" y="7144"/>
                          </a:moveTo>
                          <a:lnTo>
                            <a:pt x="7144" y="205264"/>
                          </a:lnTo>
                        </a:path>
                      </a:pathLst>
                    </a:custGeom>
                    <a:ln w="9525" cap="flat">
                      <a:solidFill>
                        <a:schemeClr val="tx1"/>
                      </a:solidFill>
                      <a:prstDash val="solid"/>
                      <a:miter/>
                    </a:ln>
                  </p:spPr>
                  <p:txBody>
                    <a:bodyPr rtlCol="0" anchor="ctr"/>
                    <a:lstStyle/>
                    <a:p>
                      <a:endParaRPr lang="en-US"/>
                    </a:p>
                  </p:txBody>
                </p:sp>
                <p:sp>
                  <p:nvSpPr>
                    <p:cNvPr id="103" name="Freeform: Shape 351">
                      <a:extLst>
                        <a:ext uri="{FF2B5EF4-FFF2-40B4-BE49-F238E27FC236}">
                          <a16:creationId xmlns:a16="http://schemas.microsoft.com/office/drawing/2014/main" id="{7D6F70D7-CB93-42D8-B6C4-80C0313AC2EE}"/>
                        </a:ext>
                      </a:extLst>
                    </p:cNvPr>
                    <p:cNvSpPr/>
                    <p:nvPr/>
                  </p:nvSpPr>
                  <p:spPr>
                    <a:xfrm>
                      <a:off x="-1711484" y="1489188"/>
                      <a:ext cx="9525" cy="47625"/>
                    </a:xfrm>
                    <a:custGeom>
                      <a:avLst/>
                      <a:gdLst>
                        <a:gd name="connsiteX0" fmla="*/ 7144 w 9525"/>
                        <a:gd name="connsiteY0" fmla="*/ 7144 h 47625"/>
                        <a:gd name="connsiteX1" fmla="*/ 7144 w 9525"/>
                        <a:gd name="connsiteY1" fmla="*/ 40481 h 47625"/>
                      </a:gdLst>
                      <a:ahLst/>
                      <a:cxnLst>
                        <a:cxn ang="0">
                          <a:pos x="connsiteX0" y="connsiteY0"/>
                        </a:cxn>
                        <a:cxn ang="0">
                          <a:pos x="connsiteX1" y="connsiteY1"/>
                        </a:cxn>
                      </a:cxnLst>
                      <a:rect l="l" t="t" r="r" b="b"/>
                      <a:pathLst>
                        <a:path w="9525" h="47625">
                          <a:moveTo>
                            <a:pt x="7144" y="7144"/>
                          </a:moveTo>
                          <a:lnTo>
                            <a:pt x="7144" y="40481"/>
                          </a:lnTo>
                        </a:path>
                      </a:pathLst>
                    </a:custGeom>
                    <a:ln w="9525" cap="flat">
                      <a:solidFill>
                        <a:schemeClr val="tx1"/>
                      </a:solidFill>
                      <a:prstDash val="solid"/>
                      <a:miter/>
                    </a:ln>
                  </p:spPr>
                  <p:txBody>
                    <a:bodyPr rtlCol="0" anchor="ctr"/>
                    <a:lstStyle/>
                    <a:p>
                      <a:endParaRPr lang="en-US"/>
                    </a:p>
                  </p:txBody>
                </p:sp>
                <p:sp>
                  <p:nvSpPr>
                    <p:cNvPr id="104" name="Freeform: Shape 352">
                      <a:extLst>
                        <a:ext uri="{FF2B5EF4-FFF2-40B4-BE49-F238E27FC236}">
                          <a16:creationId xmlns:a16="http://schemas.microsoft.com/office/drawing/2014/main" id="{6612DC14-29DF-4F39-87C9-97BCCD77CDA5}"/>
                        </a:ext>
                      </a:extLst>
                    </p:cNvPr>
                    <p:cNvSpPr/>
                    <p:nvPr/>
                  </p:nvSpPr>
                  <p:spPr>
                    <a:xfrm>
                      <a:off x="-1711484" y="1538718"/>
                      <a:ext cx="9525" cy="38100"/>
                    </a:xfrm>
                    <a:custGeom>
                      <a:avLst/>
                      <a:gdLst>
                        <a:gd name="connsiteX0" fmla="*/ 7144 w 9525"/>
                        <a:gd name="connsiteY0" fmla="*/ 7144 h 38100"/>
                        <a:gd name="connsiteX1" fmla="*/ 7144 w 9525"/>
                        <a:gd name="connsiteY1" fmla="*/ 33814 h 38100"/>
                      </a:gdLst>
                      <a:ahLst/>
                      <a:cxnLst>
                        <a:cxn ang="0">
                          <a:pos x="connsiteX0" y="connsiteY0"/>
                        </a:cxn>
                        <a:cxn ang="0">
                          <a:pos x="connsiteX1" y="connsiteY1"/>
                        </a:cxn>
                      </a:cxnLst>
                      <a:rect l="l" t="t" r="r" b="b"/>
                      <a:pathLst>
                        <a:path w="9525" h="38100">
                          <a:moveTo>
                            <a:pt x="7144" y="7144"/>
                          </a:moveTo>
                          <a:lnTo>
                            <a:pt x="7144" y="33814"/>
                          </a:lnTo>
                        </a:path>
                      </a:pathLst>
                    </a:custGeom>
                    <a:ln w="9525" cap="flat">
                      <a:solidFill>
                        <a:schemeClr val="tx1"/>
                      </a:solidFill>
                      <a:prstDash val="solid"/>
                      <a:miter/>
                    </a:ln>
                  </p:spPr>
                  <p:txBody>
                    <a:bodyPr rtlCol="0" anchor="ctr"/>
                    <a:lstStyle/>
                    <a:p>
                      <a:endParaRPr lang="en-US"/>
                    </a:p>
                  </p:txBody>
                </p:sp>
                <p:sp>
                  <p:nvSpPr>
                    <p:cNvPr id="105" name="Freeform: Shape 353">
                      <a:extLst>
                        <a:ext uri="{FF2B5EF4-FFF2-40B4-BE49-F238E27FC236}">
                          <a16:creationId xmlns:a16="http://schemas.microsoft.com/office/drawing/2014/main" id="{F3998CB4-F338-42DB-880A-9DD78F6C33A0}"/>
                        </a:ext>
                      </a:extLst>
                    </p:cNvPr>
                    <p:cNvSpPr/>
                    <p:nvPr/>
                  </p:nvSpPr>
                  <p:spPr>
                    <a:xfrm>
                      <a:off x="-1898174" y="1372030"/>
                      <a:ext cx="9525" cy="219075"/>
                    </a:xfrm>
                    <a:custGeom>
                      <a:avLst/>
                      <a:gdLst>
                        <a:gd name="connsiteX0" fmla="*/ 7144 w 9525"/>
                        <a:gd name="connsiteY0" fmla="*/ 7144 h 219075"/>
                        <a:gd name="connsiteX1" fmla="*/ 7144 w 9525"/>
                        <a:gd name="connsiteY1" fmla="*/ 211931 h 219075"/>
                      </a:gdLst>
                      <a:ahLst/>
                      <a:cxnLst>
                        <a:cxn ang="0">
                          <a:pos x="connsiteX0" y="connsiteY0"/>
                        </a:cxn>
                        <a:cxn ang="0">
                          <a:pos x="connsiteX1" y="connsiteY1"/>
                        </a:cxn>
                      </a:cxnLst>
                      <a:rect l="l" t="t" r="r" b="b"/>
                      <a:pathLst>
                        <a:path w="9525" h="219075">
                          <a:moveTo>
                            <a:pt x="7144" y="7144"/>
                          </a:moveTo>
                          <a:lnTo>
                            <a:pt x="7144" y="211931"/>
                          </a:lnTo>
                        </a:path>
                      </a:pathLst>
                    </a:custGeom>
                    <a:ln w="9525" cap="flat">
                      <a:solidFill>
                        <a:schemeClr val="tx1"/>
                      </a:solidFill>
                      <a:prstDash val="solid"/>
                      <a:miter/>
                    </a:ln>
                  </p:spPr>
                  <p:txBody>
                    <a:bodyPr rtlCol="0" anchor="ctr"/>
                    <a:lstStyle/>
                    <a:p>
                      <a:endParaRPr lang="en-US"/>
                    </a:p>
                  </p:txBody>
                </p:sp>
                <p:sp>
                  <p:nvSpPr>
                    <p:cNvPr id="106" name="Freeform: Shape 354">
                      <a:extLst>
                        <a:ext uri="{FF2B5EF4-FFF2-40B4-BE49-F238E27FC236}">
                          <a16:creationId xmlns:a16="http://schemas.microsoft.com/office/drawing/2014/main" id="{4AFFD798-1B63-4D2B-B7EC-33B2A1920D29}"/>
                        </a:ext>
                      </a:extLst>
                    </p:cNvPr>
                    <p:cNvSpPr/>
                    <p:nvPr/>
                  </p:nvSpPr>
                  <p:spPr>
                    <a:xfrm>
                      <a:off x="-1999139" y="1232013"/>
                      <a:ext cx="371475" cy="371475"/>
                    </a:xfrm>
                    <a:custGeom>
                      <a:avLst/>
                      <a:gdLst>
                        <a:gd name="connsiteX0" fmla="*/ 372904 w 371475"/>
                        <a:gd name="connsiteY0" fmla="*/ 190024 h 371475"/>
                        <a:gd name="connsiteX1" fmla="*/ 190024 w 371475"/>
                        <a:gd name="connsiteY1" fmla="*/ 372904 h 371475"/>
                        <a:gd name="connsiteX2" fmla="*/ 7144 w 371475"/>
                        <a:gd name="connsiteY2" fmla="*/ 190024 h 371475"/>
                        <a:gd name="connsiteX3" fmla="*/ 190024 w 371475"/>
                        <a:gd name="connsiteY3" fmla="*/ 7144 h 371475"/>
                        <a:gd name="connsiteX4" fmla="*/ 372904 w 371475"/>
                        <a:gd name="connsiteY4" fmla="*/ 19002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72904" y="190024"/>
                          </a:moveTo>
                          <a:cubicBezTo>
                            <a:pt x="372904" y="291026"/>
                            <a:pt x="291026" y="372904"/>
                            <a:pt x="190024" y="372904"/>
                          </a:cubicBezTo>
                          <a:cubicBezTo>
                            <a:pt x="89022" y="372904"/>
                            <a:pt x="7144" y="291026"/>
                            <a:pt x="7144" y="190024"/>
                          </a:cubicBezTo>
                          <a:cubicBezTo>
                            <a:pt x="7144" y="89022"/>
                            <a:pt x="89022" y="7144"/>
                            <a:pt x="190024" y="7144"/>
                          </a:cubicBezTo>
                          <a:cubicBezTo>
                            <a:pt x="291026" y="7144"/>
                            <a:pt x="372904" y="89022"/>
                            <a:pt x="372904" y="190024"/>
                          </a:cubicBezTo>
                          <a:close/>
                        </a:path>
                      </a:pathLst>
                    </a:custGeom>
                    <a:noFill/>
                    <a:ln w="9525" cap="flat">
                      <a:solidFill>
                        <a:schemeClr val="tx1"/>
                      </a:solidFill>
                      <a:prstDash val="solid"/>
                      <a:miter/>
                    </a:ln>
                  </p:spPr>
                  <p:txBody>
                    <a:bodyPr rtlCol="0" anchor="ctr"/>
                    <a:lstStyle/>
                    <a:p>
                      <a:endParaRPr lang="en-US"/>
                    </a:p>
                  </p:txBody>
                </p:sp>
              </p:grpSp>
              <p:grpSp>
                <p:nvGrpSpPr>
                  <p:cNvPr id="75" name="Group 74">
                    <a:extLst>
                      <a:ext uri="{FF2B5EF4-FFF2-40B4-BE49-F238E27FC236}">
                        <a16:creationId xmlns:a16="http://schemas.microsoft.com/office/drawing/2014/main" id="{354F70E0-029B-4357-9B57-0242DFB945B4}"/>
                      </a:ext>
                    </a:extLst>
                  </p:cNvPr>
                  <p:cNvGrpSpPr/>
                  <p:nvPr/>
                </p:nvGrpSpPr>
                <p:grpSpPr>
                  <a:xfrm>
                    <a:off x="-1198087" y="1642018"/>
                    <a:ext cx="371475" cy="383858"/>
                    <a:chOff x="-1999139" y="1231060"/>
                    <a:chExt cx="371475" cy="383858"/>
                  </a:xfrm>
                </p:grpSpPr>
                <p:sp>
                  <p:nvSpPr>
                    <p:cNvPr id="87" name="Oval 86">
                      <a:extLst>
                        <a:ext uri="{FF2B5EF4-FFF2-40B4-BE49-F238E27FC236}">
                          <a16:creationId xmlns:a16="http://schemas.microsoft.com/office/drawing/2014/main" id="{924FEE40-2D91-47EC-B436-CE326D6921F2}"/>
                        </a:ext>
                      </a:extLst>
                    </p:cNvPr>
                    <p:cNvSpPr/>
                    <p:nvPr/>
                  </p:nvSpPr>
                  <p:spPr bwMode="auto">
                    <a:xfrm>
                      <a:off x="-1981676" y="1259954"/>
                      <a:ext cx="346392" cy="346392"/>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Shape 336">
                      <a:extLst>
                        <a:ext uri="{FF2B5EF4-FFF2-40B4-BE49-F238E27FC236}">
                          <a16:creationId xmlns:a16="http://schemas.microsoft.com/office/drawing/2014/main" id="{E5CC6EB5-C5F6-4BDC-AC0F-44F4BC463FD4}"/>
                        </a:ext>
                      </a:extLst>
                    </p:cNvPr>
                    <p:cNvSpPr/>
                    <p:nvPr/>
                  </p:nvSpPr>
                  <p:spPr>
                    <a:xfrm>
                      <a:off x="-1999139" y="1231060"/>
                      <a:ext cx="371475" cy="342900"/>
                    </a:xfrm>
                    <a:custGeom>
                      <a:avLst/>
                      <a:gdLst>
                        <a:gd name="connsiteX0" fmla="*/ 372904 w 371475"/>
                        <a:gd name="connsiteY0" fmla="*/ 190976 h 342900"/>
                        <a:gd name="connsiteX1" fmla="*/ 329089 w 371475"/>
                        <a:gd name="connsiteY1" fmla="*/ 306229 h 342900"/>
                        <a:gd name="connsiteX2" fmla="*/ 327184 w 371475"/>
                        <a:gd name="connsiteY2" fmla="*/ 248126 h 342900"/>
                        <a:gd name="connsiteX3" fmla="*/ 295751 w 371475"/>
                        <a:gd name="connsiteY3" fmla="*/ 248126 h 342900"/>
                        <a:gd name="connsiteX4" fmla="*/ 293846 w 371475"/>
                        <a:gd name="connsiteY4" fmla="*/ 140494 h 342900"/>
                        <a:gd name="connsiteX5" fmla="*/ 259556 w 371475"/>
                        <a:gd name="connsiteY5" fmla="*/ 140494 h 342900"/>
                        <a:gd name="connsiteX6" fmla="*/ 259556 w 371475"/>
                        <a:gd name="connsiteY6" fmla="*/ 107156 h 342900"/>
                        <a:gd name="connsiteX7" fmla="*/ 224314 w 371475"/>
                        <a:gd name="connsiteY7" fmla="*/ 107156 h 342900"/>
                        <a:gd name="connsiteX8" fmla="*/ 221456 w 371475"/>
                        <a:gd name="connsiteY8" fmla="*/ 172879 h 342900"/>
                        <a:gd name="connsiteX9" fmla="*/ 190976 w 371475"/>
                        <a:gd name="connsiteY9" fmla="*/ 172879 h 342900"/>
                        <a:gd name="connsiteX10" fmla="*/ 190024 w 371475"/>
                        <a:gd name="connsiteY10" fmla="*/ 290989 h 342900"/>
                        <a:gd name="connsiteX11" fmla="*/ 158591 w 371475"/>
                        <a:gd name="connsiteY11" fmla="*/ 290989 h 342900"/>
                        <a:gd name="connsiteX12" fmla="*/ 157639 w 371475"/>
                        <a:gd name="connsiteY12" fmla="*/ 156686 h 342900"/>
                        <a:gd name="connsiteX13" fmla="*/ 83344 w 371475"/>
                        <a:gd name="connsiteY13" fmla="*/ 108109 h 342900"/>
                        <a:gd name="connsiteX14" fmla="*/ 83344 w 371475"/>
                        <a:gd name="connsiteY14" fmla="*/ 335756 h 342900"/>
                        <a:gd name="connsiteX15" fmla="*/ 7144 w 371475"/>
                        <a:gd name="connsiteY15" fmla="*/ 190024 h 342900"/>
                        <a:gd name="connsiteX16" fmla="*/ 190024 w 371475"/>
                        <a:gd name="connsiteY16" fmla="*/ 7144 h 342900"/>
                        <a:gd name="connsiteX17" fmla="*/ 372904 w 371475"/>
                        <a:gd name="connsiteY17" fmla="*/ 19097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1475" h="342900">
                          <a:moveTo>
                            <a:pt x="372904" y="190976"/>
                          </a:moveTo>
                          <a:cubicBezTo>
                            <a:pt x="372904" y="250984"/>
                            <a:pt x="335756" y="297656"/>
                            <a:pt x="329089" y="306229"/>
                          </a:cubicBezTo>
                          <a:cubicBezTo>
                            <a:pt x="325279" y="309086"/>
                            <a:pt x="327184" y="248126"/>
                            <a:pt x="327184" y="248126"/>
                          </a:cubicBezTo>
                          <a:lnTo>
                            <a:pt x="295751" y="248126"/>
                          </a:lnTo>
                          <a:lnTo>
                            <a:pt x="293846" y="140494"/>
                          </a:lnTo>
                          <a:lnTo>
                            <a:pt x="259556" y="140494"/>
                          </a:lnTo>
                          <a:lnTo>
                            <a:pt x="259556" y="107156"/>
                          </a:lnTo>
                          <a:lnTo>
                            <a:pt x="224314" y="107156"/>
                          </a:lnTo>
                          <a:lnTo>
                            <a:pt x="221456" y="172879"/>
                          </a:lnTo>
                          <a:lnTo>
                            <a:pt x="190976" y="172879"/>
                          </a:lnTo>
                          <a:lnTo>
                            <a:pt x="190024" y="290989"/>
                          </a:lnTo>
                          <a:lnTo>
                            <a:pt x="158591" y="290989"/>
                          </a:lnTo>
                          <a:lnTo>
                            <a:pt x="157639" y="156686"/>
                          </a:lnTo>
                          <a:lnTo>
                            <a:pt x="83344" y="108109"/>
                          </a:lnTo>
                          <a:cubicBezTo>
                            <a:pt x="83344" y="108109"/>
                            <a:pt x="84296" y="336709"/>
                            <a:pt x="83344" y="335756"/>
                          </a:cubicBezTo>
                          <a:cubicBezTo>
                            <a:pt x="37624" y="302419"/>
                            <a:pt x="7144" y="250031"/>
                            <a:pt x="7144" y="190024"/>
                          </a:cubicBezTo>
                          <a:cubicBezTo>
                            <a:pt x="7144" y="89059"/>
                            <a:pt x="89059" y="7144"/>
                            <a:pt x="190024" y="7144"/>
                          </a:cubicBezTo>
                          <a:cubicBezTo>
                            <a:pt x="290989" y="7144"/>
                            <a:pt x="372904" y="90011"/>
                            <a:pt x="372904" y="190976"/>
                          </a:cubicBezTo>
                          <a:close/>
                        </a:path>
                      </a:pathLst>
                    </a:custGeom>
                    <a:solidFill>
                      <a:schemeClr val="tx2"/>
                    </a:solidFill>
                    <a:ln w="9525" cap="flat">
                      <a:noFill/>
                      <a:prstDash val="solid"/>
                      <a:miter/>
                    </a:ln>
                  </p:spPr>
                  <p:txBody>
                    <a:bodyPr rtlCol="0" anchor="ctr"/>
                    <a:lstStyle/>
                    <a:p>
                      <a:endParaRPr lang="en-US"/>
                    </a:p>
                  </p:txBody>
                </p:sp>
                <p:sp>
                  <p:nvSpPr>
                    <p:cNvPr id="89" name="Freeform: Shape 337">
                      <a:extLst>
                        <a:ext uri="{FF2B5EF4-FFF2-40B4-BE49-F238E27FC236}">
                          <a16:creationId xmlns:a16="http://schemas.microsoft.com/office/drawing/2014/main" id="{0A8A283F-D90D-4DB7-8312-15330C26191B}"/>
                        </a:ext>
                      </a:extLst>
                    </p:cNvPr>
                    <p:cNvSpPr/>
                    <p:nvPr/>
                  </p:nvSpPr>
                  <p:spPr>
                    <a:xfrm>
                      <a:off x="-1924844" y="1329168"/>
                      <a:ext cx="85725" cy="276225"/>
                    </a:xfrm>
                    <a:custGeom>
                      <a:avLst/>
                      <a:gdLst>
                        <a:gd name="connsiteX0" fmla="*/ 7144 w 85725"/>
                        <a:gd name="connsiteY0" fmla="*/ 240506 h 276225"/>
                        <a:gd name="connsiteX1" fmla="*/ 7144 w 85725"/>
                        <a:gd name="connsiteY1" fmla="*/ 7144 h 276225"/>
                        <a:gd name="connsiteX2" fmla="*/ 83344 w 85725"/>
                        <a:gd name="connsiteY2" fmla="*/ 57626 h 276225"/>
                        <a:gd name="connsiteX3" fmla="*/ 83344 w 85725"/>
                        <a:gd name="connsiteY3" fmla="*/ 271939 h 276225"/>
                      </a:gdLst>
                      <a:ahLst/>
                      <a:cxnLst>
                        <a:cxn ang="0">
                          <a:pos x="connsiteX0" y="connsiteY0"/>
                        </a:cxn>
                        <a:cxn ang="0">
                          <a:pos x="connsiteX1" y="connsiteY1"/>
                        </a:cxn>
                        <a:cxn ang="0">
                          <a:pos x="connsiteX2" y="connsiteY2"/>
                        </a:cxn>
                        <a:cxn ang="0">
                          <a:pos x="connsiteX3" y="connsiteY3"/>
                        </a:cxn>
                      </a:cxnLst>
                      <a:rect l="l" t="t" r="r" b="b"/>
                      <a:pathLst>
                        <a:path w="85725" h="276225">
                          <a:moveTo>
                            <a:pt x="7144" y="240506"/>
                          </a:moveTo>
                          <a:lnTo>
                            <a:pt x="7144" y="7144"/>
                          </a:lnTo>
                          <a:lnTo>
                            <a:pt x="83344" y="57626"/>
                          </a:lnTo>
                          <a:lnTo>
                            <a:pt x="83344" y="271939"/>
                          </a:lnTo>
                        </a:path>
                      </a:pathLst>
                    </a:custGeom>
                    <a:noFill/>
                    <a:ln w="9525" cap="flat">
                      <a:solidFill>
                        <a:schemeClr val="tx1"/>
                      </a:solidFill>
                      <a:prstDash val="solid"/>
                      <a:miter/>
                    </a:ln>
                  </p:spPr>
                  <p:txBody>
                    <a:bodyPr rtlCol="0" anchor="ctr"/>
                    <a:lstStyle/>
                    <a:p>
                      <a:endParaRPr lang="en-US"/>
                    </a:p>
                  </p:txBody>
                </p:sp>
                <p:sp>
                  <p:nvSpPr>
                    <p:cNvPr id="90" name="Freeform: Shape 338">
                      <a:extLst>
                        <a:ext uri="{FF2B5EF4-FFF2-40B4-BE49-F238E27FC236}">
                          <a16:creationId xmlns:a16="http://schemas.microsoft.com/office/drawing/2014/main" id="{DEA1D4FB-CBFC-49D4-A745-7B2516A46D01}"/>
                        </a:ext>
                      </a:extLst>
                    </p:cNvPr>
                    <p:cNvSpPr/>
                    <p:nvPr/>
                  </p:nvSpPr>
                  <p:spPr>
                    <a:xfrm>
                      <a:off x="-1815306" y="1329168"/>
                      <a:ext cx="142875" cy="285750"/>
                    </a:xfrm>
                    <a:custGeom>
                      <a:avLst/>
                      <a:gdLst>
                        <a:gd name="connsiteX0" fmla="*/ 143351 w 142875"/>
                        <a:gd name="connsiteY0" fmla="*/ 216694 h 285750"/>
                        <a:gd name="connsiteX1" fmla="*/ 143351 w 142875"/>
                        <a:gd name="connsiteY1" fmla="*/ 150019 h 285750"/>
                        <a:gd name="connsiteX2" fmla="*/ 110014 w 142875"/>
                        <a:gd name="connsiteY2" fmla="*/ 150019 h 285750"/>
                        <a:gd name="connsiteX3" fmla="*/ 110014 w 142875"/>
                        <a:gd name="connsiteY3" fmla="*/ 41434 h 285750"/>
                        <a:gd name="connsiteX4" fmla="*/ 72866 w 142875"/>
                        <a:gd name="connsiteY4" fmla="*/ 41434 h 285750"/>
                        <a:gd name="connsiteX5" fmla="*/ 72866 w 142875"/>
                        <a:gd name="connsiteY5" fmla="*/ 7144 h 285750"/>
                        <a:gd name="connsiteX6" fmla="*/ 37624 w 142875"/>
                        <a:gd name="connsiteY6" fmla="*/ 7144 h 285750"/>
                        <a:gd name="connsiteX7" fmla="*/ 37624 w 142875"/>
                        <a:gd name="connsiteY7" fmla="*/ 74771 h 285750"/>
                        <a:gd name="connsiteX8" fmla="*/ 7144 w 142875"/>
                        <a:gd name="connsiteY8" fmla="*/ 73819 h 285750"/>
                        <a:gd name="connsiteX9" fmla="*/ 7144 w 142875"/>
                        <a:gd name="connsiteY9" fmla="*/ 27860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85750">
                          <a:moveTo>
                            <a:pt x="143351" y="216694"/>
                          </a:moveTo>
                          <a:lnTo>
                            <a:pt x="143351" y="150019"/>
                          </a:lnTo>
                          <a:lnTo>
                            <a:pt x="110014" y="150019"/>
                          </a:lnTo>
                          <a:lnTo>
                            <a:pt x="110014" y="41434"/>
                          </a:lnTo>
                          <a:lnTo>
                            <a:pt x="72866" y="41434"/>
                          </a:lnTo>
                          <a:lnTo>
                            <a:pt x="72866" y="7144"/>
                          </a:lnTo>
                          <a:lnTo>
                            <a:pt x="37624" y="7144"/>
                          </a:lnTo>
                          <a:lnTo>
                            <a:pt x="37624" y="74771"/>
                          </a:lnTo>
                          <a:lnTo>
                            <a:pt x="7144" y="73819"/>
                          </a:lnTo>
                          <a:lnTo>
                            <a:pt x="7144" y="278606"/>
                          </a:lnTo>
                        </a:path>
                      </a:pathLst>
                    </a:custGeom>
                    <a:noFill/>
                    <a:ln w="9525" cap="flat">
                      <a:solidFill>
                        <a:schemeClr val="tx1"/>
                      </a:solidFill>
                      <a:prstDash val="solid"/>
                      <a:miter/>
                    </a:ln>
                  </p:spPr>
                  <p:txBody>
                    <a:bodyPr rtlCol="0" anchor="ctr"/>
                    <a:lstStyle/>
                    <a:p>
                      <a:endParaRPr lang="en-US"/>
                    </a:p>
                  </p:txBody>
                </p:sp>
                <p:sp>
                  <p:nvSpPr>
                    <p:cNvPr id="91" name="Freeform: Shape 339">
                      <a:extLst>
                        <a:ext uri="{FF2B5EF4-FFF2-40B4-BE49-F238E27FC236}">
                          <a16:creationId xmlns:a16="http://schemas.microsoft.com/office/drawing/2014/main" id="{123CE088-8B9D-418E-865D-36D105A99180}"/>
                        </a:ext>
                      </a:extLst>
                    </p:cNvPr>
                    <p:cNvSpPr/>
                    <p:nvPr/>
                  </p:nvSpPr>
                  <p:spPr>
                    <a:xfrm>
                      <a:off x="-1848644" y="1514905"/>
                      <a:ext cx="47625" cy="9525"/>
                    </a:xfrm>
                    <a:custGeom>
                      <a:avLst/>
                      <a:gdLst>
                        <a:gd name="connsiteX0" fmla="*/ 7144 w 47625"/>
                        <a:gd name="connsiteY0" fmla="*/ 7144 h 9525"/>
                        <a:gd name="connsiteX1" fmla="*/ 40481 w 47625"/>
                        <a:gd name="connsiteY1" fmla="*/ 7144 h 9525"/>
                      </a:gdLst>
                      <a:ahLst/>
                      <a:cxnLst>
                        <a:cxn ang="0">
                          <a:pos x="connsiteX0" y="connsiteY0"/>
                        </a:cxn>
                        <a:cxn ang="0">
                          <a:pos x="connsiteX1" y="connsiteY1"/>
                        </a:cxn>
                      </a:cxnLst>
                      <a:rect l="l" t="t" r="r" b="b"/>
                      <a:pathLst>
                        <a:path w="47625" h="9525">
                          <a:moveTo>
                            <a:pt x="7144" y="7144"/>
                          </a:moveTo>
                          <a:lnTo>
                            <a:pt x="40481" y="7144"/>
                          </a:lnTo>
                        </a:path>
                      </a:pathLst>
                    </a:custGeom>
                    <a:ln w="9525" cap="flat">
                      <a:solidFill>
                        <a:schemeClr val="tx1"/>
                      </a:solidFill>
                      <a:prstDash val="solid"/>
                      <a:miter/>
                    </a:ln>
                  </p:spPr>
                  <p:txBody>
                    <a:bodyPr rtlCol="0" anchor="ctr"/>
                    <a:lstStyle/>
                    <a:p>
                      <a:endParaRPr lang="en-US"/>
                    </a:p>
                  </p:txBody>
                </p:sp>
                <p:sp>
                  <p:nvSpPr>
                    <p:cNvPr id="92" name="Freeform: Shape 340">
                      <a:extLst>
                        <a:ext uri="{FF2B5EF4-FFF2-40B4-BE49-F238E27FC236}">
                          <a16:creationId xmlns:a16="http://schemas.microsoft.com/office/drawing/2014/main" id="{8F9B679E-38A9-4CF4-8F5C-6D29D369E633}"/>
                        </a:ext>
                      </a:extLst>
                    </p:cNvPr>
                    <p:cNvSpPr/>
                    <p:nvPr/>
                  </p:nvSpPr>
                  <p:spPr>
                    <a:xfrm>
                      <a:off x="-1741964" y="1384413"/>
                      <a:ext cx="9525" cy="209550"/>
                    </a:xfrm>
                    <a:custGeom>
                      <a:avLst/>
                      <a:gdLst>
                        <a:gd name="connsiteX0" fmla="*/ 7144 w 9525"/>
                        <a:gd name="connsiteY0" fmla="*/ 7144 h 209550"/>
                        <a:gd name="connsiteX1" fmla="*/ 7144 w 9525"/>
                        <a:gd name="connsiteY1" fmla="*/ 205264 h 209550"/>
                      </a:gdLst>
                      <a:ahLst/>
                      <a:cxnLst>
                        <a:cxn ang="0">
                          <a:pos x="connsiteX0" y="connsiteY0"/>
                        </a:cxn>
                        <a:cxn ang="0">
                          <a:pos x="connsiteX1" y="connsiteY1"/>
                        </a:cxn>
                      </a:cxnLst>
                      <a:rect l="l" t="t" r="r" b="b"/>
                      <a:pathLst>
                        <a:path w="9525" h="209550">
                          <a:moveTo>
                            <a:pt x="7144" y="7144"/>
                          </a:moveTo>
                          <a:lnTo>
                            <a:pt x="7144" y="205264"/>
                          </a:lnTo>
                        </a:path>
                      </a:pathLst>
                    </a:custGeom>
                    <a:ln w="9525" cap="flat">
                      <a:solidFill>
                        <a:schemeClr val="tx1"/>
                      </a:solidFill>
                      <a:prstDash val="solid"/>
                      <a:miter/>
                    </a:ln>
                  </p:spPr>
                  <p:txBody>
                    <a:bodyPr rtlCol="0" anchor="ctr"/>
                    <a:lstStyle/>
                    <a:p>
                      <a:endParaRPr lang="en-US"/>
                    </a:p>
                  </p:txBody>
                </p:sp>
                <p:sp>
                  <p:nvSpPr>
                    <p:cNvPr id="93" name="Freeform: Shape 341">
                      <a:extLst>
                        <a:ext uri="{FF2B5EF4-FFF2-40B4-BE49-F238E27FC236}">
                          <a16:creationId xmlns:a16="http://schemas.microsoft.com/office/drawing/2014/main" id="{A23CB972-1D16-4F7B-A68F-65721F485FDD}"/>
                        </a:ext>
                      </a:extLst>
                    </p:cNvPr>
                    <p:cNvSpPr/>
                    <p:nvPr/>
                  </p:nvSpPr>
                  <p:spPr>
                    <a:xfrm>
                      <a:off x="-1711484" y="1489188"/>
                      <a:ext cx="9525" cy="47625"/>
                    </a:xfrm>
                    <a:custGeom>
                      <a:avLst/>
                      <a:gdLst>
                        <a:gd name="connsiteX0" fmla="*/ 7144 w 9525"/>
                        <a:gd name="connsiteY0" fmla="*/ 7144 h 47625"/>
                        <a:gd name="connsiteX1" fmla="*/ 7144 w 9525"/>
                        <a:gd name="connsiteY1" fmla="*/ 40481 h 47625"/>
                      </a:gdLst>
                      <a:ahLst/>
                      <a:cxnLst>
                        <a:cxn ang="0">
                          <a:pos x="connsiteX0" y="connsiteY0"/>
                        </a:cxn>
                        <a:cxn ang="0">
                          <a:pos x="connsiteX1" y="connsiteY1"/>
                        </a:cxn>
                      </a:cxnLst>
                      <a:rect l="l" t="t" r="r" b="b"/>
                      <a:pathLst>
                        <a:path w="9525" h="47625">
                          <a:moveTo>
                            <a:pt x="7144" y="7144"/>
                          </a:moveTo>
                          <a:lnTo>
                            <a:pt x="7144" y="40481"/>
                          </a:lnTo>
                        </a:path>
                      </a:pathLst>
                    </a:custGeom>
                    <a:ln w="9525" cap="flat">
                      <a:solidFill>
                        <a:schemeClr val="tx1"/>
                      </a:solidFill>
                      <a:prstDash val="solid"/>
                      <a:miter/>
                    </a:ln>
                  </p:spPr>
                  <p:txBody>
                    <a:bodyPr rtlCol="0" anchor="ctr"/>
                    <a:lstStyle/>
                    <a:p>
                      <a:endParaRPr lang="en-US"/>
                    </a:p>
                  </p:txBody>
                </p:sp>
                <p:sp>
                  <p:nvSpPr>
                    <p:cNvPr id="94" name="Freeform: Shape 342">
                      <a:extLst>
                        <a:ext uri="{FF2B5EF4-FFF2-40B4-BE49-F238E27FC236}">
                          <a16:creationId xmlns:a16="http://schemas.microsoft.com/office/drawing/2014/main" id="{022C817E-5DCE-4F8C-B738-13C86EEBF86B}"/>
                        </a:ext>
                      </a:extLst>
                    </p:cNvPr>
                    <p:cNvSpPr/>
                    <p:nvPr/>
                  </p:nvSpPr>
                  <p:spPr>
                    <a:xfrm>
                      <a:off x="-1711484" y="1538718"/>
                      <a:ext cx="9525" cy="38100"/>
                    </a:xfrm>
                    <a:custGeom>
                      <a:avLst/>
                      <a:gdLst>
                        <a:gd name="connsiteX0" fmla="*/ 7144 w 9525"/>
                        <a:gd name="connsiteY0" fmla="*/ 7144 h 38100"/>
                        <a:gd name="connsiteX1" fmla="*/ 7144 w 9525"/>
                        <a:gd name="connsiteY1" fmla="*/ 33814 h 38100"/>
                      </a:gdLst>
                      <a:ahLst/>
                      <a:cxnLst>
                        <a:cxn ang="0">
                          <a:pos x="connsiteX0" y="connsiteY0"/>
                        </a:cxn>
                        <a:cxn ang="0">
                          <a:pos x="connsiteX1" y="connsiteY1"/>
                        </a:cxn>
                      </a:cxnLst>
                      <a:rect l="l" t="t" r="r" b="b"/>
                      <a:pathLst>
                        <a:path w="9525" h="38100">
                          <a:moveTo>
                            <a:pt x="7144" y="7144"/>
                          </a:moveTo>
                          <a:lnTo>
                            <a:pt x="7144" y="33814"/>
                          </a:lnTo>
                        </a:path>
                      </a:pathLst>
                    </a:custGeom>
                    <a:ln w="9525" cap="flat">
                      <a:solidFill>
                        <a:schemeClr val="tx1"/>
                      </a:solidFill>
                      <a:prstDash val="solid"/>
                      <a:miter/>
                    </a:ln>
                  </p:spPr>
                  <p:txBody>
                    <a:bodyPr rtlCol="0" anchor="ctr"/>
                    <a:lstStyle/>
                    <a:p>
                      <a:endParaRPr lang="en-US"/>
                    </a:p>
                  </p:txBody>
                </p:sp>
                <p:sp>
                  <p:nvSpPr>
                    <p:cNvPr id="95" name="Freeform: Shape 343">
                      <a:extLst>
                        <a:ext uri="{FF2B5EF4-FFF2-40B4-BE49-F238E27FC236}">
                          <a16:creationId xmlns:a16="http://schemas.microsoft.com/office/drawing/2014/main" id="{306504EE-E1EB-4EEB-B584-1BC46835D868}"/>
                        </a:ext>
                      </a:extLst>
                    </p:cNvPr>
                    <p:cNvSpPr/>
                    <p:nvPr/>
                  </p:nvSpPr>
                  <p:spPr>
                    <a:xfrm>
                      <a:off x="-1898174" y="1372030"/>
                      <a:ext cx="9525" cy="219075"/>
                    </a:xfrm>
                    <a:custGeom>
                      <a:avLst/>
                      <a:gdLst>
                        <a:gd name="connsiteX0" fmla="*/ 7144 w 9525"/>
                        <a:gd name="connsiteY0" fmla="*/ 7144 h 219075"/>
                        <a:gd name="connsiteX1" fmla="*/ 7144 w 9525"/>
                        <a:gd name="connsiteY1" fmla="*/ 211931 h 219075"/>
                      </a:gdLst>
                      <a:ahLst/>
                      <a:cxnLst>
                        <a:cxn ang="0">
                          <a:pos x="connsiteX0" y="connsiteY0"/>
                        </a:cxn>
                        <a:cxn ang="0">
                          <a:pos x="connsiteX1" y="connsiteY1"/>
                        </a:cxn>
                      </a:cxnLst>
                      <a:rect l="l" t="t" r="r" b="b"/>
                      <a:pathLst>
                        <a:path w="9525" h="219075">
                          <a:moveTo>
                            <a:pt x="7144" y="7144"/>
                          </a:moveTo>
                          <a:lnTo>
                            <a:pt x="7144" y="211931"/>
                          </a:lnTo>
                        </a:path>
                      </a:pathLst>
                    </a:custGeom>
                    <a:ln w="9525" cap="flat">
                      <a:solidFill>
                        <a:schemeClr val="tx1"/>
                      </a:solidFill>
                      <a:prstDash val="solid"/>
                      <a:miter/>
                    </a:ln>
                  </p:spPr>
                  <p:txBody>
                    <a:bodyPr rtlCol="0" anchor="ctr"/>
                    <a:lstStyle/>
                    <a:p>
                      <a:endParaRPr lang="en-US"/>
                    </a:p>
                  </p:txBody>
                </p:sp>
                <p:sp>
                  <p:nvSpPr>
                    <p:cNvPr id="96" name="Freeform: Shape 344">
                      <a:extLst>
                        <a:ext uri="{FF2B5EF4-FFF2-40B4-BE49-F238E27FC236}">
                          <a16:creationId xmlns:a16="http://schemas.microsoft.com/office/drawing/2014/main" id="{77E271AF-0820-481C-99C1-A5A459ADB6CC}"/>
                        </a:ext>
                      </a:extLst>
                    </p:cNvPr>
                    <p:cNvSpPr/>
                    <p:nvPr/>
                  </p:nvSpPr>
                  <p:spPr>
                    <a:xfrm>
                      <a:off x="-1999139" y="1232013"/>
                      <a:ext cx="371475" cy="371475"/>
                    </a:xfrm>
                    <a:custGeom>
                      <a:avLst/>
                      <a:gdLst>
                        <a:gd name="connsiteX0" fmla="*/ 372904 w 371475"/>
                        <a:gd name="connsiteY0" fmla="*/ 190024 h 371475"/>
                        <a:gd name="connsiteX1" fmla="*/ 190024 w 371475"/>
                        <a:gd name="connsiteY1" fmla="*/ 372904 h 371475"/>
                        <a:gd name="connsiteX2" fmla="*/ 7144 w 371475"/>
                        <a:gd name="connsiteY2" fmla="*/ 190024 h 371475"/>
                        <a:gd name="connsiteX3" fmla="*/ 190024 w 371475"/>
                        <a:gd name="connsiteY3" fmla="*/ 7144 h 371475"/>
                        <a:gd name="connsiteX4" fmla="*/ 372904 w 371475"/>
                        <a:gd name="connsiteY4" fmla="*/ 19002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72904" y="190024"/>
                          </a:moveTo>
                          <a:cubicBezTo>
                            <a:pt x="372904" y="291026"/>
                            <a:pt x="291026" y="372904"/>
                            <a:pt x="190024" y="372904"/>
                          </a:cubicBezTo>
                          <a:cubicBezTo>
                            <a:pt x="89022" y="372904"/>
                            <a:pt x="7144" y="291026"/>
                            <a:pt x="7144" y="190024"/>
                          </a:cubicBezTo>
                          <a:cubicBezTo>
                            <a:pt x="7144" y="89022"/>
                            <a:pt x="89022" y="7144"/>
                            <a:pt x="190024" y="7144"/>
                          </a:cubicBezTo>
                          <a:cubicBezTo>
                            <a:pt x="291026" y="7144"/>
                            <a:pt x="372904" y="89022"/>
                            <a:pt x="372904" y="190024"/>
                          </a:cubicBezTo>
                          <a:close/>
                        </a:path>
                      </a:pathLst>
                    </a:custGeom>
                    <a:noFill/>
                    <a:ln w="9525" cap="flat">
                      <a:solidFill>
                        <a:schemeClr val="tx1"/>
                      </a:solidFill>
                      <a:prstDash val="solid"/>
                      <a:miter/>
                    </a:ln>
                  </p:spPr>
                  <p:txBody>
                    <a:bodyPr rtlCol="0" anchor="ctr"/>
                    <a:lstStyle/>
                    <a:p>
                      <a:endParaRPr lang="en-US"/>
                    </a:p>
                  </p:txBody>
                </p:sp>
              </p:grpSp>
              <p:grpSp>
                <p:nvGrpSpPr>
                  <p:cNvPr id="76" name="Group 75">
                    <a:extLst>
                      <a:ext uri="{FF2B5EF4-FFF2-40B4-BE49-F238E27FC236}">
                        <a16:creationId xmlns:a16="http://schemas.microsoft.com/office/drawing/2014/main" id="{A91168FA-0BB4-4B82-A1FC-2CC32D5BA19D}"/>
                      </a:ext>
                    </a:extLst>
                  </p:cNvPr>
                  <p:cNvGrpSpPr/>
                  <p:nvPr/>
                </p:nvGrpSpPr>
                <p:grpSpPr>
                  <a:xfrm>
                    <a:off x="-2001044" y="2043542"/>
                    <a:ext cx="371475" cy="383858"/>
                    <a:chOff x="-1999139" y="1231060"/>
                    <a:chExt cx="371475" cy="383858"/>
                  </a:xfrm>
                </p:grpSpPr>
                <p:sp>
                  <p:nvSpPr>
                    <p:cNvPr id="77" name="Oval 76">
                      <a:extLst>
                        <a:ext uri="{FF2B5EF4-FFF2-40B4-BE49-F238E27FC236}">
                          <a16:creationId xmlns:a16="http://schemas.microsoft.com/office/drawing/2014/main" id="{84EE12B3-84F0-480F-848D-0A0956AF56AE}"/>
                        </a:ext>
                      </a:extLst>
                    </p:cNvPr>
                    <p:cNvSpPr/>
                    <p:nvPr/>
                  </p:nvSpPr>
                  <p:spPr bwMode="auto">
                    <a:xfrm>
                      <a:off x="-1981676" y="1259954"/>
                      <a:ext cx="346392" cy="346392"/>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Shape 326">
                      <a:extLst>
                        <a:ext uri="{FF2B5EF4-FFF2-40B4-BE49-F238E27FC236}">
                          <a16:creationId xmlns:a16="http://schemas.microsoft.com/office/drawing/2014/main" id="{7B2A7E3B-2380-4C2F-8EB9-4186C0763371}"/>
                        </a:ext>
                      </a:extLst>
                    </p:cNvPr>
                    <p:cNvSpPr/>
                    <p:nvPr/>
                  </p:nvSpPr>
                  <p:spPr>
                    <a:xfrm>
                      <a:off x="-1999139" y="1231060"/>
                      <a:ext cx="371475" cy="342900"/>
                    </a:xfrm>
                    <a:custGeom>
                      <a:avLst/>
                      <a:gdLst>
                        <a:gd name="connsiteX0" fmla="*/ 372904 w 371475"/>
                        <a:gd name="connsiteY0" fmla="*/ 190976 h 342900"/>
                        <a:gd name="connsiteX1" fmla="*/ 329089 w 371475"/>
                        <a:gd name="connsiteY1" fmla="*/ 306229 h 342900"/>
                        <a:gd name="connsiteX2" fmla="*/ 327184 w 371475"/>
                        <a:gd name="connsiteY2" fmla="*/ 248126 h 342900"/>
                        <a:gd name="connsiteX3" fmla="*/ 295751 w 371475"/>
                        <a:gd name="connsiteY3" fmla="*/ 248126 h 342900"/>
                        <a:gd name="connsiteX4" fmla="*/ 293846 w 371475"/>
                        <a:gd name="connsiteY4" fmla="*/ 140494 h 342900"/>
                        <a:gd name="connsiteX5" fmla="*/ 259556 w 371475"/>
                        <a:gd name="connsiteY5" fmla="*/ 140494 h 342900"/>
                        <a:gd name="connsiteX6" fmla="*/ 259556 w 371475"/>
                        <a:gd name="connsiteY6" fmla="*/ 107156 h 342900"/>
                        <a:gd name="connsiteX7" fmla="*/ 224314 w 371475"/>
                        <a:gd name="connsiteY7" fmla="*/ 107156 h 342900"/>
                        <a:gd name="connsiteX8" fmla="*/ 221456 w 371475"/>
                        <a:gd name="connsiteY8" fmla="*/ 172879 h 342900"/>
                        <a:gd name="connsiteX9" fmla="*/ 190976 w 371475"/>
                        <a:gd name="connsiteY9" fmla="*/ 172879 h 342900"/>
                        <a:gd name="connsiteX10" fmla="*/ 190024 w 371475"/>
                        <a:gd name="connsiteY10" fmla="*/ 290989 h 342900"/>
                        <a:gd name="connsiteX11" fmla="*/ 158591 w 371475"/>
                        <a:gd name="connsiteY11" fmla="*/ 290989 h 342900"/>
                        <a:gd name="connsiteX12" fmla="*/ 157639 w 371475"/>
                        <a:gd name="connsiteY12" fmla="*/ 156686 h 342900"/>
                        <a:gd name="connsiteX13" fmla="*/ 83344 w 371475"/>
                        <a:gd name="connsiteY13" fmla="*/ 108109 h 342900"/>
                        <a:gd name="connsiteX14" fmla="*/ 83344 w 371475"/>
                        <a:gd name="connsiteY14" fmla="*/ 335756 h 342900"/>
                        <a:gd name="connsiteX15" fmla="*/ 7144 w 371475"/>
                        <a:gd name="connsiteY15" fmla="*/ 190024 h 342900"/>
                        <a:gd name="connsiteX16" fmla="*/ 190024 w 371475"/>
                        <a:gd name="connsiteY16" fmla="*/ 7144 h 342900"/>
                        <a:gd name="connsiteX17" fmla="*/ 372904 w 371475"/>
                        <a:gd name="connsiteY17" fmla="*/ 19097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1475" h="342900">
                          <a:moveTo>
                            <a:pt x="372904" y="190976"/>
                          </a:moveTo>
                          <a:cubicBezTo>
                            <a:pt x="372904" y="250984"/>
                            <a:pt x="335756" y="297656"/>
                            <a:pt x="329089" y="306229"/>
                          </a:cubicBezTo>
                          <a:cubicBezTo>
                            <a:pt x="325279" y="309086"/>
                            <a:pt x="327184" y="248126"/>
                            <a:pt x="327184" y="248126"/>
                          </a:cubicBezTo>
                          <a:lnTo>
                            <a:pt x="295751" y="248126"/>
                          </a:lnTo>
                          <a:lnTo>
                            <a:pt x="293846" y="140494"/>
                          </a:lnTo>
                          <a:lnTo>
                            <a:pt x="259556" y="140494"/>
                          </a:lnTo>
                          <a:lnTo>
                            <a:pt x="259556" y="107156"/>
                          </a:lnTo>
                          <a:lnTo>
                            <a:pt x="224314" y="107156"/>
                          </a:lnTo>
                          <a:lnTo>
                            <a:pt x="221456" y="172879"/>
                          </a:lnTo>
                          <a:lnTo>
                            <a:pt x="190976" y="172879"/>
                          </a:lnTo>
                          <a:lnTo>
                            <a:pt x="190024" y="290989"/>
                          </a:lnTo>
                          <a:lnTo>
                            <a:pt x="158591" y="290989"/>
                          </a:lnTo>
                          <a:lnTo>
                            <a:pt x="157639" y="156686"/>
                          </a:lnTo>
                          <a:lnTo>
                            <a:pt x="83344" y="108109"/>
                          </a:lnTo>
                          <a:cubicBezTo>
                            <a:pt x="83344" y="108109"/>
                            <a:pt x="84296" y="336709"/>
                            <a:pt x="83344" y="335756"/>
                          </a:cubicBezTo>
                          <a:cubicBezTo>
                            <a:pt x="37624" y="302419"/>
                            <a:pt x="7144" y="250031"/>
                            <a:pt x="7144" y="190024"/>
                          </a:cubicBezTo>
                          <a:cubicBezTo>
                            <a:pt x="7144" y="89059"/>
                            <a:pt x="89059" y="7144"/>
                            <a:pt x="190024" y="7144"/>
                          </a:cubicBezTo>
                          <a:cubicBezTo>
                            <a:pt x="290989" y="7144"/>
                            <a:pt x="372904" y="90011"/>
                            <a:pt x="372904" y="190976"/>
                          </a:cubicBezTo>
                          <a:close/>
                        </a:path>
                      </a:pathLst>
                    </a:custGeom>
                    <a:solidFill>
                      <a:schemeClr val="tx2"/>
                    </a:solidFill>
                    <a:ln w="9525" cap="flat">
                      <a:noFill/>
                      <a:prstDash val="solid"/>
                      <a:miter/>
                    </a:ln>
                  </p:spPr>
                  <p:txBody>
                    <a:bodyPr rtlCol="0" anchor="ctr"/>
                    <a:lstStyle/>
                    <a:p>
                      <a:endParaRPr lang="en-US"/>
                    </a:p>
                  </p:txBody>
                </p:sp>
                <p:sp>
                  <p:nvSpPr>
                    <p:cNvPr id="79" name="Freeform: Shape 327">
                      <a:extLst>
                        <a:ext uri="{FF2B5EF4-FFF2-40B4-BE49-F238E27FC236}">
                          <a16:creationId xmlns:a16="http://schemas.microsoft.com/office/drawing/2014/main" id="{45D7362B-76A9-4A4F-8A19-C656108873E6}"/>
                        </a:ext>
                      </a:extLst>
                    </p:cNvPr>
                    <p:cNvSpPr/>
                    <p:nvPr/>
                  </p:nvSpPr>
                  <p:spPr>
                    <a:xfrm>
                      <a:off x="-1924844" y="1329168"/>
                      <a:ext cx="85725" cy="276225"/>
                    </a:xfrm>
                    <a:custGeom>
                      <a:avLst/>
                      <a:gdLst>
                        <a:gd name="connsiteX0" fmla="*/ 7144 w 85725"/>
                        <a:gd name="connsiteY0" fmla="*/ 240506 h 276225"/>
                        <a:gd name="connsiteX1" fmla="*/ 7144 w 85725"/>
                        <a:gd name="connsiteY1" fmla="*/ 7144 h 276225"/>
                        <a:gd name="connsiteX2" fmla="*/ 83344 w 85725"/>
                        <a:gd name="connsiteY2" fmla="*/ 57626 h 276225"/>
                        <a:gd name="connsiteX3" fmla="*/ 83344 w 85725"/>
                        <a:gd name="connsiteY3" fmla="*/ 271939 h 276225"/>
                      </a:gdLst>
                      <a:ahLst/>
                      <a:cxnLst>
                        <a:cxn ang="0">
                          <a:pos x="connsiteX0" y="connsiteY0"/>
                        </a:cxn>
                        <a:cxn ang="0">
                          <a:pos x="connsiteX1" y="connsiteY1"/>
                        </a:cxn>
                        <a:cxn ang="0">
                          <a:pos x="connsiteX2" y="connsiteY2"/>
                        </a:cxn>
                        <a:cxn ang="0">
                          <a:pos x="connsiteX3" y="connsiteY3"/>
                        </a:cxn>
                      </a:cxnLst>
                      <a:rect l="l" t="t" r="r" b="b"/>
                      <a:pathLst>
                        <a:path w="85725" h="276225">
                          <a:moveTo>
                            <a:pt x="7144" y="240506"/>
                          </a:moveTo>
                          <a:lnTo>
                            <a:pt x="7144" y="7144"/>
                          </a:lnTo>
                          <a:lnTo>
                            <a:pt x="83344" y="57626"/>
                          </a:lnTo>
                          <a:lnTo>
                            <a:pt x="83344" y="271939"/>
                          </a:lnTo>
                        </a:path>
                      </a:pathLst>
                    </a:custGeom>
                    <a:noFill/>
                    <a:ln w="9525" cap="flat">
                      <a:solidFill>
                        <a:schemeClr val="tx1"/>
                      </a:solidFill>
                      <a:prstDash val="solid"/>
                      <a:miter/>
                    </a:ln>
                  </p:spPr>
                  <p:txBody>
                    <a:bodyPr rtlCol="0" anchor="ctr"/>
                    <a:lstStyle/>
                    <a:p>
                      <a:endParaRPr lang="en-US"/>
                    </a:p>
                  </p:txBody>
                </p:sp>
                <p:sp>
                  <p:nvSpPr>
                    <p:cNvPr id="80" name="Freeform: Shape 328">
                      <a:extLst>
                        <a:ext uri="{FF2B5EF4-FFF2-40B4-BE49-F238E27FC236}">
                          <a16:creationId xmlns:a16="http://schemas.microsoft.com/office/drawing/2014/main" id="{BD46BA94-39A2-4E38-A888-0A553E2F8FDD}"/>
                        </a:ext>
                      </a:extLst>
                    </p:cNvPr>
                    <p:cNvSpPr/>
                    <p:nvPr/>
                  </p:nvSpPr>
                  <p:spPr>
                    <a:xfrm>
                      <a:off x="-1815306" y="1329168"/>
                      <a:ext cx="142875" cy="285750"/>
                    </a:xfrm>
                    <a:custGeom>
                      <a:avLst/>
                      <a:gdLst>
                        <a:gd name="connsiteX0" fmla="*/ 143351 w 142875"/>
                        <a:gd name="connsiteY0" fmla="*/ 216694 h 285750"/>
                        <a:gd name="connsiteX1" fmla="*/ 143351 w 142875"/>
                        <a:gd name="connsiteY1" fmla="*/ 150019 h 285750"/>
                        <a:gd name="connsiteX2" fmla="*/ 110014 w 142875"/>
                        <a:gd name="connsiteY2" fmla="*/ 150019 h 285750"/>
                        <a:gd name="connsiteX3" fmla="*/ 110014 w 142875"/>
                        <a:gd name="connsiteY3" fmla="*/ 41434 h 285750"/>
                        <a:gd name="connsiteX4" fmla="*/ 72866 w 142875"/>
                        <a:gd name="connsiteY4" fmla="*/ 41434 h 285750"/>
                        <a:gd name="connsiteX5" fmla="*/ 72866 w 142875"/>
                        <a:gd name="connsiteY5" fmla="*/ 7144 h 285750"/>
                        <a:gd name="connsiteX6" fmla="*/ 37624 w 142875"/>
                        <a:gd name="connsiteY6" fmla="*/ 7144 h 285750"/>
                        <a:gd name="connsiteX7" fmla="*/ 37624 w 142875"/>
                        <a:gd name="connsiteY7" fmla="*/ 74771 h 285750"/>
                        <a:gd name="connsiteX8" fmla="*/ 7144 w 142875"/>
                        <a:gd name="connsiteY8" fmla="*/ 73819 h 285750"/>
                        <a:gd name="connsiteX9" fmla="*/ 7144 w 142875"/>
                        <a:gd name="connsiteY9" fmla="*/ 27860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85750">
                          <a:moveTo>
                            <a:pt x="143351" y="216694"/>
                          </a:moveTo>
                          <a:lnTo>
                            <a:pt x="143351" y="150019"/>
                          </a:lnTo>
                          <a:lnTo>
                            <a:pt x="110014" y="150019"/>
                          </a:lnTo>
                          <a:lnTo>
                            <a:pt x="110014" y="41434"/>
                          </a:lnTo>
                          <a:lnTo>
                            <a:pt x="72866" y="41434"/>
                          </a:lnTo>
                          <a:lnTo>
                            <a:pt x="72866" y="7144"/>
                          </a:lnTo>
                          <a:lnTo>
                            <a:pt x="37624" y="7144"/>
                          </a:lnTo>
                          <a:lnTo>
                            <a:pt x="37624" y="74771"/>
                          </a:lnTo>
                          <a:lnTo>
                            <a:pt x="7144" y="73819"/>
                          </a:lnTo>
                          <a:lnTo>
                            <a:pt x="7144" y="278606"/>
                          </a:lnTo>
                        </a:path>
                      </a:pathLst>
                    </a:custGeom>
                    <a:noFill/>
                    <a:ln w="9525" cap="flat">
                      <a:solidFill>
                        <a:schemeClr val="tx1"/>
                      </a:solidFill>
                      <a:prstDash val="solid"/>
                      <a:miter/>
                    </a:ln>
                  </p:spPr>
                  <p:txBody>
                    <a:bodyPr rtlCol="0" anchor="ctr"/>
                    <a:lstStyle/>
                    <a:p>
                      <a:endParaRPr lang="en-US"/>
                    </a:p>
                  </p:txBody>
                </p:sp>
                <p:sp>
                  <p:nvSpPr>
                    <p:cNvPr id="81" name="Freeform: Shape 329">
                      <a:extLst>
                        <a:ext uri="{FF2B5EF4-FFF2-40B4-BE49-F238E27FC236}">
                          <a16:creationId xmlns:a16="http://schemas.microsoft.com/office/drawing/2014/main" id="{4CFCEAF2-6F86-4EDE-80E3-4A865DD05C60}"/>
                        </a:ext>
                      </a:extLst>
                    </p:cNvPr>
                    <p:cNvSpPr/>
                    <p:nvPr/>
                  </p:nvSpPr>
                  <p:spPr>
                    <a:xfrm>
                      <a:off x="-1848644" y="1514905"/>
                      <a:ext cx="47625" cy="9525"/>
                    </a:xfrm>
                    <a:custGeom>
                      <a:avLst/>
                      <a:gdLst>
                        <a:gd name="connsiteX0" fmla="*/ 7144 w 47625"/>
                        <a:gd name="connsiteY0" fmla="*/ 7144 h 9525"/>
                        <a:gd name="connsiteX1" fmla="*/ 40481 w 47625"/>
                        <a:gd name="connsiteY1" fmla="*/ 7144 h 9525"/>
                      </a:gdLst>
                      <a:ahLst/>
                      <a:cxnLst>
                        <a:cxn ang="0">
                          <a:pos x="connsiteX0" y="connsiteY0"/>
                        </a:cxn>
                        <a:cxn ang="0">
                          <a:pos x="connsiteX1" y="connsiteY1"/>
                        </a:cxn>
                      </a:cxnLst>
                      <a:rect l="l" t="t" r="r" b="b"/>
                      <a:pathLst>
                        <a:path w="47625" h="9525">
                          <a:moveTo>
                            <a:pt x="7144" y="7144"/>
                          </a:moveTo>
                          <a:lnTo>
                            <a:pt x="40481" y="7144"/>
                          </a:lnTo>
                        </a:path>
                      </a:pathLst>
                    </a:custGeom>
                    <a:ln w="9525" cap="flat">
                      <a:solidFill>
                        <a:schemeClr val="tx1"/>
                      </a:solidFill>
                      <a:prstDash val="solid"/>
                      <a:miter/>
                    </a:ln>
                  </p:spPr>
                  <p:txBody>
                    <a:bodyPr rtlCol="0" anchor="ctr"/>
                    <a:lstStyle/>
                    <a:p>
                      <a:endParaRPr lang="en-US"/>
                    </a:p>
                  </p:txBody>
                </p:sp>
                <p:sp>
                  <p:nvSpPr>
                    <p:cNvPr id="82" name="Freeform: Shape 330">
                      <a:extLst>
                        <a:ext uri="{FF2B5EF4-FFF2-40B4-BE49-F238E27FC236}">
                          <a16:creationId xmlns:a16="http://schemas.microsoft.com/office/drawing/2014/main" id="{5BC40637-42AE-406D-963F-D8B86EA3FC93}"/>
                        </a:ext>
                      </a:extLst>
                    </p:cNvPr>
                    <p:cNvSpPr/>
                    <p:nvPr/>
                  </p:nvSpPr>
                  <p:spPr>
                    <a:xfrm>
                      <a:off x="-1741964" y="1384413"/>
                      <a:ext cx="9525" cy="209550"/>
                    </a:xfrm>
                    <a:custGeom>
                      <a:avLst/>
                      <a:gdLst>
                        <a:gd name="connsiteX0" fmla="*/ 7144 w 9525"/>
                        <a:gd name="connsiteY0" fmla="*/ 7144 h 209550"/>
                        <a:gd name="connsiteX1" fmla="*/ 7144 w 9525"/>
                        <a:gd name="connsiteY1" fmla="*/ 205264 h 209550"/>
                      </a:gdLst>
                      <a:ahLst/>
                      <a:cxnLst>
                        <a:cxn ang="0">
                          <a:pos x="connsiteX0" y="connsiteY0"/>
                        </a:cxn>
                        <a:cxn ang="0">
                          <a:pos x="connsiteX1" y="connsiteY1"/>
                        </a:cxn>
                      </a:cxnLst>
                      <a:rect l="l" t="t" r="r" b="b"/>
                      <a:pathLst>
                        <a:path w="9525" h="209550">
                          <a:moveTo>
                            <a:pt x="7144" y="7144"/>
                          </a:moveTo>
                          <a:lnTo>
                            <a:pt x="7144" y="205264"/>
                          </a:lnTo>
                        </a:path>
                      </a:pathLst>
                    </a:custGeom>
                    <a:ln w="9525" cap="flat">
                      <a:solidFill>
                        <a:schemeClr val="tx1"/>
                      </a:solidFill>
                      <a:prstDash val="solid"/>
                      <a:miter/>
                    </a:ln>
                  </p:spPr>
                  <p:txBody>
                    <a:bodyPr rtlCol="0" anchor="ctr"/>
                    <a:lstStyle/>
                    <a:p>
                      <a:endParaRPr lang="en-US"/>
                    </a:p>
                  </p:txBody>
                </p:sp>
                <p:sp>
                  <p:nvSpPr>
                    <p:cNvPr id="83" name="Freeform: Shape 331">
                      <a:extLst>
                        <a:ext uri="{FF2B5EF4-FFF2-40B4-BE49-F238E27FC236}">
                          <a16:creationId xmlns:a16="http://schemas.microsoft.com/office/drawing/2014/main" id="{C0BB7154-C67E-4DE3-BB69-50A631590BC8}"/>
                        </a:ext>
                      </a:extLst>
                    </p:cNvPr>
                    <p:cNvSpPr/>
                    <p:nvPr/>
                  </p:nvSpPr>
                  <p:spPr>
                    <a:xfrm>
                      <a:off x="-1711484" y="1489188"/>
                      <a:ext cx="9525" cy="47625"/>
                    </a:xfrm>
                    <a:custGeom>
                      <a:avLst/>
                      <a:gdLst>
                        <a:gd name="connsiteX0" fmla="*/ 7144 w 9525"/>
                        <a:gd name="connsiteY0" fmla="*/ 7144 h 47625"/>
                        <a:gd name="connsiteX1" fmla="*/ 7144 w 9525"/>
                        <a:gd name="connsiteY1" fmla="*/ 40481 h 47625"/>
                      </a:gdLst>
                      <a:ahLst/>
                      <a:cxnLst>
                        <a:cxn ang="0">
                          <a:pos x="connsiteX0" y="connsiteY0"/>
                        </a:cxn>
                        <a:cxn ang="0">
                          <a:pos x="connsiteX1" y="connsiteY1"/>
                        </a:cxn>
                      </a:cxnLst>
                      <a:rect l="l" t="t" r="r" b="b"/>
                      <a:pathLst>
                        <a:path w="9525" h="47625">
                          <a:moveTo>
                            <a:pt x="7144" y="7144"/>
                          </a:moveTo>
                          <a:lnTo>
                            <a:pt x="7144" y="40481"/>
                          </a:lnTo>
                        </a:path>
                      </a:pathLst>
                    </a:custGeom>
                    <a:ln w="9525" cap="flat">
                      <a:solidFill>
                        <a:schemeClr val="tx1"/>
                      </a:solidFill>
                      <a:prstDash val="solid"/>
                      <a:miter/>
                    </a:ln>
                  </p:spPr>
                  <p:txBody>
                    <a:bodyPr rtlCol="0" anchor="ctr"/>
                    <a:lstStyle/>
                    <a:p>
                      <a:endParaRPr lang="en-US"/>
                    </a:p>
                  </p:txBody>
                </p:sp>
                <p:sp>
                  <p:nvSpPr>
                    <p:cNvPr id="84" name="Freeform: Shape 332">
                      <a:extLst>
                        <a:ext uri="{FF2B5EF4-FFF2-40B4-BE49-F238E27FC236}">
                          <a16:creationId xmlns:a16="http://schemas.microsoft.com/office/drawing/2014/main" id="{38251B36-B762-4E4D-A71E-7D6236DDB24E}"/>
                        </a:ext>
                      </a:extLst>
                    </p:cNvPr>
                    <p:cNvSpPr/>
                    <p:nvPr/>
                  </p:nvSpPr>
                  <p:spPr>
                    <a:xfrm>
                      <a:off x="-1711484" y="1538718"/>
                      <a:ext cx="9525" cy="38100"/>
                    </a:xfrm>
                    <a:custGeom>
                      <a:avLst/>
                      <a:gdLst>
                        <a:gd name="connsiteX0" fmla="*/ 7144 w 9525"/>
                        <a:gd name="connsiteY0" fmla="*/ 7144 h 38100"/>
                        <a:gd name="connsiteX1" fmla="*/ 7144 w 9525"/>
                        <a:gd name="connsiteY1" fmla="*/ 33814 h 38100"/>
                      </a:gdLst>
                      <a:ahLst/>
                      <a:cxnLst>
                        <a:cxn ang="0">
                          <a:pos x="connsiteX0" y="connsiteY0"/>
                        </a:cxn>
                        <a:cxn ang="0">
                          <a:pos x="connsiteX1" y="connsiteY1"/>
                        </a:cxn>
                      </a:cxnLst>
                      <a:rect l="l" t="t" r="r" b="b"/>
                      <a:pathLst>
                        <a:path w="9525" h="38100">
                          <a:moveTo>
                            <a:pt x="7144" y="7144"/>
                          </a:moveTo>
                          <a:lnTo>
                            <a:pt x="7144" y="33814"/>
                          </a:lnTo>
                        </a:path>
                      </a:pathLst>
                    </a:custGeom>
                    <a:ln w="9525" cap="flat">
                      <a:solidFill>
                        <a:schemeClr val="tx1"/>
                      </a:solidFill>
                      <a:prstDash val="solid"/>
                      <a:miter/>
                    </a:ln>
                  </p:spPr>
                  <p:txBody>
                    <a:bodyPr rtlCol="0" anchor="ctr"/>
                    <a:lstStyle/>
                    <a:p>
                      <a:endParaRPr lang="en-US"/>
                    </a:p>
                  </p:txBody>
                </p:sp>
                <p:sp>
                  <p:nvSpPr>
                    <p:cNvPr id="85" name="Freeform: Shape 333">
                      <a:extLst>
                        <a:ext uri="{FF2B5EF4-FFF2-40B4-BE49-F238E27FC236}">
                          <a16:creationId xmlns:a16="http://schemas.microsoft.com/office/drawing/2014/main" id="{6E325FD9-A419-408F-8B50-603ADA8193AE}"/>
                        </a:ext>
                      </a:extLst>
                    </p:cNvPr>
                    <p:cNvSpPr/>
                    <p:nvPr/>
                  </p:nvSpPr>
                  <p:spPr>
                    <a:xfrm>
                      <a:off x="-1898174" y="1372030"/>
                      <a:ext cx="9525" cy="219075"/>
                    </a:xfrm>
                    <a:custGeom>
                      <a:avLst/>
                      <a:gdLst>
                        <a:gd name="connsiteX0" fmla="*/ 7144 w 9525"/>
                        <a:gd name="connsiteY0" fmla="*/ 7144 h 219075"/>
                        <a:gd name="connsiteX1" fmla="*/ 7144 w 9525"/>
                        <a:gd name="connsiteY1" fmla="*/ 211931 h 219075"/>
                      </a:gdLst>
                      <a:ahLst/>
                      <a:cxnLst>
                        <a:cxn ang="0">
                          <a:pos x="connsiteX0" y="connsiteY0"/>
                        </a:cxn>
                        <a:cxn ang="0">
                          <a:pos x="connsiteX1" y="connsiteY1"/>
                        </a:cxn>
                      </a:cxnLst>
                      <a:rect l="l" t="t" r="r" b="b"/>
                      <a:pathLst>
                        <a:path w="9525" h="219075">
                          <a:moveTo>
                            <a:pt x="7144" y="7144"/>
                          </a:moveTo>
                          <a:lnTo>
                            <a:pt x="7144" y="211931"/>
                          </a:lnTo>
                        </a:path>
                      </a:pathLst>
                    </a:custGeom>
                    <a:ln w="9525" cap="flat">
                      <a:solidFill>
                        <a:schemeClr val="tx1"/>
                      </a:solidFill>
                      <a:prstDash val="solid"/>
                      <a:miter/>
                    </a:ln>
                  </p:spPr>
                  <p:txBody>
                    <a:bodyPr rtlCol="0" anchor="ctr"/>
                    <a:lstStyle/>
                    <a:p>
                      <a:endParaRPr lang="en-US"/>
                    </a:p>
                  </p:txBody>
                </p:sp>
                <p:sp>
                  <p:nvSpPr>
                    <p:cNvPr id="86" name="Freeform: Shape 334">
                      <a:extLst>
                        <a:ext uri="{FF2B5EF4-FFF2-40B4-BE49-F238E27FC236}">
                          <a16:creationId xmlns:a16="http://schemas.microsoft.com/office/drawing/2014/main" id="{20549619-A005-4A05-9F26-84CC99B9F2C1}"/>
                        </a:ext>
                      </a:extLst>
                    </p:cNvPr>
                    <p:cNvSpPr/>
                    <p:nvPr/>
                  </p:nvSpPr>
                  <p:spPr>
                    <a:xfrm>
                      <a:off x="-1999139" y="1232013"/>
                      <a:ext cx="371475" cy="371475"/>
                    </a:xfrm>
                    <a:custGeom>
                      <a:avLst/>
                      <a:gdLst>
                        <a:gd name="connsiteX0" fmla="*/ 372904 w 371475"/>
                        <a:gd name="connsiteY0" fmla="*/ 190024 h 371475"/>
                        <a:gd name="connsiteX1" fmla="*/ 190024 w 371475"/>
                        <a:gd name="connsiteY1" fmla="*/ 372904 h 371475"/>
                        <a:gd name="connsiteX2" fmla="*/ 7144 w 371475"/>
                        <a:gd name="connsiteY2" fmla="*/ 190024 h 371475"/>
                        <a:gd name="connsiteX3" fmla="*/ 190024 w 371475"/>
                        <a:gd name="connsiteY3" fmla="*/ 7144 h 371475"/>
                        <a:gd name="connsiteX4" fmla="*/ 372904 w 371475"/>
                        <a:gd name="connsiteY4" fmla="*/ 190024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72904" y="190024"/>
                          </a:moveTo>
                          <a:cubicBezTo>
                            <a:pt x="372904" y="291026"/>
                            <a:pt x="291026" y="372904"/>
                            <a:pt x="190024" y="372904"/>
                          </a:cubicBezTo>
                          <a:cubicBezTo>
                            <a:pt x="89022" y="372904"/>
                            <a:pt x="7144" y="291026"/>
                            <a:pt x="7144" y="190024"/>
                          </a:cubicBezTo>
                          <a:cubicBezTo>
                            <a:pt x="7144" y="89022"/>
                            <a:pt x="89022" y="7144"/>
                            <a:pt x="190024" y="7144"/>
                          </a:cubicBezTo>
                          <a:cubicBezTo>
                            <a:pt x="291026" y="7144"/>
                            <a:pt x="372904" y="89022"/>
                            <a:pt x="372904" y="190024"/>
                          </a:cubicBezTo>
                          <a:close/>
                        </a:path>
                      </a:pathLst>
                    </a:custGeom>
                    <a:noFill/>
                    <a:ln w="9525" cap="flat">
                      <a:solidFill>
                        <a:schemeClr val="tx1"/>
                      </a:solid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8BC4A7FC-C5CF-46EF-BE57-1D07575BC121}"/>
                    </a:ext>
                  </a:extLst>
                </p:cNvPr>
                <p:cNvGrpSpPr/>
                <p:nvPr/>
              </p:nvGrpSpPr>
              <p:grpSpPr>
                <a:xfrm>
                  <a:off x="8927133" y="2038409"/>
                  <a:ext cx="452352" cy="542552"/>
                  <a:chOff x="1441198" y="2149638"/>
                  <a:chExt cx="643535" cy="771856"/>
                </a:xfrm>
              </p:grpSpPr>
              <p:cxnSp>
                <p:nvCxnSpPr>
                  <p:cNvPr id="70" name="Straight Arrow Connector 69">
                    <a:extLst>
                      <a:ext uri="{FF2B5EF4-FFF2-40B4-BE49-F238E27FC236}">
                        <a16:creationId xmlns:a16="http://schemas.microsoft.com/office/drawing/2014/main" id="{81DD2402-B4B5-4072-B776-7EB92C0DB546}"/>
                      </a:ext>
                    </a:extLst>
                  </p:cNvPr>
                  <p:cNvCxnSpPr>
                    <a:cxnSpLocks/>
                  </p:cNvCxnSpPr>
                  <p:nvPr/>
                </p:nvCxnSpPr>
                <p:spPr>
                  <a:xfrm>
                    <a:off x="1552472" y="2149638"/>
                    <a:ext cx="515386" cy="297624"/>
                  </a:xfrm>
                  <a:prstGeom prst="straightConnector1">
                    <a:avLst/>
                  </a:prstGeom>
                  <a:ln cap="sq">
                    <a:solidFill>
                      <a:schemeClr val="tx1"/>
                    </a:solidFill>
                    <a:prstDash val="sysDot"/>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4D97659-2E2A-4778-9145-97B0B2DD2269}"/>
                      </a:ext>
                    </a:extLst>
                  </p:cNvPr>
                  <p:cNvCxnSpPr>
                    <a:cxnSpLocks/>
                  </p:cNvCxnSpPr>
                  <p:nvPr/>
                </p:nvCxnSpPr>
                <p:spPr>
                  <a:xfrm flipV="1">
                    <a:off x="1560596" y="2615782"/>
                    <a:ext cx="524137" cy="305712"/>
                  </a:xfrm>
                  <a:prstGeom prst="straightConnector1">
                    <a:avLst/>
                  </a:prstGeom>
                  <a:ln cap="sq">
                    <a:solidFill>
                      <a:schemeClr val="tx1"/>
                    </a:solidFill>
                    <a:prstDash val="sysDot"/>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F94761D-F852-4227-B684-78DCF6940DE5}"/>
                      </a:ext>
                    </a:extLst>
                  </p:cNvPr>
                  <p:cNvCxnSpPr>
                    <a:cxnSpLocks/>
                  </p:cNvCxnSpPr>
                  <p:nvPr/>
                </p:nvCxnSpPr>
                <p:spPr>
                  <a:xfrm flipH="1">
                    <a:off x="1441198" y="2223517"/>
                    <a:ext cx="34" cy="599656"/>
                  </a:xfrm>
                  <a:prstGeom prst="straightConnector1">
                    <a:avLst/>
                  </a:prstGeom>
                  <a:ln cap="sq">
                    <a:solidFill>
                      <a:schemeClr val="tx1"/>
                    </a:solidFill>
                    <a:prstDash val="sysDot"/>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grpSp>
        </p:grpSp>
        <p:sp>
          <p:nvSpPr>
            <p:cNvPr id="63" name="TextBox 62">
              <a:extLst>
                <a:ext uri="{FF2B5EF4-FFF2-40B4-BE49-F238E27FC236}">
                  <a16:creationId xmlns:a16="http://schemas.microsoft.com/office/drawing/2014/main" id="{EB9CE9F0-FC65-4A21-AAC9-A6E6CBA1774A}"/>
                </a:ext>
              </a:extLst>
            </p:cNvPr>
            <p:cNvSpPr txBox="1"/>
            <p:nvPr/>
          </p:nvSpPr>
          <p:spPr>
            <a:xfrm>
              <a:off x="6631417" y="2787771"/>
              <a:ext cx="2792564" cy="377664"/>
            </a:xfrm>
            <a:prstGeom prst="rect">
              <a:avLst/>
            </a:prstGeom>
            <a:noFill/>
          </p:spPr>
          <p:txBody>
            <a:bodyPr wrap="square" lIns="0" tIns="0" rIns="91440" bIns="0" rtlCol="0" anchor="ctr" anchorCtr="0">
              <a:noAutofit/>
            </a:bodyPr>
            <a:lstStyle/>
            <a:p>
              <a:pPr algn="ctr">
                <a:lnSpc>
                  <a:spcPct val="90000"/>
                </a:lnSpc>
                <a:spcAft>
                  <a:spcPts val="1800"/>
                </a:spcAft>
              </a:pPr>
              <a:r>
                <a:rPr lang="en-US" sz="2000" dirty="0">
                  <a:solidFill>
                    <a:srgbClr val="FFC000"/>
                  </a:solidFill>
                  <a:latin typeface="Amazon Ember Cd" panose="020B0606020204020204" pitchFamily="34" charset="0"/>
                  <a:ea typeface="Amazon Ember Cd" panose="020B0606020204020204" pitchFamily="34" charset="0"/>
                  <a:cs typeface="Amazon Ember Cd" panose="020B0606020204020204" pitchFamily="34" charset="0"/>
                </a:rPr>
                <a:t>Any S3 Storage Class</a:t>
              </a:r>
            </a:p>
          </p:txBody>
        </p:sp>
      </p:grpSp>
      <p:cxnSp>
        <p:nvCxnSpPr>
          <p:cNvPr id="107" name="Straight Arrow Connector 106">
            <a:extLst>
              <a:ext uri="{FF2B5EF4-FFF2-40B4-BE49-F238E27FC236}">
                <a16:creationId xmlns:a16="http://schemas.microsoft.com/office/drawing/2014/main" id="{5C445D39-9496-EF4F-84B9-3AB3EE0FB8C1}"/>
              </a:ext>
            </a:extLst>
          </p:cNvPr>
          <p:cNvCxnSpPr>
            <a:cxnSpLocks/>
          </p:cNvCxnSpPr>
          <p:nvPr/>
        </p:nvCxnSpPr>
        <p:spPr>
          <a:xfrm>
            <a:off x="6133146" y="6209986"/>
            <a:ext cx="3144206" cy="6766"/>
          </a:xfrm>
          <a:prstGeom prst="straightConnector1">
            <a:avLst/>
          </a:prstGeom>
          <a:ln w="38100"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3852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0" name="Title 1"/>
          <p:cNvSpPr>
            <a:spLocks noGrp="1"/>
          </p:cNvSpPr>
          <p:nvPr>
            <p:ph type="title"/>
          </p:nvPr>
        </p:nvSpPr>
        <p:spPr>
          <a:prstGeom prst="rect">
            <a:avLst/>
          </a:prstGeom>
        </p:spPr>
        <p:txBody>
          <a:bodyPr>
            <a:normAutofit/>
          </a:bodyPr>
          <a:lstStyle/>
          <a:p>
            <a:r>
              <a:rPr lang="sv-SE" dirty="0"/>
              <a:t>Amazon </a:t>
            </a:r>
            <a:r>
              <a:rPr lang="sv-SE" dirty="0">
                <a:solidFill>
                  <a:srgbClr val="FFC000"/>
                </a:solidFill>
              </a:rPr>
              <a:t>Elastic Block Store </a:t>
            </a:r>
            <a:r>
              <a:rPr lang="sv-SE" dirty="0"/>
              <a:t>(EBS) snapshots</a:t>
            </a:r>
            <a:endParaRPr dirty="0"/>
          </a:p>
        </p:txBody>
      </p:sp>
      <p:pic>
        <p:nvPicPr>
          <p:cNvPr id="1651" name="Content Placeholder 4" descr="Content Placeholder 4"/>
          <p:cNvPicPr>
            <a:picLocks noChangeAspect="1"/>
          </p:cNvPicPr>
          <p:nvPr/>
        </p:nvPicPr>
        <p:blipFill>
          <a:blip r:embed="rId3">
            <a:extLst/>
          </a:blip>
          <a:stretch>
            <a:fillRect/>
          </a:stretch>
        </p:blipFill>
        <p:spPr>
          <a:xfrm>
            <a:off x="2696031" y="1984598"/>
            <a:ext cx="1778728" cy="1778729"/>
          </a:xfrm>
          <a:prstGeom prst="rect">
            <a:avLst/>
          </a:prstGeom>
          <a:ln w="12700">
            <a:miter lim="400000"/>
          </a:ln>
        </p:spPr>
      </p:pic>
      <p:pic>
        <p:nvPicPr>
          <p:cNvPr id="1652" name="Picture 28" descr="Picture 28"/>
          <p:cNvPicPr>
            <a:picLocks noChangeAspect="1"/>
          </p:cNvPicPr>
          <p:nvPr/>
        </p:nvPicPr>
        <p:blipFill>
          <a:blip r:embed="rId4">
            <a:extLst/>
          </a:blip>
          <a:stretch>
            <a:fillRect/>
          </a:stretch>
        </p:blipFill>
        <p:spPr>
          <a:xfrm>
            <a:off x="2712869" y="2267737"/>
            <a:ext cx="895739" cy="895739"/>
          </a:xfrm>
          <a:prstGeom prst="rect">
            <a:avLst/>
          </a:prstGeom>
          <a:ln w="12700">
            <a:miter lim="400000"/>
          </a:ln>
        </p:spPr>
      </p:pic>
      <p:sp>
        <p:nvSpPr>
          <p:cNvPr id="1653" name="TextBox 8"/>
          <p:cNvSpPr/>
          <p:nvPr/>
        </p:nvSpPr>
        <p:spPr>
          <a:xfrm>
            <a:off x="5582600" y="1457303"/>
            <a:ext cx="8727496" cy="6045754"/>
          </a:xfrm>
          <a:prstGeom prst="rect">
            <a:avLst/>
          </a:prstGeom>
          <a:ln w="12700">
            <a:miter lim="400000"/>
          </a:ln>
          <a:extLst>
            <a:ext uri="{C572A759-6A51-4108-AA02-DFA0A04FC94B}">
              <ma14:wrappingTextBoxFlag xmlns="" xmlns:ma14="http://schemas.microsoft.com/office/mac/drawingml/2011/main" val="1"/>
            </a:ext>
          </a:extLst>
        </p:spPr>
        <p:txBody>
          <a:bodyPr lIns="73150" tIns="73150" rIns="73150" bIns="73150">
            <a:spAutoFit/>
          </a:bodyPr>
          <a:lstStyle/>
          <a:p>
            <a:pPr>
              <a:spcAft>
                <a:spcPts val="2160"/>
              </a:spcAft>
              <a:buSzPct val="100000"/>
              <a:defRPr>
                <a:solidFill>
                  <a:srgbClr val="F8F8F8"/>
                </a:solidFill>
              </a:defRPr>
            </a:pPr>
            <a:r>
              <a:rPr lang="en-US" sz="3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Elastic block storage</a:t>
            </a:r>
          </a:p>
          <a:p>
            <a:pPr marL="457205" indent="-457205">
              <a:spcAft>
                <a:spcPts val="2160"/>
              </a:spcAft>
              <a:buSzPct val="100000"/>
              <a:buFont typeface="Arial"/>
              <a:buChar char="•"/>
              <a:defRPr>
                <a:solidFill>
                  <a:srgbClr val="F8F8F8"/>
                </a:solidFill>
              </a:defRPr>
            </a:pPr>
            <a:r>
              <a:rPr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Point-in-time backup of </a:t>
            </a:r>
            <a:r>
              <a:rPr sz="324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modified volume blocks</a:t>
            </a:r>
            <a:r>
              <a:rPr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 </a:t>
            </a:r>
          </a:p>
          <a:p>
            <a:pPr marL="457205" indent="-457205">
              <a:spcAft>
                <a:spcPts val="2160"/>
              </a:spcAft>
              <a:buSzPct val="100000"/>
              <a:buFont typeface="Arial"/>
              <a:buChar char="•"/>
              <a:defRPr>
                <a:solidFill>
                  <a:srgbClr val="F8F8F8"/>
                </a:solidFill>
              </a:defRPr>
            </a:pPr>
            <a:r>
              <a:rPr sz="324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Stored in S3</a:t>
            </a:r>
            <a:r>
              <a:rPr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 accessed via </a:t>
            </a:r>
            <a:r>
              <a:rPr lang="en-US"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Amazon </a:t>
            </a:r>
            <a:r>
              <a:rPr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EBS APIs</a:t>
            </a:r>
          </a:p>
          <a:p>
            <a:pPr marL="457205" indent="-457205">
              <a:spcAft>
                <a:spcPts val="2160"/>
              </a:spcAft>
              <a:buSzPct val="100000"/>
              <a:buFont typeface="Arial"/>
              <a:buChar char="•"/>
              <a:defRPr>
                <a:solidFill>
                  <a:srgbClr val="F8F8F8"/>
                </a:solidFill>
              </a:defRPr>
            </a:pPr>
            <a:r>
              <a:rPr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Subsequent snapshots are </a:t>
            </a:r>
            <a:r>
              <a:rPr sz="324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incremental</a:t>
            </a:r>
          </a:p>
          <a:p>
            <a:pPr marL="457205" indent="-457205">
              <a:spcAft>
                <a:spcPts val="2160"/>
              </a:spcAft>
              <a:buSzPct val="100000"/>
              <a:buFont typeface="Arial"/>
              <a:buChar char="•"/>
              <a:defRPr>
                <a:solidFill>
                  <a:srgbClr val="F8F8F8"/>
                </a:solidFill>
              </a:defRPr>
            </a:pPr>
            <a:r>
              <a:rPr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Deleting snapshot will only remove data </a:t>
            </a:r>
            <a:r>
              <a:rPr sz="324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exclusive</a:t>
            </a:r>
            <a:r>
              <a:rPr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 to that snapshot</a:t>
            </a:r>
            <a:endParaRPr lang="en-US"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a:p>
            <a:pPr marL="457205" indent="-457205">
              <a:spcAft>
                <a:spcPts val="2160"/>
              </a:spcAft>
              <a:buSzPct val="100000"/>
              <a:buFont typeface="Arial"/>
              <a:buChar char="•"/>
              <a:defRPr>
                <a:solidFill>
                  <a:srgbClr val="F8F8F8"/>
                </a:solidFill>
              </a:defRPr>
            </a:pPr>
            <a:r>
              <a:rPr lang="en-US"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Copies in same region or cross region</a:t>
            </a:r>
            <a:endParaRPr sz="3240"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61" name="TextBox 31"/>
          <p:cNvSpPr/>
          <p:nvPr/>
        </p:nvSpPr>
        <p:spPr>
          <a:xfrm>
            <a:off x="2677512" y="6319416"/>
            <a:ext cx="1997907" cy="441014"/>
          </a:xfrm>
          <a:prstGeom prst="rect">
            <a:avLst/>
          </a:prstGeom>
          <a:ln w="12700">
            <a:miter lim="400000"/>
          </a:ln>
          <a:extLst>
            <a:ext uri="{C572A759-6A51-4108-AA02-DFA0A04FC94B}">
              <ma14:wrappingTextBoxFlag xmlns="" xmlns:ma14="http://schemas.microsoft.com/office/mac/drawingml/2011/main" val="1"/>
            </a:ext>
          </a:extLst>
        </p:spPr>
        <p:txBody>
          <a:bodyPr lIns="73150" tIns="73150" rIns="73150" bIns="73150">
            <a:spAutoFit/>
          </a:bodyPr>
          <a:lstStyle>
            <a:lvl1pPr>
              <a:defRPr>
                <a:solidFill>
                  <a:srgbClr val="FFFFFF"/>
                </a:solidFill>
              </a:defRPr>
            </a:lvl1pPr>
          </a:lstStyle>
          <a:p>
            <a:pPr algn="ctr" hangingPunct="0"/>
            <a:r>
              <a:rPr sz="1906" dirty="0">
                <a:latin typeface="Amazon Ember" panose="020B0603020204020204" pitchFamily="34" charset="0"/>
                <a:ea typeface="Amazon Ember" panose="020B0603020204020204" pitchFamily="34" charset="0"/>
                <a:cs typeface="Amazon Ember" panose="020B0603020204020204" pitchFamily="34" charset="0"/>
              </a:rPr>
              <a:t>EBS snapshot</a:t>
            </a:r>
          </a:p>
        </p:txBody>
      </p:sp>
      <p:pic>
        <p:nvPicPr>
          <p:cNvPr id="11" name="Graphic 40">
            <a:extLst>
              <a:ext uri="{FF2B5EF4-FFF2-40B4-BE49-F238E27FC236}">
                <a16:creationId xmlns:a16="http://schemas.microsoft.com/office/drawing/2014/main" id="{6F5D92BE-C327-E84A-87E6-18DDAE6A24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954" y="2245706"/>
            <a:ext cx="1616042" cy="1616042"/>
          </a:xfrm>
          <a:prstGeom prst="rect">
            <a:avLst/>
          </a:prstGeom>
        </p:spPr>
      </p:pic>
      <p:pic>
        <p:nvPicPr>
          <p:cNvPr id="12" name="Graphic 38">
            <a:extLst>
              <a:ext uri="{FF2B5EF4-FFF2-40B4-BE49-F238E27FC236}">
                <a16:creationId xmlns:a16="http://schemas.microsoft.com/office/drawing/2014/main" id="{49238BCD-6551-1245-8047-F4EB85E8A2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2304" y="4216301"/>
            <a:ext cx="2103115" cy="2103115"/>
          </a:xfrm>
          <a:prstGeom prst="rect">
            <a:avLst/>
          </a:prstGeom>
        </p:spPr>
      </p:pic>
      <p:sp>
        <p:nvSpPr>
          <p:cNvPr id="13" name="TextBox 31"/>
          <p:cNvSpPr/>
          <p:nvPr/>
        </p:nvSpPr>
        <p:spPr>
          <a:xfrm>
            <a:off x="517021" y="3861748"/>
            <a:ext cx="1997907" cy="441014"/>
          </a:xfrm>
          <a:prstGeom prst="rect">
            <a:avLst/>
          </a:prstGeom>
          <a:ln w="12700">
            <a:miter lim="400000"/>
          </a:ln>
          <a:extLst>
            <a:ext uri="{C572A759-6A51-4108-AA02-DFA0A04FC94B}">
              <ma14:wrappingTextBoxFlag xmlns="" xmlns:ma14="http://schemas.microsoft.com/office/mac/drawingml/2011/main" val="1"/>
            </a:ext>
          </a:extLst>
        </p:spPr>
        <p:txBody>
          <a:bodyPr lIns="73150" tIns="73150" rIns="73150" bIns="73150">
            <a:spAutoFit/>
          </a:bodyPr>
          <a:lstStyle>
            <a:lvl1pPr>
              <a:defRPr>
                <a:solidFill>
                  <a:srgbClr val="FFFFFF"/>
                </a:solidFill>
              </a:defRPr>
            </a:lvl1pPr>
          </a:lstStyle>
          <a:p>
            <a:pPr algn="ctr" hangingPunct="0"/>
            <a:r>
              <a:rPr sz="1906" dirty="0">
                <a:latin typeface="Amazon Ember" panose="020B0603020204020204" pitchFamily="34" charset="0"/>
                <a:ea typeface="Amazon Ember" panose="020B0603020204020204" pitchFamily="34" charset="0"/>
                <a:cs typeface="Amazon Ember" panose="020B0603020204020204" pitchFamily="34" charset="0"/>
              </a:rPr>
              <a:t>EBS </a:t>
            </a:r>
            <a:r>
              <a:rPr lang="en-US" sz="1906" dirty="0">
                <a:latin typeface="Amazon Ember" panose="020B0603020204020204" pitchFamily="34" charset="0"/>
                <a:ea typeface="Amazon Ember" panose="020B0603020204020204" pitchFamily="34" charset="0"/>
                <a:cs typeface="Amazon Ember" panose="020B0603020204020204" pitchFamily="34" charset="0"/>
              </a:rPr>
              <a:t>Volume</a:t>
            </a:r>
            <a:endParaRPr sz="1906"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58560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72937" y="227823"/>
            <a:ext cx="13982827" cy="1079598"/>
          </a:xfrm>
        </p:spPr>
        <p:txBody>
          <a:bodyPr/>
          <a:lstStyle/>
          <a:p>
            <a:r>
              <a:rPr lang="en-US" dirty="0"/>
              <a:t>EBS Volume – Cross Region snapshot copy</a:t>
            </a:r>
          </a:p>
        </p:txBody>
      </p:sp>
      <p:sp>
        <p:nvSpPr>
          <p:cNvPr id="6" name="TextBox 6"/>
          <p:cNvSpPr txBox="1"/>
          <p:nvPr/>
        </p:nvSpPr>
        <p:spPr>
          <a:xfrm>
            <a:off x="1862038" y="3647965"/>
            <a:ext cx="969776" cy="601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1100" b="1">
                <a:solidFill>
                  <a:srgbClr val="FFFFFF"/>
                </a:solidFill>
                <a:latin typeface="Amazon Ember"/>
                <a:ea typeface="Amazon Ember"/>
                <a:cs typeface="Amazon Ember"/>
                <a:sym typeface="Amazon Ember"/>
              </a:defRPr>
            </a:lvl1pPr>
          </a:lstStyle>
          <a:p>
            <a:r>
              <a:rPr sz="1956"/>
              <a:t>EBS volume</a:t>
            </a:r>
          </a:p>
        </p:txBody>
      </p:sp>
      <p:pic>
        <p:nvPicPr>
          <p:cNvPr id="7" name="Storage_AmazonEBS_LARGE.png" descr="Storage_AmazonEBS_LARGE.png"/>
          <p:cNvPicPr>
            <a:picLocks noChangeAspect="1"/>
          </p:cNvPicPr>
          <p:nvPr/>
        </p:nvPicPr>
        <p:blipFill>
          <a:blip r:embed="rId3">
            <a:extLst/>
          </a:blip>
          <a:srcRect t="660" b="659"/>
          <a:stretch>
            <a:fillRect/>
          </a:stretch>
        </p:blipFill>
        <p:spPr>
          <a:xfrm>
            <a:off x="2045396" y="2645959"/>
            <a:ext cx="603060" cy="841767"/>
          </a:xfrm>
          <a:prstGeom prst="rect">
            <a:avLst/>
          </a:prstGeom>
          <a:ln w="12700">
            <a:miter lim="400000"/>
          </a:ln>
        </p:spPr>
      </p:pic>
      <p:sp>
        <p:nvSpPr>
          <p:cNvPr id="8" name="Rounded Rectangle 8"/>
          <p:cNvSpPr/>
          <p:nvPr/>
        </p:nvSpPr>
        <p:spPr>
          <a:xfrm>
            <a:off x="1512180" y="2092941"/>
            <a:ext cx="4503577" cy="3282007"/>
          </a:xfrm>
          <a:prstGeom prst="roundRect">
            <a:avLst>
              <a:gd name="adj" fmla="val 9818"/>
            </a:avLst>
          </a:prstGeom>
          <a:ln w="12700">
            <a:solidFill>
              <a:srgbClr val="F7981F"/>
            </a:solidFill>
            <a:prstDash val="lgDash"/>
          </a:ln>
        </p:spPr>
        <p:txBody>
          <a:bodyPr lIns="45719" tIns="45719" rIns="45719" bIns="45719" anchor="ctr"/>
          <a:lstStyle/>
          <a:p>
            <a:pPr algn="ctr">
              <a:defRPr sz="3000">
                <a:solidFill>
                  <a:srgbClr val="FFFFFF"/>
                </a:solidFill>
                <a:latin typeface="Helvetica Neue"/>
                <a:ea typeface="Helvetica Neue"/>
                <a:cs typeface="Helvetica Neue"/>
                <a:sym typeface="Helvetica Neue"/>
              </a:defRPr>
            </a:pPr>
            <a:endParaRPr sz="5333"/>
          </a:p>
        </p:txBody>
      </p:sp>
      <p:sp>
        <p:nvSpPr>
          <p:cNvPr id="9" name="TextBox 32"/>
          <p:cNvSpPr txBox="1"/>
          <p:nvPr/>
        </p:nvSpPr>
        <p:spPr>
          <a:xfrm>
            <a:off x="3760099" y="4963858"/>
            <a:ext cx="2359497" cy="410361"/>
          </a:xfrm>
          <a:prstGeom prst="rect">
            <a:avLst/>
          </a:prstGeom>
          <a:ln w="12700">
            <a:miter lim="400000"/>
          </a:ln>
          <a:extLst>
            <a:ext uri="{C572A759-6A51-4108-AA02-DFA0A04FC94B}">
              <ma14:wrappingTextBoxFlag xmlns="" xmlns:ma14="http://schemas.microsoft.com/office/mac/drawingml/2011/main" val="1"/>
            </a:ext>
          </a:extLst>
        </p:spPr>
        <p:txBody>
          <a:bodyPr lIns="81276" tIns="81276" rIns="81276" bIns="81276">
            <a:spAutoFit/>
          </a:bodyPr>
          <a:lstStyle>
            <a:lvl1pPr algn="ctr">
              <a:defRPr sz="900" b="1">
                <a:solidFill>
                  <a:srgbClr val="F7A028"/>
                </a:solidFill>
                <a:latin typeface="Amazon Ember"/>
                <a:ea typeface="Amazon Ember"/>
                <a:cs typeface="Amazon Ember"/>
                <a:sym typeface="Amazon Ember"/>
              </a:defRPr>
            </a:lvl1pPr>
          </a:lstStyle>
          <a:p>
            <a:r>
              <a:rPr sz="1600"/>
              <a:t>Availability Zone</a:t>
            </a:r>
          </a:p>
        </p:txBody>
      </p:sp>
      <p:sp>
        <p:nvSpPr>
          <p:cNvPr id="10" name="Rounded Rectangle 10"/>
          <p:cNvSpPr/>
          <p:nvPr/>
        </p:nvSpPr>
        <p:spPr>
          <a:xfrm>
            <a:off x="1062510" y="1427011"/>
            <a:ext cx="5595719" cy="6100345"/>
          </a:xfrm>
          <a:prstGeom prst="roundRect">
            <a:avLst>
              <a:gd name="adj" fmla="val 9818"/>
            </a:avLst>
          </a:prstGeom>
          <a:ln w="12700">
            <a:solidFill>
              <a:srgbClr val="F8F8F8"/>
            </a:solidFill>
            <a:prstDash val="sysDot"/>
          </a:ln>
        </p:spPr>
        <p:txBody>
          <a:bodyPr lIns="45719" tIns="45719" rIns="45719" bIns="45719" anchor="ctr"/>
          <a:lstStyle/>
          <a:p>
            <a:pPr algn="ctr">
              <a:defRPr sz="3000">
                <a:solidFill>
                  <a:srgbClr val="FFFFFF"/>
                </a:solidFill>
                <a:latin typeface="Helvetica Neue"/>
                <a:ea typeface="Helvetica Neue"/>
                <a:cs typeface="Helvetica Neue"/>
                <a:sym typeface="Helvetica Neue"/>
              </a:defRPr>
            </a:pPr>
            <a:endParaRPr sz="5333"/>
          </a:p>
        </p:txBody>
      </p:sp>
      <p:sp>
        <p:nvSpPr>
          <p:cNvPr id="11" name="TextBox 33"/>
          <p:cNvSpPr txBox="1"/>
          <p:nvPr/>
        </p:nvSpPr>
        <p:spPr>
          <a:xfrm>
            <a:off x="4430892" y="6990967"/>
            <a:ext cx="2357092" cy="465119"/>
          </a:xfrm>
          <a:prstGeom prst="rect">
            <a:avLst/>
          </a:prstGeom>
          <a:ln w="12700">
            <a:miter lim="400000"/>
          </a:ln>
          <a:extLst>
            <a:ext uri="{C572A759-6A51-4108-AA02-DFA0A04FC94B}">
              <ma14:wrappingTextBoxFlag xmlns="" xmlns:ma14="http://schemas.microsoft.com/office/mac/drawingml/2011/main" val="1"/>
            </a:ext>
          </a:extLst>
        </p:spPr>
        <p:txBody>
          <a:bodyPr lIns="81276" tIns="81276" rIns="81276" bIns="81276">
            <a:spAutoFit/>
          </a:bodyPr>
          <a:lstStyle>
            <a:lvl1pPr algn="ctr">
              <a:defRPr sz="1100" b="1">
                <a:solidFill>
                  <a:srgbClr val="FFFFFF"/>
                </a:solidFill>
                <a:latin typeface="Amazon Ember"/>
                <a:ea typeface="Amazon Ember"/>
                <a:cs typeface="Amazon Ember"/>
                <a:sym typeface="Amazon Ember"/>
              </a:defRPr>
            </a:lvl1pPr>
          </a:lstStyle>
          <a:p>
            <a:r>
              <a:rPr sz="1956" dirty="0">
                <a:solidFill>
                  <a:srgbClr val="FFC000"/>
                </a:solidFill>
              </a:rPr>
              <a:t>AWS Region</a:t>
            </a:r>
            <a:r>
              <a:rPr lang="en-US" sz="1956" dirty="0">
                <a:solidFill>
                  <a:srgbClr val="FFC000"/>
                </a:solidFill>
              </a:rPr>
              <a:t> 1</a:t>
            </a:r>
            <a:endParaRPr sz="1956" dirty="0">
              <a:solidFill>
                <a:srgbClr val="FFC000"/>
              </a:solidFill>
            </a:endParaRPr>
          </a:p>
        </p:txBody>
      </p:sp>
      <p:pic>
        <p:nvPicPr>
          <p:cNvPr id="12" name="Storage_AmazonS3_LARGE.png" descr="Storage_AmazonS3_LARGE.png"/>
          <p:cNvPicPr>
            <a:picLocks noChangeAspect="1"/>
          </p:cNvPicPr>
          <p:nvPr/>
        </p:nvPicPr>
        <p:blipFill>
          <a:blip r:embed="rId4">
            <a:extLst/>
          </a:blip>
          <a:srcRect t="364" b="364"/>
          <a:stretch>
            <a:fillRect/>
          </a:stretch>
        </p:blipFill>
        <p:spPr>
          <a:xfrm>
            <a:off x="1767229" y="5873598"/>
            <a:ext cx="789915" cy="947899"/>
          </a:xfrm>
          <a:prstGeom prst="rect">
            <a:avLst/>
          </a:prstGeom>
          <a:ln w="12700">
            <a:miter lim="400000"/>
          </a:ln>
        </p:spPr>
      </p:pic>
      <p:sp>
        <p:nvSpPr>
          <p:cNvPr id="13" name="TextBox 13"/>
          <p:cNvSpPr txBox="1"/>
          <p:nvPr/>
        </p:nvSpPr>
        <p:spPr>
          <a:xfrm>
            <a:off x="2637991" y="6126583"/>
            <a:ext cx="1108316" cy="601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a:defRPr sz="1100" b="1">
                <a:solidFill>
                  <a:srgbClr val="FFFFFF"/>
                </a:solidFill>
                <a:latin typeface="Amazon Ember"/>
                <a:ea typeface="Amazon Ember"/>
                <a:cs typeface="Amazon Ember"/>
                <a:sym typeface="Amazon Ember"/>
              </a:defRPr>
            </a:pPr>
            <a:r>
              <a:rPr sz="1956"/>
              <a:t>Amazon</a:t>
            </a:r>
            <a:br>
              <a:rPr sz="1956"/>
            </a:br>
            <a:r>
              <a:rPr sz="1956"/>
              <a:t>S3</a:t>
            </a:r>
          </a:p>
        </p:txBody>
      </p:sp>
      <p:sp>
        <p:nvSpPr>
          <p:cNvPr id="14" name="TextBox 14"/>
          <p:cNvSpPr txBox="1"/>
          <p:nvPr/>
        </p:nvSpPr>
        <p:spPr>
          <a:xfrm>
            <a:off x="4719656" y="6279516"/>
            <a:ext cx="1328034" cy="2462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900" b="1">
                <a:solidFill>
                  <a:srgbClr val="FFFFFF"/>
                </a:solidFill>
                <a:latin typeface="Amazon Ember"/>
                <a:ea typeface="Amazon Ember"/>
                <a:cs typeface="Amazon Ember"/>
                <a:sym typeface="Amazon Ember"/>
              </a:defRPr>
            </a:lvl1pPr>
          </a:lstStyle>
          <a:p>
            <a:r>
              <a:rPr sz="1600"/>
              <a:t>EBS snapshot</a:t>
            </a:r>
          </a:p>
        </p:txBody>
      </p:sp>
      <p:sp>
        <p:nvSpPr>
          <p:cNvPr id="15" name="Elbow Connector 4"/>
          <p:cNvSpPr/>
          <p:nvPr/>
        </p:nvSpPr>
        <p:spPr>
          <a:xfrm rot="5400000">
            <a:off x="770620" y="4789003"/>
            <a:ext cx="2066500" cy="1050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927" y="0"/>
                </a:lnTo>
                <a:lnTo>
                  <a:pt x="4927" y="21600"/>
                </a:lnTo>
                <a:lnTo>
                  <a:pt x="21600" y="21600"/>
                </a:lnTo>
                <a:lnTo>
                  <a:pt x="21600" y="13363"/>
                </a:lnTo>
              </a:path>
            </a:pathLst>
          </a:custGeom>
          <a:ln w="25400">
            <a:solidFill>
              <a:srgbClr val="69E319"/>
            </a:solidFill>
            <a:tailEnd type="triangle"/>
          </a:ln>
          <a:effectLst>
            <a:outerShdw blurRad="25400" dist="12700" dir="5400000" rotWithShape="0">
              <a:srgbClr val="000000">
                <a:alpha val="38000"/>
              </a:srgbClr>
            </a:outerShdw>
          </a:effectLst>
        </p:spPr>
        <p:txBody>
          <a:bodyPr lIns="45719" tIns="45719" rIns="45719" bIns="45719" anchor="ctr"/>
          <a:lstStyle/>
          <a:p>
            <a:pPr>
              <a:defRPr sz="3000">
                <a:solidFill>
                  <a:srgbClr val="474746"/>
                </a:solidFill>
              </a:defRPr>
            </a:pPr>
            <a:endParaRPr sz="5333"/>
          </a:p>
        </p:txBody>
      </p:sp>
      <p:grpSp>
        <p:nvGrpSpPr>
          <p:cNvPr id="16" name="Group"/>
          <p:cNvGrpSpPr/>
          <p:nvPr/>
        </p:nvGrpSpPr>
        <p:grpSpPr>
          <a:xfrm>
            <a:off x="9093686" y="2668816"/>
            <a:ext cx="969780" cy="1603965"/>
            <a:chOff x="0" y="0"/>
            <a:chExt cx="545499" cy="902229"/>
          </a:xfrm>
        </p:grpSpPr>
        <p:sp>
          <p:nvSpPr>
            <p:cNvPr id="17" name="TextBox 32"/>
            <p:cNvSpPr txBox="1"/>
            <p:nvPr/>
          </p:nvSpPr>
          <p:spPr>
            <a:xfrm>
              <a:off x="0" y="563627"/>
              <a:ext cx="545499" cy="3386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100" b="1">
                  <a:solidFill>
                    <a:srgbClr val="FFFFFF"/>
                  </a:solidFill>
                  <a:latin typeface="Amazon Ember"/>
                  <a:ea typeface="Amazon Ember"/>
                  <a:cs typeface="Amazon Ember"/>
                  <a:sym typeface="Amazon Ember"/>
                </a:defRPr>
              </a:lvl1pPr>
            </a:lstStyle>
            <a:p>
              <a:r>
                <a:rPr sz="1956"/>
                <a:t>EBS volume</a:t>
              </a:r>
            </a:p>
          </p:txBody>
        </p:sp>
        <p:pic>
          <p:nvPicPr>
            <p:cNvPr id="18" name="Storage_AmazonEBS_LARGE.png" descr="Storage_AmazonEBS_LARGE.png"/>
            <p:cNvPicPr>
              <a:picLocks noChangeAspect="1"/>
            </p:cNvPicPr>
            <p:nvPr/>
          </p:nvPicPr>
          <p:blipFill>
            <a:blip r:embed="rId3">
              <a:extLst/>
            </a:blip>
            <a:srcRect t="660" b="660"/>
            <a:stretch>
              <a:fillRect/>
            </a:stretch>
          </p:blipFill>
          <p:spPr>
            <a:xfrm>
              <a:off x="103139" y="0"/>
              <a:ext cx="339220" cy="473493"/>
            </a:xfrm>
            <a:prstGeom prst="rect">
              <a:avLst/>
            </a:prstGeom>
            <a:ln w="12700" cap="flat">
              <a:noFill/>
              <a:miter lim="400000"/>
            </a:ln>
            <a:effectLst/>
          </p:spPr>
        </p:pic>
      </p:grpSp>
      <p:sp>
        <p:nvSpPr>
          <p:cNvPr id="19" name="Rounded Rectangle 34"/>
          <p:cNvSpPr/>
          <p:nvPr/>
        </p:nvSpPr>
        <p:spPr>
          <a:xfrm>
            <a:off x="8743829" y="2115795"/>
            <a:ext cx="4503577" cy="3282009"/>
          </a:xfrm>
          <a:prstGeom prst="roundRect">
            <a:avLst>
              <a:gd name="adj" fmla="val 9818"/>
            </a:avLst>
          </a:prstGeom>
          <a:ln w="12700">
            <a:solidFill>
              <a:srgbClr val="F7981F"/>
            </a:solidFill>
            <a:prstDash val="lgDash"/>
          </a:ln>
        </p:spPr>
        <p:txBody>
          <a:bodyPr lIns="45719" tIns="45719" rIns="45719" bIns="45719" anchor="ctr"/>
          <a:lstStyle/>
          <a:p>
            <a:pPr algn="ctr">
              <a:defRPr sz="3000">
                <a:solidFill>
                  <a:srgbClr val="FFFFFF"/>
                </a:solidFill>
                <a:latin typeface="Helvetica Neue"/>
                <a:ea typeface="Helvetica Neue"/>
                <a:cs typeface="Helvetica Neue"/>
                <a:sym typeface="Helvetica Neue"/>
              </a:defRPr>
            </a:pPr>
            <a:endParaRPr sz="5333"/>
          </a:p>
        </p:txBody>
      </p:sp>
      <p:sp>
        <p:nvSpPr>
          <p:cNvPr id="20" name="TextBox 32"/>
          <p:cNvSpPr txBox="1"/>
          <p:nvPr/>
        </p:nvSpPr>
        <p:spPr>
          <a:xfrm>
            <a:off x="10991747" y="4986717"/>
            <a:ext cx="2359497" cy="410361"/>
          </a:xfrm>
          <a:prstGeom prst="rect">
            <a:avLst/>
          </a:prstGeom>
          <a:ln w="12700">
            <a:miter lim="400000"/>
          </a:ln>
          <a:extLst>
            <a:ext uri="{C572A759-6A51-4108-AA02-DFA0A04FC94B}">
              <ma14:wrappingTextBoxFlag xmlns="" xmlns:ma14="http://schemas.microsoft.com/office/mac/drawingml/2011/main" val="1"/>
            </a:ext>
          </a:extLst>
        </p:spPr>
        <p:txBody>
          <a:bodyPr lIns="81276" tIns="81276" rIns="81276" bIns="81276">
            <a:spAutoFit/>
          </a:bodyPr>
          <a:lstStyle>
            <a:lvl1pPr algn="ctr">
              <a:defRPr sz="900" b="1">
                <a:solidFill>
                  <a:srgbClr val="F7A028"/>
                </a:solidFill>
                <a:latin typeface="Amazon Ember"/>
                <a:ea typeface="Amazon Ember"/>
                <a:cs typeface="Amazon Ember"/>
                <a:sym typeface="Amazon Ember"/>
              </a:defRPr>
            </a:lvl1pPr>
          </a:lstStyle>
          <a:p>
            <a:r>
              <a:rPr sz="1600"/>
              <a:t>Availability Zone</a:t>
            </a:r>
          </a:p>
        </p:txBody>
      </p:sp>
      <p:sp>
        <p:nvSpPr>
          <p:cNvPr id="21" name="Rounded Rectangle 36"/>
          <p:cNvSpPr/>
          <p:nvPr/>
        </p:nvSpPr>
        <p:spPr>
          <a:xfrm>
            <a:off x="8294158" y="1449868"/>
            <a:ext cx="5595719" cy="6100345"/>
          </a:xfrm>
          <a:prstGeom prst="roundRect">
            <a:avLst>
              <a:gd name="adj" fmla="val 9818"/>
            </a:avLst>
          </a:prstGeom>
          <a:ln w="12700">
            <a:solidFill>
              <a:srgbClr val="F8F8F8"/>
            </a:solidFill>
            <a:prstDash val="sysDot"/>
          </a:ln>
        </p:spPr>
        <p:txBody>
          <a:bodyPr lIns="45719" tIns="45719" rIns="45719" bIns="45719" anchor="ctr"/>
          <a:lstStyle/>
          <a:p>
            <a:pPr algn="ctr">
              <a:defRPr sz="3000">
                <a:solidFill>
                  <a:srgbClr val="FFFFFF"/>
                </a:solidFill>
                <a:latin typeface="Helvetica Neue"/>
                <a:ea typeface="Helvetica Neue"/>
                <a:cs typeface="Helvetica Neue"/>
                <a:sym typeface="Helvetica Neue"/>
              </a:defRPr>
            </a:pPr>
            <a:endParaRPr sz="5333"/>
          </a:p>
        </p:txBody>
      </p:sp>
      <p:sp>
        <p:nvSpPr>
          <p:cNvPr id="22" name="TextBox 33"/>
          <p:cNvSpPr txBox="1"/>
          <p:nvPr/>
        </p:nvSpPr>
        <p:spPr>
          <a:xfrm>
            <a:off x="11662542" y="7013824"/>
            <a:ext cx="2357092" cy="465119"/>
          </a:xfrm>
          <a:prstGeom prst="rect">
            <a:avLst/>
          </a:prstGeom>
          <a:ln w="12700">
            <a:miter lim="400000"/>
          </a:ln>
          <a:extLst>
            <a:ext uri="{C572A759-6A51-4108-AA02-DFA0A04FC94B}">
              <ma14:wrappingTextBoxFlag xmlns="" xmlns:ma14="http://schemas.microsoft.com/office/mac/drawingml/2011/main" val="1"/>
            </a:ext>
          </a:extLst>
        </p:spPr>
        <p:txBody>
          <a:bodyPr lIns="81276" tIns="81276" rIns="81276" bIns="81276">
            <a:spAutoFit/>
          </a:bodyPr>
          <a:lstStyle>
            <a:lvl1pPr algn="ctr">
              <a:defRPr sz="1100" b="1">
                <a:solidFill>
                  <a:srgbClr val="FFFFFF"/>
                </a:solidFill>
                <a:latin typeface="Amazon Ember"/>
                <a:ea typeface="Amazon Ember"/>
                <a:cs typeface="Amazon Ember"/>
                <a:sym typeface="Amazon Ember"/>
              </a:defRPr>
            </a:lvl1pPr>
          </a:lstStyle>
          <a:p>
            <a:r>
              <a:rPr sz="1956" dirty="0">
                <a:solidFill>
                  <a:srgbClr val="FFC000"/>
                </a:solidFill>
              </a:rPr>
              <a:t>AWS Region</a:t>
            </a:r>
            <a:r>
              <a:rPr lang="en-US" sz="1956" dirty="0">
                <a:solidFill>
                  <a:srgbClr val="FFC000"/>
                </a:solidFill>
              </a:rPr>
              <a:t> 2</a:t>
            </a:r>
            <a:endParaRPr sz="1956" dirty="0">
              <a:solidFill>
                <a:srgbClr val="FFC000"/>
              </a:solidFill>
            </a:endParaRPr>
          </a:p>
        </p:txBody>
      </p:sp>
      <p:sp>
        <p:nvSpPr>
          <p:cNvPr id="23" name="TextBox 41"/>
          <p:cNvSpPr txBox="1"/>
          <p:nvPr/>
        </p:nvSpPr>
        <p:spPr>
          <a:xfrm>
            <a:off x="10108760" y="6266197"/>
            <a:ext cx="1328034" cy="2462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900" b="1">
                <a:solidFill>
                  <a:srgbClr val="FFFFFF"/>
                </a:solidFill>
                <a:latin typeface="Amazon Ember"/>
                <a:ea typeface="Amazon Ember"/>
                <a:cs typeface="Amazon Ember"/>
                <a:sym typeface="Amazon Ember"/>
              </a:defRPr>
            </a:lvl1pPr>
          </a:lstStyle>
          <a:p>
            <a:r>
              <a:rPr sz="1600"/>
              <a:t>EBS snapshot</a:t>
            </a:r>
          </a:p>
        </p:txBody>
      </p:sp>
      <p:sp>
        <p:nvSpPr>
          <p:cNvPr id="24" name="Freeform 53"/>
          <p:cNvSpPr/>
          <p:nvPr/>
        </p:nvSpPr>
        <p:spPr>
          <a:xfrm>
            <a:off x="6213532" y="5720112"/>
            <a:ext cx="2895648" cy="623591"/>
          </a:xfrm>
          <a:custGeom>
            <a:avLst/>
            <a:gdLst/>
            <a:ahLst/>
            <a:cxnLst>
              <a:cxn ang="0">
                <a:pos x="wd2" y="hd2"/>
              </a:cxn>
              <a:cxn ang="5400000">
                <a:pos x="wd2" y="hd2"/>
              </a:cxn>
              <a:cxn ang="10800000">
                <a:pos x="wd2" y="hd2"/>
              </a:cxn>
              <a:cxn ang="16200000">
                <a:pos x="wd2" y="hd2"/>
              </a:cxn>
            </a:cxnLst>
            <a:rect l="0" t="0" r="r" b="b"/>
            <a:pathLst>
              <a:path w="21600" h="21343" extrusionOk="0">
                <a:moveTo>
                  <a:pt x="0" y="21343"/>
                </a:moveTo>
                <a:cubicBezTo>
                  <a:pt x="3565" y="10803"/>
                  <a:pt x="7129" y="263"/>
                  <a:pt x="10729" y="3"/>
                </a:cubicBezTo>
                <a:cubicBezTo>
                  <a:pt x="14329" y="-257"/>
                  <a:pt x="21600" y="19782"/>
                  <a:pt x="21600" y="19782"/>
                </a:cubicBezTo>
              </a:path>
            </a:pathLst>
          </a:custGeom>
          <a:ln w="25400">
            <a:solidFill>
              <a:srgbClr val="69E319"/>
            </a:solidFill>
            <a:custDash>
              <a:ds d="200000" sp="200000"/>
            </a:custDash>
            <a:miter lim="400000"/>
            <a:tailEnd type="triangle"/>
          </a:ln>
        </p:spPr>
        <p:txBody>
          <a:bodyPr lIns="45719" tIns="45719" rIns="45719" bIns="45719" anchor="ctr"/>
          <a:lstStyle/>
          <a:p>
            <a:pPr algn="ctr">
              <a:defRPr sz="3000">
                <a:solidFill>
                  <a:srgbClr val="FFFFFF"/>
                </a:solidFill>
              </a:defRPr>
            </a:pPr>
            <a:endParaRPr sz="5333"/>
          </a:p>
        </p:txBody>
      </p:sp>
      <p:sp>
        <p:nvSpPr>
          <p:cNvPr id="25" name="Straight Arrow Connector 54"/>
          <p:cNvSpPr/>
          <p:nvPr/>
        </p:nvSpPr>
        <p:spPr>
          <a:xfrm flipV="1">
            <a:off x="9559002" y="4281048"/>
            <a:ext cx="4" cy="1636370"/>
          </a:xfrm>
          <a:prstGeom prst="line">
            <a:avLst/>
          </a:prstGeom>
          <a:ln w="50800">
            <a:solidFill>
              <a:srgbClr val="69E319"/>
            </a:solidFill>
            <a:tailEnd type="triangle"/>
          </a:ln>
          <a:effectLst>
            <a:outerShdw blurRad="25400" dist="12700" dir="5400000" rotWithShape="0">
              <a:srgbClr val="000000">
                <a:alpha val="38000"/>
              </a:srgbClr>
            </a:outerShdw>
          </a:effectLst>
        </p:spPr>
        <p:txBody>
          <a:bodyPr lIns="45719" tIns="45719" rIns="45719" bIns="45719"/>
          <a:lstStyle/>
          <a:p>
            <a:pPr>
              <a:defRPr>
                <a:solidFill>
                  <a:srgbClr val="FFFFFF"/>
                </a:solidFill>
              </a:defRPr>
            </a:pPr>
            <a:endParaRPr sz="5689"/>
          </a:p>
        </p:txBody>
      </p:sp>
      <p:pic>
        <p:nvPicPr>
          <p:cNvPr id="26" name="Picture 9" descr="Picture 9"/>
          <p:cNvPicPr>
            <a:picLocks noChangeAspect="1"/>
          </p:cNvPicPr>
          <p:nvPr/>
        </p:nvPicPr>
        <p:blipFill>
          <a:blip r:embed="rId5">
            <a:extLst/>
          </a:blip>
          <a:stretch>
            <a:fillRect/>
          </a:stretch>
        </p:blipFill>
        <p:spPr>
          <a:xfrm>
            <a:off x="3866918" y="5979182"/>
            <a:ext cx="732130" cy="826012"/>
          </a:xfrm>
          <a:prstGeom prst="rect">
            <a:avLst/>
          </a:prstGeom>
          <a:ln w="12700">
            <a:miter lim="400000"/>
          </a:ln>
        </p:spPr>
      </p:pic>
      <p:pic>
        <p:nvPicPr>
          <p:cNvPr id="27" name="Picture 9" descr="Picture 9"/>
          <p:cNvPicPr>
            <a:picLocks noChangeAspect="1"/>
          </p:cNvPicPr>
          <p:nvPr/>
        </p:nvPicPr>
        <p:blipFill>
          <a:blip r:embed="rId5">
            <a:extLst/>
          </a:blip>
          <a:stretch>
            <a:fillRect/>
          </a:stretch>
        </p:blipFill>
        <p:spPr>
          <a:xfrm>
            <a:off x="9192941" y="5969193"/>
            <a:ext cx="732130" cy="826012"/>
          </a:xfrm>
          <a:prstGeom prst="rect">
            <a:avLst/>
          </a:prstGeom>
          <a:ln w="12700">
            <a:miter lim="400000"/>
          </a:ln>
        </p:spPr>
      </p:pic>
      <p:sp>
        <p:nvSpPr>
          <p:cNvPr id="28" name="TextBox 22"/>
          <p:cNvSpPr txBox="1"/>
          <p:nvPr/>
        </p:nvSpPr>
        <p:spPr>
          <a:xfrm>
            <a:off x="4192871" y="3651531"/>
            <a:ext cx="1137924" cy="601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1100" b="1">
                <a:solidFill>
                  <a:srgbClr val="FFFFFF"/>
                </a:solidFill>
                <a:latin typeface="Amazon Ember"/>
                <a:ea typeface="Amazon Ember"/>
                <a:cs typeface="Amazon Ember"/>
                <a:sym typeface="Amazon Ember"/>
              </a:defRPr>
            </a:lvl1pPr>
          </a:lstStyle>
          <a:p>
            <a:r>
              <a:rPr sz="1956"/>
              <a:t>EC2 instance</a:t>
            </a:r>
          </a:p>
        </p:txBody>
      </p:sp>
      <p:pic>
        <p:nvPicPr>
          <p:cNvPr id="29" name="Picture 18" descr="Picture 18"/>
          <p:cNvPicPr>
            <a:picLocks noChangeAspect="1"/>
          </p:cNvPicPr>
          <p:nvPr/>
        </p:nvPicPr>
        <p:blipFill>
          <a:blip r:embed="rId6">
            <a:extLst/>
          </a:blip>
          <a:stretch>
            <a:fillRect/>
          </a:stretch>
        </p:blipFill>
        <p:spPr>
          <a:xfrm>
            <a:off x="4268117" y="2570554"/>
            <a:ext cx="987428" cy="987428"/>
          </a:xfrm>
          <a:prstGeom prst="rect">
            <a:avLst/>
          </a:prstGeom>
          <a:ln w="12700">
            <a:miter lim="400000"/>
          </a:ln>
        </p:spPr>
      </p:pic>
      <p:sp>
        <p:nvSpPr>
          <p:cNvPr id="30" name="Straight Connector 36"/>
          <p:cNvSpPr/>
          <p:nvPr/>
        </p:nvSpPr>
        <p:spPr>
          <a:xfrm flipV="1">
            <a:off x="2661769" y="3064266"/>
            <a:ext cx="1606350" cy="4"/>
          </a:xfrm>
          <a:prstGeom prst="line">
            <a:avLst/>
          </a:prstGeom>
          <a:ln w="38100">
            <a:solidFill>
              <a:srgbClr val="FFFFFF"/>
            </a:solidFill>
          </a:ln>
          <a:effectLst>
            <a:outerShdw blurRad="12700" dir="5400000" rotWithShape="0">
              <a:srgbClr val="000000">
                <a:alpha val="38000"/>
              </a:srgbClr>
            </a:outerShdw>
          </a:effectLst>
        </p:spPr>
        <p:txBody>
          <a:bodyPr lIns="45719" tIns="45719" rIns="45719" bIns="45719"/>
          <a:lstStyle/>
          <a:p>
            <a:pPr>
              <a:defRPr>
                <a:solidFill>
                  <a:srgbClr val="FFFFFF"/>
                </a:solidFill>
              </a:defRPr>
            </a:pPr>
            <a:endParaRPr sz="5689"/>
          </a:p>
        </p:txBody>
      </p:sp>
      <p:sp>
        <p:nvSpPr>
          <p:cNvPr id="31" name="TextBox 22"/>
          <p:cNvSpPr txBox="1"/>
          <p:nvPr/>
        </p:nvSpPr>
        <p:spPr>
          <a:xfrm>
            <a:off x="11408809" y="3666013"/>
            <a:ext cx="1137924" cy="6019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1100" b="1">
                <a:solidFill>
                  <a:srgbClr val="FFFFFF"/>
                </a:solidFill>
                <a:latin typeface="Amazon Ember"/>
                <a:ea typeface="Amazon Ember"/>
                <a:cs typeface="Amazon Ember"/>
                <a:sym typeface="Amazon Ember"/>
              </a:defRPr>
            </a:lvl1pPr>
          </a:lstStyle>
          <a:p>
            <a:r>
              <a:rPr sz="1956"/>
              <a:t>EC2 instance</a:t>
            </a:r>
          </a:p>
        </p:txBody>
      </p:sp>
      <p:pic>
        <p:nvPicPr>
          <p:cNvPr id="32" name="Picture 18" descr="Picture 18"/>
          <p:cNvPicPr>
            <a:picLocks noChangeAspect="1"/>
          </p:cNvPicPr>
          <p:nvPr/>
        </p:nvPicPr>
        <p:blipFill>
          <a:blip r:embed="rId6">
            <a:extLst/>
          </a:blip>
          <a:stretch>
            <a:fillRect/>
          </a:stretch>
        </p:blipFill>
        <p:spPr>
          <a:xfrm>
            <a:off x="11484057" y="2585036"/>
            <a:ext cx="987428" cy="987428"/>
          </a:xfrm>
          <a:prstGeom prst="rect">
            <a:avLst/>
          </a:prstGeom>
          <a:ln w="12700">
            <a:miter lim="400000"/>
          </a:ln>
        </p:spPr>
      </p:pic>
      <p:sp>
        <p:nvSpPr>
          <p:cNvPr id="33" name="Straight Connector 39"/>
          <p:cNvSpPr/>
          <p:nvPr/>
        </p:nvSpPr>
        <p:spPr>
          <a:xfrm flipV="1">
            <a:off x="9877708" y="3078750"/>
            <a:ext cx="1606352" cy="2"/>
          </a:xfrm>
          <a:prstGeom prst="line">
            <a:avLst/>
          </a:prstGeom>
          <a:ln w="38100">
            <a:solidFill>
              <a:srgbClr val="FFFFFF"/>
            </a:solidFill>
          </a:ln>
          <a:effectLst>
            <a:outerShdw blurRad="12700" dir="5400000" rotWithShape="0">
              <a:srgbClr val="000000">
                <a:alpha val="38000"/>
              </a:srgbClr>
            </a:outerShdw>
          </a:effectLst>
        </p:spPr>
        <p:txBody>
          <a:bodyPr lIns="45719" tIns="45719" rIns="45719" bIns="45719"/>
          <a:lstStyle/>
          <a:p>
            <a:pPr>
              <a:defRPr>
                <a:solidFill>
                  <a:srgbClr val="FFFFFF"/>
                </a:solidFill>
              </a:defRPr>
            </a:pPr>
            <a:endParaRPr sz="5689"/>
          </a:p>
        </p:txBody>
      </p:sp>
    </p:spTree>
    <p:extLst>
      <p:ext uri="{BB962C8B-B14F-4D97-AF65-F5344CB8AC3E}">
        <p14:creationId xmlns:p14="http://schemas.microsoft.com/office/powerpoint/2010/main" val="1974540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7"/>
                                        </p:tgtEl>
                                        <p:attrNameLst>
                                          <p:attrName>style.visibility</p:attrName>
                                        </p:attrNameLst>
                                      </p:cBhvr>
                                      <p:to>
                                        <p:strVal val="visible"/>
                                      </p:to>
                                    </p:set>
                                    <p:animEffect transition="in" filter="dissolve">
                                      <p:cBhvr>
                                        <p:cTn id="11" dur="500"/>
                                        <p:tgtEl>
                                          <p:spTgt spid="27"/>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23"/>
                                        </p:tgtEl>
                                        <p:attrNameLst>
                                          <p:attrName>style.visibility</p:attrName>
                                        </p:attrNameLst>
                                      </p:cBhvr>
                                      <p:to>
                                        <p:strVal val="visible"/>
                                      </p:to>
                                    </p:set>
                                    <p:animEffect transition="in" filter="dissolve">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iterate>
                                    <p:tmAbs val="0"/>
                                  </p:iterate>
                                  <p:childTnLst>
                                    <p:set>
                                      <p:cBhvr>
                                        <p:cTn id="18" fill="hold"/>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9" presetClass="entr" fill="hold" grpId="0" nodeType="afterEffect">
                                  <p:stCondLst>
                                    <p:cond delay="0"/>
                                  </p:stCondLst>
                                  <p:iterate>
                                    <p:tmAbs val="0"/>
                                  </p:iterate>
                                  <p:childTnLst>
                                    <p:set>
                                      <p:cBhvr>
                                        <p:cTn id="22" fill="hold"/>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par>
                          <p:cTn id="24" fill="hold">
                            <p:stCondLst>
                              <p:cond delay="2500"/>
                            </p:stCondLst>
                            <p:childTnLst>
                              <p:par>
                                <p:cTn id="25" presetID="9" presetClass="entr" fill="hold" grpId="0" nodeType="afterEffect">
                                  <p:stCondLst>
                                    <p:cond delay="0"/>
                                  </p:stCondLst>
                                  <p:iterate>
                                    <p:tmAbs val="0"/>
                                  </p:iterate>
                                  <p:childTnLst>
                                    <p:set>
                                      <p:cBhvr>
                                        <p:cTn id="26" fill="hold"/>
                                        <p:tgtEl>
                                          <p:spTgt spid="32"/>
                                        </p:tgtEl>
                                        <p:attrNameLst>
                                          <p:attrName>style.visibility</p:attrName>
                                        </p:attrNameLst>
                                      </p:cBhvr>
                                      <p:to>
                                        <p:strVal val="visible"/>
                                      </p:to>
                                    </p:set>
                                    <p:animEffect transition="in" filter="dissolve">
                                      <p:cBhvr>
                                        <p:cTn id="27" dur="500"/>
                                        <p:tgtEl>
                                          <p:spTgt spid="32"/>
                                        </p:tgtEl>
                                      </p:cBhvr>
                                    </p:animEffect>
                                  </p:childTnLst>
                                </p:cTn>
                              </p:par>
                            </p:childTnLst>
                          </p:cTn>
                        </p:par>
                        <p:par>
                          <p:cTn id="28" fill="hold">
                            <p:stCondLst>
                              <p:cond delay="3000"/>
                            </p:stCondLst>
                            <p:childTnLst>
                              <p:par>
                                <p:cTn id="29" presetID="9" presetClass="entr" fill="hold" grpId="0" nodeType="afterEffect">
                                  <p:stCondLst>
                                    <p:cond delay="0"/>
                                  </p:stCondLst>
                                  <p:iterate>
                                    <p:tmAbs val="0"/>
                                  </p:iterate>
                                  <p:childTnLst>
                                    <p:set>
                                      <p:cBhvr>
                                        <p:cTn id="30" fill="hold"/>
                                        <p:tgtEl>
                                          <p:spTgt spid="31"/>
                                        </p:tgtEl>
                                        <p:attrNameLst>
                                          <p:attrName>style.visibility</p:attrName>
                                        </p:attrNameLst>
                                      </p:cBhvr>
                                      <p:to>
                                        <p:strVal val="visible"/>
                                      </p:to>
                                    </p:set>
                                    <p:animEffect transition="in" filter="dissolve">
                                      <p:cBhvr>
                                        <p:cTn id="31" dur="500"/>
                                        <p:tgtEl>
                                          <p:spTgt spid="31"/>
                                        </p:tgtEl>
                                      </p:cBhvr>
                                    </p:animEffect>
                                  </p:childTnLst>
                                </p:cTn>
                              </p:par>
                            </p:childTnLst>
                          </p:cTn>
                        </p:par>
                        <p:par>
                          <p:cTn id="32" fill="hold">
                            <p:stCondLst>
                              <p:cond delay="3500"/>
                            </p:stCondLst>
                            <p:childTnLst>
                              <p:par>
                                <p:cTn id="33" presetID="22" presetClass="entr" presetSubtype="2" fill="hold" grpId="0" nodeType="afterEffect">
                                  <p:stCondLst>
                                    <p:cond delay="0"/>
                                  </p:stCondLst>
                                  <p:iterate>
                                    <p:tmAbs val="0"/>
                                  </p:iterate>
                                  <p:childTnLst>
                                    <p:set>
                                      <p:cBhvr>
                                        <p:cTn id="34" fill="hold"/>
                                        <p:tgtEl>
                                          <p:spTgt spid="33"/>
                                        </p:tgtEl>
                                        <p:attrNameLst>
                                          <p:attrName>style.visibility</p:attrName>
                                        </p:attrNameLst>
                                      </p:cBhvr>
                                      <p:to>
                                        <p:strVal val="visible"/>
                                      </p:to>
                                    </p:set>
                                    <p:animEffect transition="in" filter="wipe(righ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23" grpId="0" animBg="1" advAuto="0"/>
      <p:bldP spid="24" grpId="0" animBg="1" advAuto="0"/>
      <p:bldP spid="25" grpId="0" animBg="1" advAuto="0"/>
      <p:bldP spid="27" grpId="0" animBg="1" advAuto="0"/>
      <p:bldP spid="31" grpId="0" animBg="1" advAuto="0"/>
      <p:bldP spid="32" grpId="0" animBg="1" advAuto="0"/>
      <p:bldP spid="33"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B37BF0-E8C6-D046-B550-F9CFFFDF9391}"/>
              </a:ext>
            </a:extLst>
          </p:cNvPr>
          <p:cNvSpPr txBox="1"/>
          <p:nvPr/>
        </p:nvSpPr>
        <p:spPr>
          <a:xfrm>
            <a:off x="7016165" y="3066796"/>
            <a:ext cx="7065597" cy="3046988"/>
          </a:xfrm>
          <a:prstGeom prst="rect">
            <a:avLst/>
          </a:prstGeom>
          <a:noFill/>
        </p:spPr>
        <p:txBody>
          <a:bodyPr wrap="square" rtlCol="0">
            <a:spAutoFit/>
          </a:bodyPr>
          <a:lstStyle/>
          <a:p>
            <a:pPr lvl="0">
              <a:defRPr/>
            </a:pPr>
            <a:r>
              <a:rPr lang="en-US" sz="2400" dirty="0">
                <a:latin typeface="Amazon Ember Cd" panose="020B0606020204020204" pitchFamily="34" charset="0"/>
                <a:ea typeface="Amazon Ember Cd" panose="020B0606020204020204" pitchFamily="34" charset="0"/>
                <a:cs typeface="Amazon Ember Cd" panose="020B0606020204020204" pitchFamily="34" charset="0"/>
              </a:rPr>
              <a:t>Build high performance, globally distributed applications</a:t>
            </a:r>
            <a:endParaRPr lang="en-US" sz="2400" dirty="0">
              <a:latin typeface="Amazon Ember Cd"/>
              <a:ea typeface="Amazon Ember Cd" panose="020B0606020204020204" pitchFamily="34" charset="0"/>
              <a:cs typeface="Amazon Ember Cd" panose="020B0606020204020204" pitchFamily="34" charset="0"/>
            </a:endParaRPr>
          </a:p>
          <a:p>
            <a:pPr lvl="0">
              <a:defRPr/>
            </a:pPr>
            <a:endParaRPr lang="en-US" sz="2400" dirty="0">
              <a:latin typeface="Amazon Ember Cd" panose="020B0606020204020204" pitchFamily="34" charset="0"/>
              <a:ea typeface="Amazon Ember Cd" panose="020B0606020204020204" pitchFamily="34" charset="0"/>
              <a:cs typeface="Amazon Ember Cd" panose="020B0606020204020204" pitchFamily="34" charset="0"/>
            </a:endParaRPr>
          </a:p>
          <a:p>
            <a:pPr lvl="0">
              <a:defRPr/>
            </a:pPr>
            <a:r>
              <a:rPr lang="en-US" sz="2400" dirty="0">
                <a:latin typeface="Amazon Ember Cd" panose="020B0606020204020204" pitchFamily="34" charset="0"/>
                <a:ea typeface="Amazon Ember Cd" panose="020B0606020204020204" pitchFamily="34" charset="0"/>
                <a:cs typeface="Amazon Ember Cd" panose="020B0606020204020204" pitchFamily="34" charset="0"/>
              </a:rPr>
              <a:t>Low latency reads &amp; writes to locally available tables</a:t>
            </a:r>
            <a:endParaRPr lang="en-US" sz="2400" dirty="0">
              <a:latin typeface="Amazon Ember Cd"/>
              <a:ea typeface="Amazon Ember Cd" panose="020B0606020204020204" pitchFamily="34" charset="0"/>
              <a:cs typeface="Amazon Ember Cd" panose="020B0606020204020204" pitchFamily="34" charset="0"/>
            </a:endParaRPr>
          </a:p>
          <a:p>
            <a:pPr defTabSz="731502">
              <a:defRPr/>
            </a:pPr>
            <a:endParaRPr lang="en-US" sz="2400" dirty="0">
              <a:latin typeface="Amazon Ember Cd" panose="020B0606020204020204" pitchFamily="34" charset="0"/>
              <a:ea typeface="Amazon Ember Cd" panose="020B0606020204020204" pitchFamily="34" charset="0"/>
              <a:cs typeface="Amazon Ember Cd" panose="020B0606020204020204" pitchFamily="34" charset="0"/>
            </a:endParaRPr>
          </a:p>
          <a:p>
            <a:pPr defTabSz="731502">
              <a:defRPr/>
            </a:pPr>
            <a:r>
              <a:rPr lang="en-US" sz="2400" dirty="0">
                <a:latin typeface="Amazon Ember Cd" panose="020B0606020204020204" pitchFamily="34" charset="0"/>
                <a:ea typeface="Amazon Ember Cd" panose="020B0606020204020204" pitchFamily="34" charset="0"/>
                <a:cs typeface="Amazon Ember Cd" panose="020B0606020204020204" pitchFamily="34" charset="0"/>
              </a:rPr>
              <a:t>Disaster proof with multi-region redundancy</a:t>
            </a:r>
          </a:p>
          <a:p>
            <a:pPr defTabSz="731502">
              <a:defRPr/>
            </a:pPr>
            <a:endParaRPr lang="en-US" sz="2400" dirty="0">
              <a:latin typeface="Amazon Ember Cd" panose="020B0606020204020204" pitchFamily="34" charset="0"/>
              <a:ea typeface="Amazon Ember Cd" panose="020B0606020204020204" pitchFamily="34" charset="0"/>
              <a:cs typeface="Amazon Ember Cd" panose="020B0606020204020204" pitchFamily="34" charset="0"/>
            </a:endParaRPr>
          </a:p>
          <a:p>
            <a:pPr defTabSz="731502">
              <a:defRPr/>
            </a:pPr>
            <a:r>
              <a:rPr lang="en-US" sz="2400" dirty="0">
                <a:latin typeface="Amazon Ember Cd" panose="020B0606020204020204" pitchFamily="34" charset="0"/>
                <a:ea typeface="Amazon Ember Cd" panose="020B0606020204020204" pitchFamily="34" charset="0"/>
                <a:cs typeface="Amazon Ember Cd" panose="020B0606020204020204" pitchFamily="34" charset="0"/>
              </a:rPr>
              <a:t>Easy to setup and no application re-writes required</a:t>
            </a:r>
          </a:p>
          <a:p>
            <a:pPr defTabSz="731502">
              <a:defRPr/>
            </a:pPr>
            <a:endParaRPr lang="en-US" sz="2400" dirty="0">
              <a:latin typeface="Amazon Ember Cd" panose="020B0606020204020204" pitchFamily="34" charset="0"/>
              <a:ea typeface="Amazon Ember Cd" panose="020B0606020204020204" pitchFamily="34" charset="0"/>
              <a:cs typeface="Amazon Ember Cd" panose="020B0606020204020204" pitchFamily="34" charset="0"/>
            </a:endParaRPr>
          </a:p>
        </p:txBody>
      </p:sp>
      <p:cxnSp>
        <p:nvCxnSpPr>
          <p:cNvPr id="4" name="Straight Connector 3">
            <a:extLst>
              <a:ext uri="{FF2B5EF4-FFF2-40B4-BE49-F238E27FC236}">
                <a16:creationId xmlns:a16="http://schemas.microsoft.com/office/drawing/2014/main" id="{C2CF34A4-0910-234B-8CFB-A172DBBCBD29}"/>
              </a:ext>
            </a:extLst>
          </p:cNvPr>
          <p:cNvCxnSpPr>
            <a:cxnSpLocks/>
          </p:cNvCxnSpPr>
          <p:nvPr/>
        </p:nvCxnSpPr>
        <p:spPr>
          <a:xfrm>
            <a:off x="7144736" y="3622094"/>
            <a:ext cx="658368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109956D-CC31-E745-96E0-148663DB48A3}"/>
              </a:ext>
            </a:extLst>
          </p:cNvPr>
          <p:cNvCxnSpPr>
            <a:cxnSpLocks/>
          </p:cNvCxnSpPr>
          <p:nvPr/>
        </p:nvCxnSpPr>
        <p:spPr>
          <a:xfrm>
            <a:off x="7144736" y="4421901"/>
            <a:ext cx="658368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B43AB45-30FB-F14C-8BF7-DA588E2F4492}"/>
              </a:ext>
            </a:extLst>
          </p:cNvPr>
          <p:cNvCxnSpPr>
            <a:cxnSpLocks/>
          </p:cNvCxnSpPr>
          <p:nvPr/>
        </p:nvCxnSpPr>
        <p:spPr>
          <a:xfrm>
            <a:off x="7144736" y="5221707"/>
            <a:ext cx="658368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C5FE82E3-5658-A749-A15A-FBEE099DDE69}"/>
              </a:ext>
            </a:extLst>
          </p:cNvPr>
          <p:cNvGrpSpPr/>
          <p:nvPr/>
        </p:nvGrpSpPr>
        <p:grpSpPr>
          <a:xfrm>
            <a:off x="819634" y="2617158"/>
            <a:ext cx="6132245" cy="3609485"/>
            <a:chOff x="5740792" y="5905299"/>
            <a:chExt cx="16194023" cy="9531925"/>
          </a:xfrm>
        </p:grpSpPr>
        <p:pic>
          <p:nvPicPr>
            <p:cNvPr id="8" name="Picture 7">
              <a:extLst>
                <a:ext uri="{FF2B5EF4-FFF2-40B4-BE49-F238E27FC236}">
                  <a16:creationId xmlns:a16="http://schemas.microsoft.com/office/drawing/2014/main" id="{A857F08F-E6D3-AA4B-8C69-648FB049DC49}"/>
                </a:ext>
              </a:extLst>
            </p:cNvPr>
            <p:cNvPicPr>
              <a:picLocks noChangeAspect="1"/>
            </p:cNvPicPr>
            <p:nvPr/>
          </p:nvPicPr>
          <p:blipFill>
            <a:blip r:embed="rId3" cstate="hqprint">
              <a:alphaModFix amt="35000"/>
              <a:extLst>
                <a:ext uri="{28A0092B-C50C-407E-A947-70E740481C1C}">
                  <a14:useLocalDpi xmlns:a14="http://schemas.microsoft.com/office/drawing/2010/main"/>
                </a:ext>
              </a:extLst>
            </a:blip>
            <a:stretch>
              <a:fillRect/>
            </a:stretch>
          </p:blipFill>
          <p:spPr>
            <a:xfrm>
              <a:off x="5740792" y="5905299"/>
              <a:ext cx="16194023" cy="9531925"/>
            </a:xfrm>
            <a:prstGeom prst="rect">
              <a:avLst/>
            </a:prstGeom>
          </p:spPr>
        </p:pic>
        <p:pic>
          <p:nvPicPr>
            <p:cNvPr id="9" name="Picture 8">
              <a:extLst>
                <a:ext uri="{FF2B5EF4-FFF2-40B4-BE49-F238E27FC236}">
                  <a16:creationId xmlns:a16="http://schemas.microsoft.com/office/drawing/2014/main" id="{0ED7E6E8-17B2-3A4B-B6B6-5065BC2B694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68541" y="9199569"/>
              <a:ext cx="553996" cy="643677"/>
            </a:xfrm>
            <a:prstGeom prst="rect">
              <a:avLst/>
            </a:prstGeom>
          </p:spPr>
        </p:pic>
        <p:pic>
          <p:nvPicPr>
            <p:cNvPr id="10" name="Picture 9">
              <a:extLst>
                <a:ext uri="{FF2B5EF4-FFF2-40B4-BE49-F238E27FC236}">
                  <a16:creationId xmlns:a16="http://schemas.microsoft.com/office/drawing/2014/main" id="{703A158E-4DD9-1C43-8D4B-F1A5FF5D498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106400" y="8878622"/>
              <a:ext cx="553996" cy="643677"/>
            </a:xfrm>
            <a:prstGeom prst="rect">
              <a:avLst/>
            </a:prstGeom>
          </p:spPr>
        </p:pic>
        <p:pic>
          <p:nvPicPr>
            <p:cNvPr id="11" name="Picture 10">
              <a:extLst>
                <a:ext uri="{FF2B5EF4-FFF2-40B4-BE49-F238E27FC236}">
                  <a16:creationId xmlns:a16="http://schemas.microsoft.com/office/drawing/2014/main" id="{1890CDF4-E357-F54B-8A34-49FB654D181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5625010" y="10653634"/>
              <a:ext cx="553996" cy="643677"/>
            </a:xfrm>
            <a:prstGeom prst="rect">
              <a:avLst/>
            </a:prstGeom>
          </p:spPr>
        </p:pic>
        <p:pic>
          <p:nvPicPr>
            <p:cNvPr id="12" name="Picture 11">
              <a:extLst>
                <a:ext uri="{FF2B5EF4-FFF2-40B4-BE49-F238E27FC236}">
                  <a16:creationId xmlns:a16="http://schemas.microsoft.com/office/drawing/2014/main" id="{FE476D83-D30A-614A-96EB-578BD04C928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6969716" y="11245305"/>
              <a:ext cx="553996" cy="643677"/>
            </a:xfrm>
            <a:prstGeom prst="rect">
              <a:avLst/>
            </a:prstGeom>
          </p:spPr>
        </p:pic>
        <p:pic>
          <p:nvPicPr>
            <p:cNvPr id="13" name="Picture 12">
              <a:extLst>
                <a:ext uri="{FF2B5EF4-FFF2-40B4-BE49-F238E27FC236}">
                  <a16:creationId xmlns:a16="http://schemas.microsoft.com/office/drawing/2014/main" id="{DFFD8A40-C60B-5347-B4DF-05565848954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582718" y="12050346"/>
              <a:ext cx="553996" cy="643677"/>
            </a:xfrm>
            <a:prstGeom prst="rect">
              <a:avLst/>
            </a:prstGeom>
          </p:spPr>
        </p:pic>
        <p:pic>
          <p:nvPicPr>
            <p:cNvPr id="14" name="Picture 13">
              <a:extLst>
                <a:ext uri="{FF2B5EF4-FFF2-40B4-BE49-F238E27FC236}">
                  <a16:creationId xmlns:a16="http://schemas.microsoft.com/office/drawing/2014/main" id="{57D6D11D-4F75-7646-A229-5D33EFE3BFF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007125" y="13063663"/>
              <a:ext cx="553996" cy="643677"/>
            </a:xfrm>
            <a:prstGeom prst="rect">
              <a:avLst/>
            </a:prstGeom>
          </p:spPr>
        </p:pic>
        <p:pic>
          <p:nvPicPr>
            <p:cNvPr id="15" name="Picture 14">
              <a:extLst>
                <a:ext uri="{FF2B5EF4-FFF2-40B4-BE49-F238E27FC236}">
                  <a16:creationId xmlns:a16="http://schemas.microsoft.com/office/drawing/2014/main" id="{2A17182D-7FEC-554E-AE41-E9DD9BE37C4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546638" y="13707340"/>
              <a:ext cx="553996" cy="643677"/>
            </a:xfrm>
            <a:prstGeom prst="rect">
              <a:avLst/>
            </a:prstGeom>
          </p:spPr>
        </p:pic>
        <p:pic>
          <p:nvPicPr>
            <p:cNvPr id="16" name="Picture 15">
              <a:extLst>
                <a:ext uri="{FF2B5EF4-FFF2-40B4-BE49-F238E27FC236}">
                  <a16:creationId xmlns:a16="http://schemas.microsoft.com/office/drawing/2014/main" id="{767156EE-5082-D640-B895-D36E7FEC299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4086470" y="8659336"/>
              <a:ext cx="553996" cy="643677"/>
            </a:xfrm>
            <a:prstGeom prst="rect">
              <a:avLst/>
            </a:prstGeom>
          </p:spPr>
        </p:pic>
        <p:cxnSp>
          <p:nvCxnSpPr>
            <p:cNvPr id="17" name="Straight Connector 16">
              <a:extLst>
                <a:ext uri="{FF2B5EF4-FFF2-40B4-BE49-F238E27FC236}">
                  <a16:creationId xmlns:a16="http://schemas.microsoft.com/office/drawing/2014/main" id="{9137024B-EC51-CD4F-AC7C-72A6FEC9D461}"/>
                </a:ext>
              </a:extLst>
            </p:cNvPr>
            <p:cNvCxnSpPr/>
            <p:nvPr/>
          </p:nvCxnSpPr>
          <p:spPr>
            <a:xfrm flipV="1">
              <a:off x="7616013" y="9484481"/>
              <a:ext cx="2073014" cy="321838"/>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81D023ED-FF68-F345-AD97-130CFFB720A6}"/>
                </a:ext>
              </a:extLst>
            </p:cNvPr>
            <p:cNvCxnSpPr/>
            <p:nvPr/>
          </p:nvCxnSpPr>
          <p:spPr>
            <a:xfrm>
              <a:off x="7629666" y="10004165"/>
              <a:ext cx="3206670" cy="3059498"/>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2D5882CF-CE6A-F34D-859F-D7CB0A50971E}"/>
                </a:ext>
              </a:extLst>
            </p:cNvPr>
            <p:cNvCxnSpPr/>
            <p:nvPr/>
          </p:nvCxnSpPr>
          <p:spPr>
            <a:xfrm>
              <a:off x="7746136" y="9964408"/>
              <a:ext cx="7764395" cy="1053335"/>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E75A674-4757-B946-88E0-F86C27482A54}"/>
                </a:ext>
              </a:extLst>
            </p:cNvPr>
            <p:cNvCxnSpPr/>
            <p:nvPr/>
          </p:nvCxnSpPr>
          <p:spPr>
            <a:xfrm>
              <a:off x="13718166" y="9405966"/>
              <a:ext cx="1734595" cy="1265295"/>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3A1D4CD1-CE6D-EF4A-BA5D-DFBA312806D4}"/>
                </a:ext>
              </a:extLst>
            </p:cNvPr>
            <p:cNvCxnSpPr/>
            <p:nvPr/>
          </p:nvCxnSpPr>
          <p:spPr>
            <a:xfrm>
              <a:off x="14516676" y="9059484"/>
              <a:ext cx="1144381" cy="1490031"/>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48C4386A-BE13-4447-8871-94F048ABEE32}"/>
                </a:ext>
              </a:extLst>
            </p:cNvPr>
            <p:cNvCxnSpPr/>
            <p:nvPr/>
          </p:nvCxnSpPr>
          <p:spPr>
            <a:xfrm>
              <a:off x="14649814" y="8850281"/>
              <a:ext cx="4209901" cy="975836"/>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F7998807-9DE6-D34B-854D-4932AFD3F3B3}"/>
                </a:ext>
              </a:extLst>
            </p:cNvPr>
            <p:cNvCxnSpPr/>
            <p:nvPr/>
          </p:nvCxnSpPr>
          <p:spPr>
            <a:xfrm flipV="1">
              <a:off x="10472955" y="9246938"/>
              <a:ext cx="2446620" cy="239434"/>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48271D0-03C9-1441-A8DF-7FEA1A7C8E78}"/>
                </a:ext>
              </a:extLst>
            </p:cNvPr>
            <p:cNvCxnSpPr/>
            <p:nvPr/>
          </p:nvCxnSpPr>
          <p:spPr>
            <a:xfrm flipV="1">
              <a:off x="11696265" y="11657572"/>
              <a:ext cx="5131189" cy="1683561"/>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E35DBB4E-7B4A-A043-BC4E-AFF4E8E224E4}"/>
                </a:ext>
              </a:extLst>
            </p:cNvPr>
            <p:cNvCxnSpPr/>
            <p:nvPr/>
          </p:nvCxnSpPr>
          <p:spPr>
            <a:xfrm>
              <a:off x="14649814" y="8937737"/>
              <a:ext cx="2401232" cy="2170220"/>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DC760D1C-D874-5B45-9810-0BEF52DF65FF}"/>
                </a:ext>
              </a:extLst>
            </p:cNvPr>
            <p:cNvCxnSpPr/>
            <p:nvPr/>
          </p:nvCxnSpPr>
          <p:spPr>
            <a:xfrm flipH="1">
              <a:off x="18906160" y="10214024"/>
              <a:ext cx="121121" cy="1714715"/>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243D1EED-1B1A-734D-96F3-E413406BDDF1}"/>
                </a:ext>
              </a:extLst>
            </p:cNvPr>
            <p:cNvCxnSpPr/>
            <p:nvPr/>
          </p:nvCxnSpPr>
          <p:spPr>
            <a:xfrm>
              <a:off x="19357642" y="10068199"/>
              <a:ext cx="1366852" cy="3639140"/>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F7A5F85-50A3-1C4C-9070-9AC8A58A8334}"/>
                </a:ext>
              </a:extLst>
            </p:cNvPr>
            <p:cNvCxnSpPr/>
            <p:nvPr/>
          </p:nvCxnSpPr>
          <p:spPr>
            <a:xfrm>
              <a:off x="11692153" y="13504772"/>
              <a:ext cx="8675489" cy="605712"/>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AD4C65A8-4431-4041-BCF5-03F0A6F660AA}"/>
                </a:ext>
              </a:extLst>
            </p:cNvPr>
            <p:cNvCxnSpPr/>
            <p:nvPr/>
          </p:nvCxnSpPr>
          <p:spPr>
            <a:xfrm>
              <a:off x="17589237" y="11830831"/>
              <a:ext cx="896362" cy="392100"/>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F894646-5DA0-1445-9A18-0929440EAA5C}"/>
                </a:ext>
              </a:extLst>
            </p:cNvPr>
            <p:cNvCxnSpPr/>
            <p:nvPr/>
          </p:nvCxnSpPr>
          <p:spPr>
            <a:xfrm>
              <a:off x="19154237" y="12626163"/>
              <a:ext cx="1310146" cy="1180650"/>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35192F99-0916-E047-BCAA-FAD144803B44}"/>
                </a:ext>
              </a:extLst>
            </p:cNvPr>
            <p:cNvCxnSpPr/>
            <p:nvPr/>
          </p:nvCxnSpPr>
          <p:spPr>
            <a:xfrm flipV="1">
              <a:off x="11656269" y="11216769"/>
              <a:ext cx="3887204" cy="1903618"/>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pic>
          <p:nvPicPr>
            <p:cNvPr id="32" name="Picture 31">
              <a:extLst>
                <a:ext uri="{FF2B5EF4-FFF2-40B4-BE49-F238E27FC236}">
                  <a16:creationId xmlns:a16="http://schemas.microsoft.com/office/drawing/2014/main" id="{A5404C35-35A2-4C42-9A72-7B9E9B6C188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828297" y="9575858"/>
              <a:ext cx="553996" cy="643677"/>
            </a:xfrm>
            <a:prstGeom prst="rect">
              <a:avLst/>
            </a:prstGeom>
          </p:spPr>
        </p:pic>
        <p:pic>
          <p:nvPicPr>
            <p:cNvPr id="33" name="Picture 32">
              <a:extLst>
                <a:ext uri="{FF2B5EF4-FFF2-40B4-BE49-F238E27FC236}">
                  <a16:creationId xmlns:a16="http://schemas.microsoft.com/office/drawing/2014/main" id="{D1799F28-1232-1047-8AFD-35B41629B58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343132" y="9801043"/>
              <a:ext cx="553996" cy="643677"/>
            </a:xfrm>
            <a:prstGeom prst="rect">
              <a:avLst/>
            </a:prstGeom>
          </p:spPr>
        </p:pic>
        <p:pic>
          <p:nvPicPr>
            <p:cNvPr id="34" name="Picture 33">
              <a:extLst>
                <a:ext uri="{FF2B5EF4-FFF2-40B4-BE49-F238E27FC236}">
                  <a16:creationId xmlns:a16="http://schemas.microsoft.com/office/drawing/2014/main" id="{7328D2C3-9139-7C42-93F0-65FAA1344A7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891510" y="9600264"/>
              <a:ext cx="553996" cy="643677"/>
            </a:xfrm>
            <a:prstGeom prst="rect">
              <a:avLst/>
            </a:prstGeom>
          </p:spPr>
        </p:pic>
        <p:pic>
          <p:nvPicPr>
            <p:cNvPr id="35" name="Picture 34">
              <a:extLst>
                <a:ext uri="{FF2B5EF4-FFF2-40B4-BE49-F238E27FC236}">
                  <a16:creationId xmlns:a16="http://schemas.microsoft.com/office/drawing/2014/main" id="{40C797F5-BE87-6248-B994-DB50E406A88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601279" y="9291334"/>
              <a:ext cx="553996" cy="643677"/>
            </a:xfrm>
            <a:prstGeom prst="rect">
              <a:avLst/>
            </a:prstGeom>
          </p:spPr>
        </p:pic>
        <p:pic>
          <p:nvPicPr>
            <p:cNvPr id="36" name="Picture 35">
              <a:extLst>
                <a:ext uri="{FF2B5EF4-FFF2-40B4-BE49-F238E27FC236}">
                  <a16:creationId xmlns:a16="http://schemas.microsoft.com/office/drawing/2014/main" id="{19F61237-E9AF-9D4D-A435-D6BA456ABAE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307488" y="8740917"/>
              <a:ext cx="553996" cy="643677"/>
            </a:xfrm>
            <a:prstGeom prst="rect">
              <a:avLst/>
            </a:prstGeom>
          </p:spPr>
        </p:pic>
        <p:pic>
          <p:nvPicPr>
            <p:cNvPr id="37" name="Picture 36">
              <a:extLst>
                <a:ext uri="{FF2B5EF4-FFF2-40B4-BE49-F238E27FC236}">
                  <a16:creationId xmlns:a16="http://schemas.microsoft.com/office/drawing/2014/main" id="{739A7642-985B-E84E-B6D7-54B01631A69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312175" y="9313406"/>
              <a:ext cx="553996" cy="643677"/>
            </a:xfrm>
            <a:prstGeom prst="rect">
              <a:avLst/>
            </a:prstGeom>
          </p:spPr>
        </p:pic>
        <p:pic>
          <p:nvPicPr>
            <p:cNvPr id="38" name="Picture 37">
              <a:extLst>
                <a:ext uri="{FF2B5EF4-FFF2-40B4-BE49-F238E27FC236}">
                  <a16:creationId xmlns:a16="http://schemas.microsoft.com/office/drawing/2014/main" id="{C187BE76-010E-2246-9D16-BC3DC19F41E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39021" y="9123336"/>
              <a:ext cx="553996" cy="643677"/>
            </a:xfrm>
            <a:prstGeom prst="rect">
              <a:avLst/>
            </a:prstGeom>
          </p:spPr>
        </p:pic>
        <p:pic>
          <p:nvPicPr>
            <p:cNvPr id="39" name="Picture 38">
              <a:extLst>
                <a:ext uri="{FF2B5EF4-FFF2-40B4-BE49-F238E27FC236}">
                  <a16:creationId xmlns:a16="http://schemas.microsoft.com/office/drawing/2014/main" id="{B1D3448F-B78F-1F43-8A53-9A9DABE71D2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54615" y="9122687"/>
              <a:ext cx="553996" cy="643677"/>
            </a:xfrm>
            <a:prstGeom prst="rect">
              <a:avLst/>
            </a:prstGeom>
          </p:spPr>
        </p:pic>
        <p:pic>
          <p:nvPicPr>
            <p:cNvPr id="40" name="Picture 39">
              <a:extLst>
                <a:ext uri="{FF2B5EF4-FFF2-40B4-BE49-F238E27FC236}">
                  <a16:creationId xmlns:a16="http://schemas.microsoft.com/office/drawing/2014/main" id="{7DAFB670-63D9-CD40-8EB6-B5C6D5CD0D1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78515" y="9635244"/>
              <a:ext cx="553996" cy="643677"/>
            </a:xfrm>
            <a:prstGeom prst="rect">
              <a:avLst/>
            </a:prstGeom>
          </p:spPr>
        </p:pic>
      </p:grpSp>
      <p:sp>
        <p:nvSpPr>
          <p:cNvPr id="42" name="Title 41">
            <a:extLst>
              <a:ext uri="{FF2B5EF4-FFF2-40B4-BE49-F238E27FC236}">
                <a16:creationId xmlns:a16="http://schemas.microsoft.com/office/drawing/2014/main" id="{2D01C180-30EC-164E-9EB6-EDF6ED5DB09F}"/>
              </a:ext>
            </a:extLst>
          </p:cNvPr>
          <p:cNvSpPr>
            <a:spLocks noGrp="1"/>
          </p:cNvSpPr>
          <p:nvPr>
            <p:ph type="title"/>
          </p:nvPr>
        </p:nvSpPr>
        <p:spPr/>
        <p:txBody>
          <a:bodyPr/>
          <a:lstStyle/>
          <a:p>
            <a:r>
              <a:rPr lang="en-US" dirty="0"/>
              <a:t>Amazon </a:t>
            </a:r>
            <a:r>
              <a:rPr lang="en-US" dirty="0" err="1">
                <a:solidFill>
                  <a:srgbClr val="FFC000"/>
                </a:solidFill>
              </a:rPr>
              <a:t>DynamoDB</a:t>
            </a:r>
            <a:r>
              <a:rPr lang="en-US" dirty="0"/>
              <a:t> global tables</a:t>
            </a:r>
            <a:br>
              <a:rPr lang="en-US" dirty="0"/>
            </a:br>
            <a:r>
              <a:rPr lang="en-US" dirty="0"/>
              <a:t>Fully managed, multi-master, multi-region database</a:t>
            </a:r>
            <a:br>
              <a:rPr lang="en-US" dirty="0"/>
            </a:br>
            <a:endParaRPr lang="en-US" dirty="0"/>
          </a:p>
        </p:txBody>
      </p:sp>
    </p:spTree>
    <p:extLst>
      <p:ext uri="{BB962C8B-B14F-4D97-AF65-F5344CB8AC3E}">
        <p14:creationId xmlns:p14="http://schemas.microsoft.com/office/powerpoint/2010/main" val="530360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274155" y="218204"/>
            <a:ext cx="13982827" cy="1079598"/>
          </a:xfrm>
        </p:spPr>
        <p:txBody>
          <a:bodyPr/>
          <a:lstStyle/>
          <a:p>
            <a:r>
              <a:rPr lang="en-US" dirty="0"/>
              <a:t>Cross-region read replicas with Amazon </a:t>
            </a:r>
            <a:r>
              <a:rPr lang="en-US" dirty="0">
                <a:solidFill>
                  <a:srgbClr val="FFC000"/>
                </a:solidFill>
              </a:rPr>
              <a:t>Relational</a:t>
            </a:r>
            <a:br>
              <a:rPr lang="en-US" dirty="0">
                <a:solidFill>
                  <a:srgbClr val="FFC000"/>
                </a:solidFill>
              </a:rPr>
            </a:br>
            <a:r>
              <a:rPr lang="en-US" dirty="0">
                <a:solidFill>
                  <a:srgbClr val="FFC000"/>
                </a:solidFill>
              </a:rPr>
              <a:t>Database Service</a:t>
            </a:r>
            <a:r>
              <a:rPr lang="en-US" dirty="0"/>
              <a:t> (RDS) and Amazon Aurora</a:t>
            </a:r>
          </a:p>
        </p:txBody>
      </p:sp>
      <p:sp>
        <p:nvSpPr>
          <p:cNvPr id="5" name="Rounded Rectangle 4"/>
          <p:cNvSpPr/>
          <p:nvPr/>
        </p:nvSpPr>
        <p:spPr>
          <a:xfrm>
            <a:off x="1314891" y="5334438"/>
            <a:ext cx="4162034" cy="694848"/>
          </a:xfrm>
          <a:prstGeom prst="roundRect">
            <a:avLst/>
          </a:prstGeom>
          <a:solidFill>
            <a:srgbClr val="002060"/>
          </a:solidFill>
          <a:ln w="19050">
            <a:solidFill>
              <a:schemeClr val="accent4">
                <a:lumMod val="75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Aurora Storage</a:t>
            </a:r>
            <a:endParaRPr lang="en-US" sz="2824" dirty="0"/>
          </a:p>
        </p:txBody>
      </p:sp>
      <p:sp>
        <p:nvSpPr>
          <p:cNvPr id="6" name="Can 5"/>
          <p:cNvSpPr/>
          <p:nvPr/>
        </p:nvSpPr>
        <p:spPr>
          <a:xfrm>
            <a:off x="1649625" y="4209446"/>
            <a:ext cx="454132" cy="486943"/>
          </a:xfrm>
          <a:prstGeom prst="can">
            <a:avLst/>
          </a:prstGeom>
          <a:solidFill>
            <a:schemeClr val="accent5">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RO</a:t>
            </a:r>
          </a:p>
        </p:txBody>
      </p:sp>
      <p:sp>
        <p:nvSpPr>
          <p:cNvPr id="9" name="Rounded Rectangle 8"/>
          <p:cNvSpPr/>
          <p:nvPr/>
        </p:nvSpPr>
        <p:spPr>
          <a:xfrm>
            <a:off x="1498612" y="3515706"/>
            <a:ext cx="756159" cy="366443"/>
          </a:xfrm>
          <a:prstGeom prst="roundRect">
            <a:avLst/>
          </a:prstGeom>
          <a:solidFill>
            <a:srgbClr val="0070C0"/>
          </a:solidFill>
          <a:effectLst>
            <a:outerShdw blurRad="50800" dist="38100" algn="l" rotWithShape="0">
              <a:prstClr val="black">
                <a:alpha val="40000"/>
              </a:prstClr>
            </a:outerShdw>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800">
                <a:solidFill>
                  <a:srgbClr val="FFFFFF"/>
                </a:solidFill>
              </a:rPr>
              <a:t>Application</a:t>
            </a:r>
            <a:endParaRPr lang="en-US" sz="800" dirty="0">
              <a:solidFill>
                <a:srgbClr val="FFFFFF"/>
              </a:solidFill>
              <a:latin typeface="Amazon Ember" panose="02000000000000000000" pitchFamily="2" charset="0"/>
            </a:endParaRPr>
          </a:p>
        </p:txBody>
      </p:sp>
      <p:cxnSp>
        <p:nvCxnSpPr>
          <p:cNvPr id="10" name="Straight Arrow Connector 9"/>
          <p:cNvCxnSpPr/>
          <p:nvPr/>
        </p:nvCxnSpPr>
        <p:spPr>
          <a:xfrm flipH="1">
            <a:off x="1876690" y="3884096"/>
            <a:ext cx="2" cy="314751"/>
          </a:xfrm>
          <a:prstGeom prst="straightConnector1">
            <a:avLst/>
          </a:prstGeom>
          <a:ln w="19050">
            <a:solidFill>
              <a:schemeClr val="accent2">
                <a:lumMod val="75000"/>
              </a:schemeClr>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sp>
        <p:nvSpPr>
          <p:cNvPr id="11" name="Can 10"/>
          <p:cNvSpPr/>
          <p:nvPr/>
        </p:nvSpPr>
        <p:spPr>
          <a:xfrm>
            <a:off x="4786762" y="4209446"/>
            <a:ext cx="454132" cy="486943"/>
          </a:xfrm>
          <a:prstGeom prst="can">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RW</a:t>
            </a:r>
          </a:p>
        </p:txBody>
      </p:sp>
      <p:sp>
        <p:nvSpPr>
          <p:cNvPr id="12" name="Rounded Rectangle 11"/>
          <p:cNvSpPr/>
          <p:nvPr/>
        </p:nvSpPr>
        <p:spPr>
          <a:xfrm>
            <a:off x="3103037" y="3497777"/>
            <a:ext cx="756159" cy="366443"/>
          </a:xfrm>
          <a:prstGeom prst="roundRect">
            <a:avLst/>
          </a:prstGeom>
          <a:solidFill>
            <a:srgbClr val="0070C0"/>
          </a:solidFill>
          <a:effectLst>
            <a:outerShdw blurRad="50800" dist="38100" algn="l" rotWithShape="0">
              <a:prstClr val="black">
                <a:alpha val="40000"/>
              </a:prstClr>
            </a:outerShdw>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800">
                <a:solidFill>
                  <a:srgbClr val="FFFFFF"/>
                </a:solidFill>
              </a:rPr>
              <a:t>Application</a:t>
            </a:r>
            <a:endParaRPr lang="en-US" sz="800" dirty="0">
              <a:solidFill>
                <a:srgbClr val="FFFFFF"/>
              </a:solidFill>
              <a:latin typeface="Amazon Ember" panose="02000000000000000000" pitchFamily="2" charset="0"/>
            </a:endParaRPr>
          </a:p>
        </p:txBody>
      </p:sp>
      <p:cxnSp>
        <p:nvCxnSpPr>
          <p:cNvPr id="13" name="Straight Arrow Connector 12"/>
          <p:cNvCxnSpPr/>
          <p:nvPr/>
        </p:nvCxnSpPr>
        <p:spPr>
          <a:xfrm>
            <a:off x="3481116" y="3866168"/>
            <a:ext cx="0" cy="327358"/>
          </a:xfrm>
          <a:prstGeom prst="straightConnector1">
            <a:avLst/>
          </a:prstGeom>
          <a:ln w="19050">
            <a:solidFill>
              <a:schemeClr val="accent2">
                <a:lumMod val="75000"/>
              </a:schemeClr>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sp>
        <p:nvSpPr>
          <p:cNvPr id="14" name="Can 13"/>
          <p:cNvSpPr/>
          <p:nvPr/>
        </p:nvSpPr>
        <p:spPr>
          <a:xfrm>
            <a:off x="3253207" y="4209446"/>
            <a:ext cx="454132" cy="486943"/>
          </a:xfrm>
          <a:prstGeom prst="can">
            <a:avLst/>
          </a:prstGeom>
          <a:solidFill>
            <a:schemeClr val="accent5">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RO</a:t>
            </a:r>
          </a:p>
        </p:txBody>
      </p:sp>
      <p:sp>
        <p:nvSpPr>
          <p:cNvPr id="15" name="Rounded Rectangle 14"/>
          <p:cNvSpPr/>
          <p:nvPr/>
        </p:nvSpPr>
        <p:spPr>
          <a:xfrm>
            <a:off x="4635749" y="3504187"/>
            <a:ext cx="756159" cy="366443"/>
          </a:xfrm>
          <a:prstGeom prst="roundRect">
            <a:avLst/>
          </a:prstGeom>
          <a:solidFill>
            <a:srgbClr val="0070C0"/>
          </a:solidFill>
          <a:effectLst>
            <a:outerShdw blurRad="50800" dist="38100" algn="l" rotWithShape="0">
              <a:prstClr val="black">
                <a:alpha val="40000"/>
              </a:prstClr>
            </a:outerShdw>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800">
                <a:solidFill>
                  <a:srgbClr val="FFFFFF"/>
                </a:solidFill>
              </a:rPr>
              <a:t>Application</a:t>
            </a:r>
            <a:endParaRPr lang="en-US" sz="800" dirty="0">
              <a:solidFill>
                <a:srgbClr val="FFFFFF"/>
              </a:solidFill>
              <a:latin typeface="Amazon Ember" panose="02000000000000000000" pitchFamily="2" charset="0"/>
            </a:endParaRPr>
          </a:p>
        </p:txBody>
      </p:sp>
      <p:cxnSp>
        <p:nvCxnSpPr>
          <p:cNvPr id="16" name="Straight Arrow Connector 15"/>
          <p:cNvCxnSpPr/>
          <p:nvPr/>
        </p:nvCxnSpPr>
        <p:spPr>
          <a:xfrm flipV="1">
            <a:off x="2103757" y="4546527"/>
            <a:ext cx="2683005" cy="5321"/>
          </a:xfrm>
          <a:prstGeom prst="straightConnector1">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cxnSp>
        <p:nvCxnSpPr>
          <p:cNvPr id="17" name="Straight Arrow Connector 16"/>
          <p:cNvCxnSpPr>
            <a:endCxn id="11" idx="2"/>
          </p:cNvCxnSpPr>
          <p:nvPr/>
        </p:nvCxnSpPr>
        <p:spPr>
          <a:xfrm>
            <a:off x="3708345" y="4452918"/>
            <a:ext cx="1078417" cy="0"/>
          </a:xfrm>
          <a:prstGeom prst="straightConnector1">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p:nvPr/>
        </p:nvCxnSpPr>
        <p:spPr>
          <a:xfrm flipH="1">
            <a:off x="4917575" y="4714318"/>
            <a:ext cx="1" cy="615818"/>
          </a:xfrm>
          <a:prstGeom prst="straightConnector1">
            <a:avLst/>
          </a:prstGeom>
          <a:ln w="19050">
            <a:headEnd type="none"/>
            <a:tailEnd type="triangle"/>
          </a:ln>
        </p:spPr>
        <p:style>
          <a:lnRef idx="2">
            <a:schemeClr val="accent4"/>
          </a:lnRef>
          <a:fillRef idx="0">
            <a:schemeClr val="accent4"/>
          </a:fillRef>
          <a:effectRef idx="1">
            <a:schemeClr val="accent4"/>
          </a:effectRef>
          <a:fontRef idx="minor">
            <a:schemeClr val="tx1"/>
          </a:fontRef>
        </p:style>
      </p:cxnSp>
      <p:cxnSp>
        <p:nvCxnSpPr>
          <p:cNvPr id="19" name="Straight Arrow Connector 18"/>
          <p:cNvCxnSpPr/>
          <p:nvPr/>
        </p:nvCxnSpPr>
        <p:spPr>
          <a:xfrm flipH="1">
            <a:off x="3472794" y="4685833"/>
            <a:ext cx="1" cy="630676"/>
          </a:xfrm>
          <a:prstGeom prst="straightConnector1">
            <a:avLst/>
          </a:prstGeom>
          <a:ln w="19050">
            <a:solidFill>
              <a:schemeClr val="accent5">
                <a:lumMod val="60000"/>
                <a:lumOff val="40000"/>
              </a:schemeClr>
            </a:solidFill>
            <a:headEnd type="triangle"/>
            <a:tailEnd type="none"/>
          </a:ln>
        </p:spPr>
        <p:style>
          <a:lnRef idx="2">
            <a:schemeClr val="accent4"/>
          </a:lnRef>
          <a:fillRef idx="0">
            <a:schemeClr val="accent4"/>
          </a:fillRef>
          <a:effectRef idx="1">
            <a:schemeClr val="accent4"/>
          </a:effectRef>
          <a:fontRef idx="minor">
            <a:schemeClr val="tx1"/>
          </a:fontRef>
        </p:style>
      </p:cxnSp>
      <p:cxnSp>
        <p:nvCxnSpPr>
          <p:cNvPr id="20" name="Straight Arrow Connector 19"/>
          <p:cNvCxnSpPr/>
          <p:nvPr/>
        </p:nvCxnSpPr>
        <p:spPr>
          <a:xfrm>
            <a:off x="1876691" y="4707917"/>
            <a:ext cx="0" cy="608592"/>
          </a:xfrm>
          <a:prstGeom prst="straightConnector1">
            <a:avLst/>
          </a:prstGeom>
          <a:ln w="19050">
            <a:solidFill>
              <a:schemeClr val="accent5">
                <a:lumMod val="60000"/>
                <a:lumOff val="40000"/>
              </a:schemeClr>
            </a:solidFill>
            <a:headEnd type="triangle"/>
            <a:tailEnd type="none"/>
          </a:ln>
        </p:spPr>
        <p:style>
          <a:lnRef idx="2">
            <a:schemeClr val="accent4"/>
          </a:lnRef>
          <a:fillRef idx="0">
            <a:schemeClr val="accent4"/>
          </a:fillRef>
          <a:effectRef idx="1">
            <a:schemeClr val="accent4"/>
          </a:effectRef>
          <a:fontRef idx="minor">
            <a:schemeClr val="tx1"/>
          </a:fontRef>
        </p:style>
      </p:cxnSp>
      <p:cxnSp>
        <p:nvCxnSpPr>
          <p:cNvPr id="21" name="Straight Arrow Connector 20"/>
          <p:cNvCxnSpPr/>
          <p:nvPr/>
        </p:nvCxnSpPr>
        <p:spPr>
          <a:xfrm flipH="1">
            <a:off x="5089423" y="4703237"/>
            <a:ext cx="845" cy="625441"/>
          </a:xfrm>
          <a:prstGeom prst="straightConnector1">
            <a:avLst/>
          </a:prstGeom>
          <a:ln w="19050">
            <a:solidFill>
              <a:schemeClr val="accent5">
                <a:lumMod val="60000"/>
                <a:lumOff val="40000"/>
              </a:schemeClr>
            </a:solidFill>
            <a:headEnd type="triangle"/>
            <a:tailEnd type="none"/>
          </a:ln>
        </p:spPr>
        <p:style>
          <a:lnRef idx="2">
            <a:schemeClr val="accent4"/>
          </a:lnRef>
          <a:fillRef idx="0">
            <a:schemeClr val="accent4"/>
          </a:fillRef>
          <a:effectRef idx="1">
            <a:schemeClr val="accent4"/>
          </a:effectRef>
          <a:fontRef idx="minor">
            <a:schemeClr val="tx1"/>
          </a:fontRef>
        </p:style>
      </p:cxnSp>
      <p:cxnSp>
        <p:nvCxnSpPr>
          <p:cNvPr id="22" name="Straight Arrow Connector 21"/>
          <p:cNvCxnSpPr/>
          <p:nvPr/>
        </p:nvCxnSpPr>
        <p:spPr>
          <a:xfrm flipH="1">
            <a:off x="5013828" y="3870630"/>
            <a:ext cx="1" cy="338816"/>
          </a:xfrm>
          <a:prstGeom prst="straightConnector1">
            <a:avLst/>
          </a:prstGeom>
          <a:ln w="19050">
            <a:solidFill>
              <a:schemeClr val="accent2">
                <a:lumMod val="75000"/>
              </a:schemeClr>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grpSp>
        <p:nvGrpSpPr>
          <p:cNvPr id="23" name="Group 22">
            <a:extLst>
              <a:ext uri="{FF2B5EF4-FFF2-40B4-BE49-F238E27FC236}">
                <a16:creationId xmlns:a16="http://schemas.microsoft.com/office/drawing/2014/main" id="{F231772F-1B81-0949-BC38-AB7998780ABC}"/>
              </a:ext>
            </a:extLst>
          </p:cNvPr>
          <p:cNvGrpSpPr/>
          <p:nvPr/>
        </p:nvGrpSpPr>
        <p:grpSpPr>
          <a:xfrm>
            <a:off x="1152262" y="3286429"/>
            <a:ext cx="1448858" cy="2870626"/>
            <a:chOff x="8197849" y="1209674"/>
            <a:chExt cx="3054890" cy="5227115"/>
          </a:xfrm>
        </p:grpSpPr>
        <p:pic>
          <p:nvPicPr>
            <p:cNvPr id="24" name="Graphic 27">
              <a:extLst>
                <a:ext uri="{FF2B5EF4-FFF2-40B4-BE49-F238E27FC236}">
                  <a16:creationId xmlns:a16="http://schemas.microsoft.com/office/drawing/2014/main" id="{92F9013F-7C17-5E4D-A835-354997304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850" y="1209675"/>
              <a:ext cx="342900" cy="342900"/>
            </a:xfrm>
            <a:prstGeom prst="rect">
              <a:avLst/>
            </a:prstGeom>
          </p:spPr>
        </p:pic>
        <p:sp>
          <p:nvSpPr>
            <p:cNvPr id="25" name="Rectangle 24">
              <a:extLst>
                <a:ext uri="{FF2B5EF4-FFF2-40B4-BE49-F238E27FC236}">
                  <a16:creationId xmlns:a16="http://schemas.microsoft.com/office/drawing/2014/main" id="{FF06AF14-3D42-3F4C-A50D-8DDECE8DBE0E}"/>
                </a:ext>
              </a:extLst>
            </p:cNvPr>
            <p:cNvSpPr/>
            <p:nvPr/>
          </p:nvSpPr>
          <p:spPr>
            <a:xfrm>
              <a:off x="8197849" y="1209674"/>
              <a:ext cx="3054890" cy="5227115"/>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FFC000"/>
                  </a:solidFill>
                </a:rPr>
                <a:t>Availability zone 1</a:t>
              </a:r>
            </a:p>
          </p:txBody>
        </p:sp>
      </p:grpSp>
      <p:grpSp>
        <p:nvGrpSpPr>
          <p:cNvPr id="26" name="Group 25">
            <a:extLst>
              <a:ext uri="{FF2B5EF4-FFF2-40B4-BE49-F238E27FC236}">
                <a16:creationId xmlns:a16="http://schemas.microsoft.com/office/drawing/2014/main" id="{F231772F-1B81-0949-BC38-AB7998780ABC}"/>
              </a:ext>
            </a:extLst>
          </p:cNvPr>
          <p:cNvGrpSpPr/>
          <p:nvPr/>
        </p:nvGrpSpPr>
        <p:grpSpPr>
          <a:xfrm>
            <a:off x="4225910" y="3284662"/>
            <a:ext cx="1444752" cy="2873734"/>
            <a:chOff x="8197849" y="1209674"/>
            <a:chExt cx="3227031" cy="5227115"/>
          </a:xfrm>
        </p:grpSpPr>
        <p:pic>
          <p:nvPicPr>
            <p:cNvPr id="27" name="Graphic 27">
              <a:extLst>
                <a:ext uri="{FF2B5EF4-FFF2-40B4-BE49-F238E27FC236}">
                  <a16:creationId xmlns:a16="http://schemas.microsoft.com/office/drawing/2014/main" id="{92F9013F-7C17-5E4D-A835-354997304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850" y="1209675"/>
              <a:ext cx="342900" cy="342900"/>
            </a:xfrm>
            <a:prstGeom prst="rect">
              <a:avLst/>
            </a:prstGeom>
          </p:spPr>
        </p:pic>
        <p:sp>
          <p:nvSpPr>
            <p:cNvPr id="28" name="Rectangle 27">
              <a:extLst>
                <a:ext uri="{FF2B5EF4-FFF2-40B4-BE49-F238E27FC236}">
                  <a16:creationId xmlns:a16="http://schemas.microsoft.com/office/drawing/2014/main" id="{FF06AF14-3D42-3F4C-A50D-8DDECE8DBE0E}"/>
                </a:ext>
              </a:extLst>
            </p:cNvPr>
            <p:cNvSpPr/>
            <p:nvPr/>
          </p:nvSpPr>
          <p:spPr>
            <a:xfrm>
              <a:off x="8197849" y="1209674"/>
              <a:ext cx="3227031" cy="5227115"/>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sz="900" dirty="0">
                  <a:solidFill>
                    <a:srgbClr val="FFC000"/>
                  </a:solidFill>
                </a:rPr>
                <a:t>Availability zone 3</a:t>
              </a:r>
            </a:p>
          </p:txBody>
        </p:sp>
      </p:grpSp>
      <p:grpSp>
        <p:nvGrpSpPr>
          <p:cNvPr id="29" name="Group 28">
            <a:extLst>
              <a:ext uri="{FF2B5EF4-FFF2-40B4-BE49-F238E27FC236}">
                <a16:creationId xmlns:a16="http://schemas.microsoft.com/office/drawing/2014/main" id="{F231772F-1B81-0949-BC38-AB7998780ABC}"/>
              </a:ext>
            </a:extLst>
          </p:cNvPr>
          <p:cNvGrpSpPr/>
          <p:nvPr/>
        </p:nvGrpSpPr>
        <p:grpSpPr>
          <a:xfrm>
            <a:off x="2693198" y="3278252"/>
            <a:ext cx="1444752" cy="2873735"/>
            <a:chOff x="8197849" y="1209674"/>
            <a:chExt cx="3227031" cy="5227115"/>
          </a:xfrm>
        </p:grpSpPr>
        <p:pic>
          <p:nvPicPr>
            <p:cNvPr id="30" name="Graphic 27">
              <a:extLst>
                <a:ext uri="{FF2B5EF4-FFF2-40B4-BE49-F238E27FC236}">
                  <a16:creationId xmlns:a16="http://schemas.microsoft.com/office/drawing/2014/main" id="{92F9013F-7C17-5E4D-A835-354997304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850" y="1209675"/>
              <a:ext cx="342900" cy="342900"/>
            </a:xfrm>
            <a:prstGeom prst="rect">
              <a:avLst/>
            </a:prstGeom>
            <a:noFill/>
            <a:ln w="12700">
              <a:solidFill>
                <a:srgbClr val="545B64"/>
              </a:solidFill>
              <a:prstDash val="dash"/>
            </a:ln>
          </p:spPr>
        </p:pic>
        <p:sp>
          <p:nvSpPr>
            <p:cNvPr id="31" name="Rectangle 30">
              <a:extLst>
                <a:ext uri="{FF2B5EF4-FFF2-40B4-BE49-F238E27FC236}">
                  <a16:creationId xmlns:a16="http://schemas.microsoft.com/office/drawing/2014/main" id="{FF06AF14-3D42-3F4C-A50D-8DDECE8DBE0E}"/>
                </a:ext>
              </a:extLst>
            </p:cNvPr>
            <p:cNvSpPr/>
            <p:nvPr/>
          </p:nvSpPr>
          <p:spPr>
            <a:xfrm>
              <a:off x="8197849" y="1209674"/>
              <a:ext cx="3227031" cy="5227115"/>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sz="900" dirty="0">
                  <a:solidFill>
                    <a:srgbClr val="FFC000"/>
                  </a:solidFill>
                </a:rPr>
                <a:t>Availability zone 2</a:t>
              </a:r>
            </a:p>
          </p:txBody>
        </p:sp>
      </p:grpSp>
      <p:sp>
        <p:nvSpPr>
          <p:cNvPr id="34" name="Rectangle 33">
            <a:extLst>
              <a:ext uri="{FF2B5EF4-FFF2-40B4-BE49-F238E27FC236}">
                <a16:creationId xmlns:a16="http://schemas.microsoft.com/office/drawing/2014/main" id="{1D4F0FC7-668E-E64B-A231-B1E7896F3CB6}"/>
              </a:ext>
            </a:extLst>
          </p:cNvPr>
          <p:cNvSpPr/>
          <p:nvPr/>
        </p:nvSpPr>
        <p:spPr>
          <a:xfrm>
            <a:off x="1089617" y="2291949"/>
            <a:ext cx="5538678" cy="4321936"/>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sz="1200" dirty="0">
                <a:solidFill>
                  <a:srgbClr val="FFC000"/>
                </a:solidFill>
              </a:rPr>
              <a:t>Region A</a:t>
            </a:r>
          </a:p>
        </p:txBody>
      </p:sp>
      <p:sp>
        <p:nvSpPr>
          <p:cNvPr id="35" name="Rounded Rectangle 34"/>
          <p:cNvSpPr/>
          <p:nvPr/>
        </p:nvSpPr>
        <p:spPr bwMode="auto">
          <a:xfrm>
            <a:off x="5737413" y="5332896"/>
            <a:ext cx="827382" cy="696390"/>
          </a:xfrm>
          <a:prstGeom prst="roundRect">
            <a:avLst/>
          </a:prstGeom>
          <a:solidFill>
            <a:schemeClr val="accent3"/>
          </a:solidFill>
          <a:ln>
            <a:solidFill>
              <a:schemeClr val="accent3">
                <a:lumMod val="50000"/>
              </a:schemeClr>
            </a:solidFill>
          </a:ln>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bg1"/>
                </a:solidFill>
                <a:ea typeface="Segoe UI" pitchFamily="34" charset="0"/>
                <a:cs typeface="Segoe UI" pitchFamily="34" charset="0"/>
              </a:rPr>
              <a:t>Replication Servers</a:t>
            </a:r>
            <a:endParaRPr lang="en-US" sz="2800" dirty="0">
              <a:solidFill>
                <a:schemeClr val="bg1"/>
              </a:solidFill>
              <a:latin typeface="Amazon Ember" panose="02000000000000000000" pitchFamily="2" charset="0"/>
              <a:ea typeface="Segoe UI" pitchFamily="34" charset="0"/>
              <a:cs typeface="Segoe UI" pitchFamily="34" charset="0"/>
            </a:endParaRPr>
          </a:p>
        </p:txBody>
      </p:sp>
      <p:sp>
        <p:nvSpPr>
          <p:cNvPr id="38" name="Rectangle 37">
            <a:extLst>
              <a:ext uri="{FF2B5EF4-FFF2-40B4-BE49-F238E27FC236}">
                <a16:creationId xmlns:a16="http://schemas.microsoft.com/office/drawing/2014/main" id="{1D4F0FC7-668E-E64B-A231-B1E7896F3CB6}"/>
              </a:ext>
            </a:extLst>
          </p:cNvPr>
          <p:cNvSpPr/>
          <p:nvPr/>
        </p:nvSpPr>
        <p:spPr>
          <a:xfrm>
            <a:off x="6995249" y="2291949"/>
            <a:ext cx="5538678" cy="4321936"/>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sz="1200" dirty="0">
                <a:solidFill>
                  <a:srgbClr val="FFC000"/>
                </a:solidFill>
              </a:rPr>
              <a:t>Region B</a:t>
            </a:r>
          </a:p>
        </p:txBody>
      </p:sp>
      <p:sp>
        <p:nvSpPr>
          <p:cNvPr id="39" name="Rounded Rectangle 38"/>
          <p:cNvSpPr/>
          <p:nvPr/>
        </p:nvSpPr>
        <p:spPr bwMode="auto">
          <a:xfrm>
            <a:off x="7078117" y="5328678"/>
            <a:ext cx="827382" cy="696390"/>
          </a:xfrm>
          <a:prstGeom prst="roundRect">
            <a:avLst/>
          </a:prstGeom>
          <a:solidFill>
            <a:schemeClr val="accent3"/>
          </a:solidFill>
          <a:ln>
            <a:solidFill>
              <a:schemeClr val="accent3">
                <a:lumMod val="50000"/>
              </a:schemeClr>
            </a:solidFill>
          </a:ln>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bg1"/>
                </a:solidFill>
                <a:ea typeface="Segoe UI" pitchFamily="34" charset="0"/>
                <a:cs typeface="Segoe UI" pitchFamily="34" charset="0"/>
              </a:rPr>
              <a:t>Replication Agents</a:t>
            </a:r>
            <a:endParaRPr lang="en-US" sz="2800" dirty="0">
              <a:solidFill>
                <a:schemeClr val="bg1"/>
              </a:solidFill>
              <a:ea typeface="Segoe UI" pitchFamily="34" charset="0"/>
              <a:cs typeface="Segoe UI" pitchFamily="34" charset="0"/>
            </a:endParaRPr>
          </a:p>
        </p:txBody>
      </p:sp>
      <p:sp>
        <p:nvSpPr>
          <p:cNvPr id="40" name="Rounded Rectangle 39"/>
          <p:cNvSpPr/>
          <p:nvPr/>
        </p:nvSpPr>
        <p:spPr>
          <a:xfrm>
            <a:off x="8163396" y="5340848"/>
            <a:ext cx="4148150" cy="694848"/>
          </a:xfrm>
          <a:prstGeom prst="roundRect">
            <a:avLst/>
          </a:prstGeom>
          <a:solidFill>
            <a:srgbClr val="002060"/>
          </a:solidFill>
          <a:ln w="19050">
            <a:solidFill>
              <a:schemeClr val="accent4">
                <a:lumMod val="75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Aurora Storage</a:t>
            </a:r>
            <a:endParaRPr lang="en-US" sz="2824" dirty="0"/>
          </a:p>
        </p:txBody>
      </p:sp>
      <p:sp>
        <p:nvSpPr>
          <p:cNvPr id="41" name="Can 40"/>
          <p:cNvSpPr/>
          <p:nvPr/>
        </p:nvSpPr>
        <p:spPr>
          <a:xfrm>
            <a:off x="8444410" y="4221177"/>
            <a:ext cx="454132" cy="486943"/>
          </a:xfrm>
          <a:prstGeom prst="can">
            <a:avLst/>
          </a:prstGeom>
          <a:solidFill>
            <a:schemeClr val="accent5">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RO</a:t>
            </a:r>
          </a:p>
        </p:txBody>
      </p:sp>
      <p:sp>
        <p:nvSpPr>
          <p:cNvPr id="42" name="Rounded Rectangle 41"/>
          <p:cNvSpPr/>
          <p:nvPr/>
        </p:nvSpPr>
        <p:spPr>
          <a:xfrm>
            <a:off x="8293397" y="3522116"/>
            <a:ext cx="756159" cy="366443"/>
          </a:xfrm>
          <a:prstGeom prst="roundRect">
            <a:avLst/>
          </a:prstGeom>
          <a:solidFill>
            <a:srgbClr val="0070C0"/>
          </a:solidFill>
          <a:effectLst>
            <a:outerShdw blurRad="50800" dist="38100" algn="l" rotWithShape="0">
              <a:prstClr val="black">
                <a:alpha val="40000"/>
              </a:prstClr>
            </a:outerShdw>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800">
                <a:solidFill>
                  <a:srgbClr val="FFFFFF"/>
                </a:solidFill>
              </a:rPr>
              <a:t>Application</a:t>
            </a:r>
            <a:endParaRPr lang="en-US" sz="800" dirty="0">
              <a:solidFill>
                <a:srgbClr val="FFFFFF"/>
              </a:solidFill>
              <a:latin typeface="Amazon Ember" panose="02000000000000000000" pitchFamily="2" charset="0"/>
            </a:endParaRPr>
          </a:p>
        </p:txBody>
      </p:sp>
      <p:cxnSp>
        <p:nvCxnSpPr>
          <p:cNvPr id="43" name="Straight Arrow Connector 42"/>
          <p:cNvCxnSpPr/>
          <p:nvPr/>
        </p:nvCxnSpPr>
        <p:spPr>
          <a:xfrm flipH="1">
            <a:off x="8671475" y="3890506"/>
            <a:ext cx="2" cy="314751"/>
          </a:xfrm>
          <a:prstGeom prst="straightConnector1">
            <a:avLst/>
          </a:prstGeom>
          <a:ln w="19050">
            <a:solidFill>
              <a:schemeClr val="accent2">
                <a:lumMod val="75000"/>
              </a:schemeClr>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sp>
        <p:nvSpPr>
          <p:cNvPr id="44" name="Rounded Rectangle 43"/>
          <p:cNvSpPr/>
          <p:nvPr/>
        </p:nvSpPr>
        <p:spPr>
          <a:xfrm>
            <a:off x="9897822" y="3504187"/>
            <a:ext cx="756159" cy="366443"/>
          </a:xfrm>
          <a:prstGeom prst="roundRect">
            <a:avLst/>
          </a:prstGeom>
          <a:solidFill>
            <a:srgbClr val="0070C0"/>
          </a:solidFill>
          <a:effectLst>
            <a:outerShdw blurRad="50800" dist="38100" algn="l" rotWithShape="0">
              <a:prstClr val="black">
                <a:alpha val="40000"/>
              </a:prstClr>
            </a:outerShdw>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800">
                <a:solidFill>
                  <a:srgbClr val="FFFFFF"/>
                </a:solidFill>
              </a:rPr>
              <a:t>Application</a:t>
            </a:r>
            <a:endParaRPr lang="en-US" sz="800" dirty="0">
              <a:solidFill>
                <a:srgbClr val="FFFFFF"/>
              </a:solidFill>
              <a:latin typeface="Amazon Ember" panose="02000000000000000000" pitchFamily="2" charset="0"/>
            </a:endParaRPr>
          </a:p>
        </p:txBody>
      </p:sp>
      <p:cxnSp>
        <p:nvCxnSpPr>
          <p:cNvPr id="45" name="Straight Arrow Connector 44"/>
          <p:cNvCxnSpPr/>
          <p:nvPr/>
        </p:nvCxnSpPr>
        <p:spPr>
          <a:xfrm>
            <a:off x="10275901" y="3872578"/>
            <a:ext cx="0" cy="327358"/>
          </a:xfrm>
          <a:prstGeom prst="straightConnector1">
            <a:avLst/>
          </a:prstGeom>
          <a:ln w="19050">
            <a:solidFill>
              <a:schemeClr val="accent2">
                <a:lumMod val="75000"/>
              </a:schemeClr>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sp>
        <p:nvSpPr>
          <p:cNvPr id="46" name="Can 45"/>
          <p:cNvSpPr/>
          <p:nvPr/>
        </p:nvSpPr>
        <p:spPr>
          <a:xfrm>
            <a:off x="11581547" y="4209444"/>
            <a:ext cx="454132" cy="486943"/>
          </a:xfrm>
          <a:prstGeom prst="can">
            <a:avLst/>
          </a:prstGeom>
          <a:solidFill>
            <a:schemeClr val="accent5">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RO</a:t>
            </a:r>
          </a:p>
        </p:txBody>
      </p:sp>
      <p:sp>
        <p:nvSpPr>
          <p:cNvPr id="47" name="Rounded Rectangle 46"/>
          <p:cNvSpPr/>
          <p:nvPr/>
        </p:nvSpPr>
        <p:spPr>
          <a:xfrm>
            <a:off x="11430534" y="3510597"/>
            <a:ext cx="756159" cy="366443"/>
          </a:xfrm>
          <a:prstGeom prst="roundRect">
            <a:avLst/>
          </a:prstGeom>
          <a:solidFill>
            <a:srgbClr val="0070C0"/>
          </a:solidFill>
          <a:effectLst>
            <a:outerShdw blurRad="50800" dist="38100" algn="l" rotWithShape="0">
              <a:prstClr val="black">
                <a:alpha val="40000"/>
              </a:prstClr>
            </a:outerShdw>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800">
                <a:solidFill>
                  <a:srgbClr val="FFFFFF"/>
                </a:solidFill>
              </a:rPr>
              <a:t>Application</a:t>
            </a:r>
            <a:endParaRPr lang="en-US" sz="800" dirty="0">
              <a:solidFill>
                <a:srgbClr val="FFFFFF"/>
              </a:solidFill>
              <a:latin typeface="Amazon Ember" panose="02000000000000000000" pitchFamily="2" charset="0"/>
            </a:endParaRPr>
          </a:p>
        </p:txBody>
      </p:sp>
      <p:cxnSp>
        <p:nvCxnSpPr>
          <p:cNvPr id="48" name="Straight Arrow Connector 47"/>
          <p:cNvCxnSpPr/>
          <p:nvPr/>
        </p:nvCxnSpPr>
        <p:spPr>
          <a:xfrm flipH="1">
            <a:off x="10267579" y="4692243"/>
            <a:ext cx="1" cy="630676"/>
          </a:xfrm>
          <a:prstGeom prst="straightConnector1">
            <a:avLst/>
          </a:prstGeom>
          <a:ln w="19050">
            <a:solidFill>
              <a:schemeClr val="accent5">
                <a:lumMod val="60000"/>
                <a:lumOff val="40000"/>
              </a:schemeClr>
            </a:solidFill>
            <a:headEnd type="triangle"/>
            <a:tailEnd type="none"/>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p:nvPr/>
        </p:nvCxnSpPr>
        <p:spPr>
          <a:xfrm>
            <a:off x="8671476" y="4714327"/>
            <a:ext cx="0" cy="608592"/>
          </a:xfrm>
          <a:prstGeom prst="straightConnector1">
            <a:avLst/>
          </a:prstGeom>
          <a:ln w="19050">
            <a:solidFill>
              <a:schemeClr val="accent5">
                <a:lumMod val="60000"/>
                <a:lumOff val="40000"/>
              </a:schemeClr>
            </a:solidFill>
            <a:headEnd type="triangle"/>
            <a:tailEnd type="none"/>
          </a:ln>
        </p:spPr>
        <p:style>
          <a:lnRef idx="2">
            <a:schemeClr val="accent4"/>
          </a:lnRef>
          <a:fillRef idx="0">
            <a:schemeClr val="accent4"/>
          </a:fillRef>
          <a:effectRef idx="1">
            <a:schemeClr val="accent4"/>
          </a:effectRef>
          <a:fontRef idx="minor">
            <a:schemeClr val="tx1"/>
          </a:fontRef>
        </p:style>
      </p:cxnSp>
      <p:cxnSp>
        <p:nvCxnSpPr>
          <p:cNvPr id="50" name="Straight Arrow Connector 49"/>
          <p:cNvCxnSpPr/>
          <p:nvPr/>
        </p:nvCxnSpPr>
        <p:spPr>
          <a:xfrm flipH="1">
            <a:off x="11808190" y="4703237"/>
            <a:ext cx="845" cy="625441"/>
          </a:xfrm>
          <a:prstGeom prst="straightConnector1">
            <a:avLst/>
          </a:prstGeom>
          <a:ln w="19050">
            <a:solidFill>
              <a:schemeClr val="accent5">
                <a:lumMod val="60000"/>
                <a:lumOff val="40000"/>
              </a:schemeClr>
            </a:solidFill>
            <a:headEnd type="triangle"/>
            <a:tailEnd type="none"/>
          </a:ln>
        </p:spPr>
        <p:style>
          <a:lnRef idx="2">
            <a:schemeClr val="accent4"/>
          </a:lnRef>
          <a:fillRef idx="0">
            <a:schemeClr val="accent4"/>
          </a:fillRef>
          <a:effectRef idx="1">
            <a:schemeClr val="accent4"/>
          </a:effectRef>
          <a:fontRef idx="minor">
            <a:schemeClr val="tx1"/>
          </a:fontRef>
        </p:style>
      </p:cxnSp>
      <p:cxnSp>
        <p:nvCxnSpPr>
          <p:cNvPr id="51" name="Straight Arrow Connector 50"/>
          <p:cNvCxnSpPr/>
          <p:nvPr/>
        </p:nvCxnSpPr>
        <p:spPr>
          <a:xfrm flipH="1">
            <a:off x="11808613" y="3877040"/>
            <a:ext cx="1" cy="338816"/>
          </a:xfrm>
          <a:prstGeom prst="straightConnector1">
            <a:avLst/>
          </a:prstGeom>
          <a:ln w="19050">
            <a:solidFill>
              <a:schemeClr val="accent2">
                <a:lumMod val="75000"/>
              </a:schemeClr>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grpSp>
        <p:nvGrpSpPr>
          <p:cNvPr id="52" name="Group 51">
            <a:extLst>
              <a:ext uri="{FF2B5EF4-FFF2-40B4-BE49-F238E27FC236}">
                <a16:creationId xmlns:a16="http://schemas.microsoft.com/office/drawing/2014/main" id="{F231772F-1B81-0949-BC38-AB7998780ABC}"/>
              </a:ext>
            </a:extLst>
          </p:cNvPr>
          <p:cNvGrpSpPr/>
          <p:nvPr/>
        </p:nvGrpSpPr>
        <p:grpSpPr>
          <a:xfrm>
            <a:off x="7947047" y="3292839"/>
            <a:ext cx="1448858" cy="2870626"/>
            <a:chOff x="8197849" y="1209674"/>
            <a:chExt cx="3054890" cy="5227115"/>
          </a:xfrm>
        </p:grpSpPr>
        <p:pic>
          <p:nvPicPr>
            <p:cNvPr id="53" name="Graphic 27">
              <a:extLst>
                <a:ext uri="{FF2B5EF4-FFF2-40B4-BE49-F238E27FC236}">
                  <a16:creationId xmlns:a16="http://schemas.microsoft.com/office/drawing/2014/main" id="{92F9013F-7C17-5E4D-A835-354997304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850" y="1209675"/>
              <a:ext cx="342900" cy="342900"/>
            </a:xfrm>
            <a:prstGeom prst="rect">
              <a:avLst/>
            </a:prstGeom>
          </p:spPr>
        </p:pic>
        <p:sp>
          <p:nvSpPr>
            <p:cNvPr id="54" name="Rectangle 53">
              <a:extLst>
                <a:ext uri="{FF2B5EF4-FFF2-40B4-BE49-F238E27FC236}">
                  <a16:creationId xmlns:a16="http://schemas.microsoft.com/office/drawing/2014/main" id="{FF06AF14-3D42-3F4C-A50D-8DDECE8DBE0E}"/>
                </a:ext>
              </a:extLst>
            </p:cNvPr>
            <p:cNvSpPr/>
            <p:nvPr/>
          </p:nvSpPr>
          <p:spPr>
            <a:xfrm>
              <a:off x="8197849" y="1209674"/>
              <a:ext cx="3054890" cy="5227115"/>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FFC000"/>
                  </a:solidFill>
                </a:rPr>
                <a:t>Availability zone 1</a:t>
              </a:r>
            </a:p>
          </p:txBody>
        </p:sp>
      </p:grpSp>
      <p:grpSp>
        <p:nvGrpSpPr>
          <p:cNvPr id="55" name="Group 54">
            <a:extLst>
              <a:ext uri="{FF2B5EF4-FFF2-40B4-BE49-F238E27FC236}">
                <a16:creationId xmlns:a16="http://schemas.microsoft.com/office/drawing/2014/main" id="{F231772F-1B81-0949-BC38-AB7998780ABC}"/>
              </a:ext>
            </a:extLst>
          </p:cNvPr>
          <p:cNvGrpSpPr/>
          <p:nvPr/>
        </p:nvGrpSpPr>
        <p:grpSpPr>
          <a:xfrm>
            <a:off x="11020695" y="3291072"/>
            <a:ext cx="1444752" cy="2873734"/>
            <a:chOff x="8197849" y="1209674"/>
            <a:chExt cx="3227031" cy="5227115"/>
          </a:xfrm>
        </p:grpSpPr>
        <p:pic>
          <p:nvPicPr>
            <p:cNvPr id="56" name="Graphic 27">
              <a:extLst>
                <a:ext uri="{FF2B5EF4-FFF2-40B4-BE49-F238E27FC236}">
                  <a16:creationId xmlns:a16="http://schemas.microsoft.com/office/drawing/2014/main" id="{92F9013F-7C17-5E4D-A835-354997304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850" y="1209675"/>
              <a:ext cx="342900" cy="342900"/>
            </a:xfrm>
            <a:prstGeom prst="rect">
              <a:avLst/>
            </a:prstGeom>
          </p:spPr>
        </p:pic>
        <p:sp>
          <p:nvSpPr>
            <p:cNvPr id="57" name="Rectangle 56">
              <a:extLst>
                <a:ext uri="{FF2B5EF4-FFF2-40B4-BE49-F238E27FC236}">
                  <a16:creationId xmlns:a16="http://schemas.microsoft.com/office/drawing/2014/main" id="{FF06AF14-3D42-3F4C-A50D-8DDECE8DBE0E}"/>
                </a:ext>
              </a:extLst>
            </p:cNvPr>
            <p:cNvSpPr/>
            <p:nvPr/>
          </p:nvSpPr>
          <p:spPr>
            <a:xfrm>
              <a:off x="8197849" y="1209674"/>
              <a:ext cx="3227031" cy="5227115"/>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sz="900" dirty="0">
                  <a:solidFill>
                    <a:srgbClr val="FFC000"/>
                  </a:solidFill>
                </a:rPr>
                <a:t>Availability zone 3</a:t>
              </a:r>
            </a:p>
          </p:txBody>
        </p:sp>
      </p:grpSp>
      <p:grpSp>
        <p:nvGrpSpPr>
          <p:cNvPr id="58" name="Group 57">
            <a:extLst>
              <a:ext uri="{FF2B5EF4-FFF2-40B4-BE49-F238E27FC236}">
                <a16:creationId xmlns:a16="http://schemas.microsoft.com/office/drawing/2014/main" id="{F231772F-1B81-0949-BC38-AB7998780ABC}"/>
              </a:ext>
            </a:extLst>
          </p:cNvPr>
          <p:cNvGrpSpPr/>
          <p:nvPr/>
        </p:nvGrpSpPr>
        <p:grpSpPr>
          <a:xfrm>
            <a:off x="9487983" y="3284662"/>
            <a:ext cx="1444752" cy="2873735"/>
            <a:chOff x="8197849" y="1209674"/>
            <a:chExt cx="3227031" cy="5227115"/>
          </a:xfrm>
        </p:grpSpPr>
        <p:pic>
          <p:nvPicPr>
            <p:cNvPr id="59" name="Graphic 27">
              <a:extLst>
                <a:ext uri="{FF2B5EF4-FFF2-40B4-BE49-F238E27FC236}">
                  <a16:creationId xmlns:a16="http://schemas.microsoft.com/office/drawing/2014/main" id="{92F9013F-7C17-5E4D-A835-354997304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850" y="1209675"/>
              <a:ext cx="342900" cy="342900"/>
            </a:xfrm>
            <a:prstGeom prst="rect">
              <a:avLst/>
            </a:prstGeom>
            <a:noFill/>
            <a:ln w="12700">
              <a:solidFill>
                <a:srgbClr val="545B64"/>
              </a:solidFill>
              <a:prstDash val="dash"/>
            </a:ln>
          </p:spPr>
        </p:pic>
        <p:sp>
          <p:nvSpPr>
            <p:cNvPr id="60" name="Rectangle 59">
              <a:extLst>
                <a:ext uri="{FF2B5EF4-FFF2-40B4-BE49-F238E27FC236}">
                  <a16:creationId xmlns:a16="http://schemas.microsoft.com/office/drawing/2014/main" id="{FF06AF14-3D42-3F4C-A50D-8DDECE8DBE0E}"/>
                </a:ext>
              </a:extLst>
            </p:cNvPr>
            <p:cNvSpPr/>
            <p:nvPr/>
          </p:nvSpPr>
          <p:spPr>
            <a:xfrm>
              <a:off x="8197849" y="1209674"/>
              <a:ext cx="3227031" cy="5227115"/>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sz="900" dirty="0">
                  <a:solidFill>
                    <a:srgbClr val="FFC000"/>
                  </a:solidFill>
                </a:rPr>
                <a:t>Availability zone 2</a:t>
              </a:r>
            </a:p>
          </p:txBody>
        </p:sp>
      </p:grpSp>
      <p:sp>
        <p:nvSpPr>
          <p:cNvPr id="61" name="Can 60"/>
          <p:cNvSpPr/>
          <p:nvPr/>
        </p:nvSpPr>
        <p:spPr>
          <a:xfrm>
            <a:off x="10048835" y="4209445"/>
            <a:ext cx="454132" cy="486943"/>
          </a:xfrm>
          <a:prstGeom prst="can">
            <a:avLst/>
          </a:prstGeom>
          <a:solidFill>
            <a:schemeClr val="accent5">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RO</a:t>
            </a:r>
          </a:p>
        </p:txBody>
      </p:sp>
      <p:cxnSp>
        <p:nvCxnSpPr>
          <p:cNvPr id="62" name="Elbow Connector 61"/>
          <p:cNvCxnSpPr>
            <a:stCxn id="41" idx="2"/>
            <a:endCxn id="39" idx="0"/>
          </p:cNvCxnSpPr>
          <p:nvPr/>
        </p:nvCxnSpPr>
        <p:spPr>
          <a:xfrm rot="10800000" flipV="1">
            <a:off x="7491808" y="4464648"/>
            <a:ext cx="952602" cy="864029"/>
          </a:xfrm>
          <a:prstGeom prst="bentConnector2">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cxnSp>
        <p:nvCxnSpPr>
          <p:cNvPr id="63" name="Elbow Connector 62"/>
          <p:cNvCxnSpPr/>
          <p:nvPr/>
        </p:nvCxnSpPr>
        <p:spPr>
          <a:xfrm rot="10800000" flipV="1">
            <a:off x="7576433" y="4546527"/>
            <a:ext cx="2472403" cy="794320"/>
          </a:xfrm>
          <a:prstGeom prst="bentConnector3">
            <a:avLst>
              <a:gd name="adj1" fmla="val 99826"/>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cxnSp>
        <p:nvCxnSpPr>
          <p:cNvPr id="64" name="Elbow Connector 63"/>
          <p:cNvCxnSpPr/>
          <p:nvPr/>
        </p:nvCxnSpPr>
        <p:spPr>
          <a:xfrm rot="10800000" flipV="1">
            <a:off x="7643279" y="4627060"/>
            <a:ext cx="3944712" cy="703076"/>
          </a:xfrm>
          <a:prstGeom prst="bentConnector3">
            <a:avLst>
              <a:gd name="adj1" fmla="val 99902"/>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cxnSp>
        <p:nvCxnSpPr>
          <p:cNvPr id="65" name="Straight Arrow Connector 64"/>
          <p:cNvCxnSpPr>
            <a:stCxn id="35" idx="3"/>
            <a:endCxn id="39" idx="1"/>
          </p:cNvCxnSpPr>
          <p:nvPr/>
        </p:nvCxnSpPr>
        <p:spPr>
          <a:xfrm flipV="1">
            <a:off x="6564795" y="5676873"/>
            <a:ext cx="513322" cy="4218"/>
          </a:xfrm>
          <a:prstGeom prst="straightConnector1">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cxnSp>
        <p:nvCxnSpPr>
          <p:cNvPr id="66" name="Straight Arrow Connector 65"/>
          <p:cNvCxnSpPr>
            <a:stCxn id="11" idx="4"/>
            <a:endCxn id="35" idx="0"/>
          </p:cNvCxnSpPr>
          <p:nvPr/>
        </p:nvCxnSpPr>
        <p:spPr>
          <a:xfrm>
            <a:off x="5240894" y="4452918"/>
            <a:ext cx="910210" cy="879978"/>
          </a:xfrm>
          <a:prstGeom prst="straightConnector1">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cxnSp>
        <p:nvCxnSpPr>
          <p:cNvPr id="67" name="Straight Arrow Connector 66"/>
          <p:cNvCxnSpPr>
            <a:stCxn id="5" idx="3"/>
            <a:endCxn id="35" idx="1"/>
          </p:cNvCxnSpPr>
          <p:nvPr/>
        </p:nvCxnSpPr>
        <p:spPr>
          <a:xfrm flipV="1">
            <a:off x="5476925" y="5681091"/>
            <a:ext cx="260488" cy="771"/>
          </a:xfrm>
          <a:prstGeom prst="straightConnector1">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cxnSp>
        <p:nvCxnSpPr>
          <p:cNvPr id="68" name="Straight Arrow Connector 67"/>
          <p:cNvCxnSpPr>
            <a:endCxn id="40" idx="1"/>
          </p:cNvCxnSpPr>
          <p:nvPr/>
        </p:nvCxnSpPr>
        <p:spPr>
          <a:xfrm>
            <a:off x="7900054" y="5675716"/>
            <a:ext cx="263342" cy="0"/>
          </a:xfrm>
          <a:prstGeom prst="straightConnector1">
            <a:avLst/>
          </a:prstGeom>
          <a:ln w="19050">
            <a:headEnd type="none" w="lg" len="med"/>
            <a:tailEnd type="triangle" w="lg" len="med"/>
          </a:ln>
        </p:spPr>
        <p:style>
          <a:lnRef idx="2">
            <a:schemeClr val="accent3"/>
          </a:lnRef>
          <a:fillRef idx="0">
            <a:schemeClr val="accent3"/>
          </a:fillRef>
          <a:effectRef idx="1">
            <a:schemeClr val="accent3"/>
          </a:effectRef>
          <a:fontRef idx="minor">
            <a:schemeClr val="tx1"/>
          </a:fontRef>
        </p:style>
      </p:cxnSp>
      <p:sp>
        <p:nvSpPr>
          <p:cNvPr id="69" name="Notched Right Arrow 68"/>
          <p:cNvSpPr/>
          <p:nvPr/>
        </p:nvSpPr>
        <p:spPr bwMode="auto">
          <a:xfrm>
            <a:off x="4845630" y="4335521"/>
            <a:ext cx="381000" cy="264264"/>
          </a:xfrm>
          <a:prstGeom prst="notch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Notched Right Arrow 69"/>
          <p:cNvSpPr/>
          <p:nvPr/>
        </p:nvSpPr>
        <p:spPr bwMode="auto">
          <a:xfrm>
            <a:off x="4845630" y="4335521"/>
            <a:ext cx="381000" cy="264264"/>
          </a:xfrm>
          <a:prstGeom prst="notch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Notched Right Arrow 70"/>
          <p:cNvSpPr/>
          <p:nvPr/>
        </p:nvSpPr>
        <p:spPr bwMode="auto">
          <a:xfrm>
            <a:off x="5985237" y="5288184"/>
            <a:ext cx="381000" cy="264264"/>
          </a:xfrm>
          <a:prstGeom prst="notched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sp>
        <p:nvSpPr>
          <p:cNvPr id="72" name="Notched Right Arrow 71"/>
          <p:cNvSpPr/>
          <p:nvPr/>
        </p:nvSpPr>
        <p:spPr bwMode="auto">
          <a:xfrm>
            <a:off x="7318035" y="5288184"/>
            <a:ext cx="381000" cy="264264"/>
          </a:xfrm>
          <a:prstGeom prst="notch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Notched Right Arrow 72"/>
          <p:cNvSpPr/>
          <p:nvPr/>
        </p:nvSpPr>
        <p:spPr bwMode="auto">
          <a:xfrm>
            <a:off x="7303874" y="5285875"/>
            <a:ext cx="381000" cy="264264"/>
          </a:xfrm>
          <a:prstGeom prst="notched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sp>
        <p:nvSpPr>
          <p:cNvPr id="74" name="&quot;No&quot; Symbol 73"/>
          <p:cNvSpPr/>
          <p:nvPr/>
        </p:nvSpPr>
        <p:spPr>
          <a:xfrm>
            <a:off x="1421193" y="3174462"/>
            <a:ext cx="3144011" cy="3106953"/>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dirty="0">
              <a:solidFill>
                <a:schemeClr val="tx1"/>
              </a:solidFill>
            </a:endParaRPr>
          </a:p>
        </p:txBody>
      </p:sp>
      <p:sp>
        <p:nvSpPr>
          <p:cNvPr id="75" name="Can 74"/>
          <p:cNvSpPr/>
          <p:nvPr/>
        </p:nvSpPr>
        <p:spPr>
          <a:xfrm>
            <a:off x="8448522" y="4218957"/>
            <a:ext cx="454132" cy="486943"/>
          </a:xfrm>
          <a:prstGeom prst="can">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RW</a:t>
            </a:r>
          </a:p>
        </p:txBody>
      </p:sp>
      <p:cxnSp>
        <p:nvCxnSpPr>
          <p:cNvPr id="76" name="Straight Arrow Connector 75"/>
          <p:cNvCxnSpPr/>
          <p:nvPr/>
        </p:nvCxnSpPr>
        <p:spPr>
          <a:xfrm flipH="1">
            <a:off x="8546314" y="4706216"/>
            <a:ext cx="1" cy="615818"/>
          </a:xfrm>
          <a:prstGeom prst="straightConnector1">
            <a:avLst/>
          </a:prstGeom>
          <a:ln w="19050">
            <a:headEnd type="none"/>
            <a:tailEnd type="triangle"/>
          </a:ln>
        </p:spPr>
        <p:style>
          <a:lnRef idx="2">
            <a:schemeClr val="accent4"/>
          </a:lnRef>
          <a:fillRef idx="0">
            <a:schemeClr val="accent4"/>
          </a:fillRef>
          <a:effectRef idx="1">
            <a:schemeClr val="accent4"/>
          </a:effectRef>
          <a:fontRef idx="minor">
            <a:schemeClr val="tx1"/>
          </a:fontRef>
        </p:style>
      </p:cxnSp>
      <p:cxnSp>
        <p:nvCxnSpPr>
          <p:cNvPr id="77" name="Straight Arrow Connector 76"/>
          <p:cNvCxnSpPr/>
          <p:nvPr/>
        </p:nvCxnSpPr>
        <p:spPr>
          <a:xfrm flipV="1">
            <a:off x="8898542" y="4452915"/>
            <a:ext cx="1150293" cy="0"/>
          </a:xfrm>
          <a:prstGeom prst="straightConnector1">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cxnSp>
        <p:nvCxnSpPr>
          <p:cNvPr id="78" name="Straight Arrow Connector 77"/>
          <p:cNvCxnSpPr/>
          <p:nvPr/>
        </p:nvCxnSpPr>
        <p:spPr>
          <a:xfrm flipV="1">
            <a:off x="8906766" y="4586487"/>
            <a:ext cx="2683005" cy="5321"/>
          </a:xfrm>
          <a:prstGeom prst="straightConnector1">
            <a:avLst/>
          </a:prstGeom>
          <a:ln w="19050">
            <a:headEnd type="triangle" w="lg" len="med"/>
            <a:tailEnd type="triangle" w="lg" len="med"/>
          </a:ln>
        </p:spPr>
        <p:style>
          <a:lnRef idx="2">
            <a:schemeClr val="accent3"/>
          </a:lnRef>
          <a:fillRef idx="0">
            <a:schemeClr val="accent3"/>
          </a:fillRef>
          <a:effectRef idx="1">
            <a:schemeClr val="accent3"/>
          </a:effectRef>
          <a:fontRef idx="minor">
            <a:schemeClr val="tx1"/>
          </a:fontRef>
        </p:style>
      </p:cxnSp>
      <p:sp>
        <p:nvSpPr>
          <p:cNvPr id="79" name="Notched Right Arrow 78"/>
          <p:cNvSpPr/>
          <p:nvPr/>
        </p:nvSpPr>
        <p:spPr bwMode="auto">
          <a:xfrm>
            <a:off x="4846682" y="4335521"/>
            <a:ext cx="381000" cy="264264"/>
          </a:xfrm>
          <a:prstGeom prst="notch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0" name="Notched Right Arrow 79"/>
          <p:cNvSpPr/>
          <p:nvPr/>
        </p:nvSpPr>
        <p:spPr bwMode="auto">
          <a:xfrm>
            <a:off x="4839120" y="4341196"/>
            <a:ext cx="381000" cy="264264"/>
          </a:xfrm>
          <a:prstGeom prst="notched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sp>
        <p:nvSpPr>
          <p:cNvPr id="81" name="Notched Right Arrow 80"/>
          <p:cNvSpPr/>
          <p:nvPr/>
        </p:nvSpPr>
        <p:spPr bwMode="auto">
          <a:xfrm>
            <a:off x="4839120" y="5515451"/>
            <a:ext cx="381000" cy="264264"/>
          </a:xfrm>
          <a:prstGeom prst="notched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sp>
        <p:nvSpPr>
          <p:cNvPr id="82" name="Notched Right Arrow 81"/>
          <p:cNvSpPr/>
          <p:nvPr/>
        </p:nvSpPr>
        <p:spPr bwMode="auto">
          <a:xfrm>
            <a:off x="5934140" y="5548959"/>
            <a:ext cx="381000" cy="264264"/>
          </a:xfrm>
          <a:prstGeom prst="notched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sp>
        <p:nvSpPr>
          <p:cNvPr id="83" name="Notched Right Arrow 82"/>
          <p:cNvSpPr/>
          <p:nvPr/>
        </p:nvSpPr>
        <p:spPr bwMode="auto">
          <a:xfrm>
            <a:off x="7228164" y="5546355"/>
            <a:ext cx="381000" cy="264264"/>
          </a:xfrm>
          <a:prstGeom prst="notched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pic>
        <p:nvPicPr>
          <p:cNvPr id="101" name="Graphic 69">
            <a:extLst>
              <a:ext uri="{FF2B5EF4-FFF2-40B4-BE49-F238E27FC236}">
                <a16:creationId xmlns:a16="http://schemas.microsoft.com/office/drawing/2014/main" id="{E96F59D7-EAC0-1648-9591-9099DF906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350" y="2308757"/>
            <a:ext cx="330200" cy="330200"/>
          </a:xfrm>
          <a:prstGeom prst="rect">
            <a:avLst/>
          </a:prstGeom>
        </p:spPr>
      </p:pic>
      <p:pic>
        <p:nvPicPr>
          <p:cNvPr id="102" name="Graphic 69">
            <a:extLst>
              <a:ext uri="{FF2B5EF4-FFF2-40B4-BE49-F238E27FC236}">
                <a16:creationId xmlns:a16="http://schemas.microsoft.com/office/drawing/2014/main" id="{E96F59D7-EAC0-1648-9591-9099DF906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1398" y="2290033"/>
            <a:ext cx="330200" cy="330200"/>
          </a:xfrm>
          <a:prstGeom prst="rect">
            <a:avLst/>
          </a:prstGeom>
        </p:spPr>
      </p:pic>
    </p:spTree>
    <p:extLst>
      <p:ext uri="{BB962C8B-B14F-4D97-AF65-F5344CB8AC3E}">
        <p14:creationId xmlns:p14="http://schemas.microsoft.com/office/powerpoint/2010/main" val="1315248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4.375E-6 -2.96296E-6 L -4.375E-6 0.1757 " pathEditMode="relative" rAng="0" ptsTypes="AA">
                                      <p:cBhvr>
                                        <p:cTn id="38" dur="2000" fill="hold"/>
                                        <p:tgtEl>
                                          <p:spTgt spid="69"/>
                                        </p:tgtEl>
                                        <p:attrNameLst>
                                          <p:attrName>ppt_x</p:attrName>
                                          <p:attrName>ppt_y</p:attrName>
                                        </p:attrNameLst>
                                      </p:cBhvr>
                                      <p:rCtr x="0" y="8773"/>
                                    </p:animMotion>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42" presetClass="path" presetSubtype="0" accel="50000" decel="50000" fill="hold" grpId="1" nodeType="withEffect">
                                  <p:stCondLst>
                                    <p:cond delay="0"/>
                                  </p:stCondLst>
                                  <p:childTnLst>
                                    <p:animMotion origin="layout" path="M -4.375E-6 -2.96296E-6 L 0.09349 0.13889 " pathEditMode="relative" rAng="0" ptsTypes="AA">
                                      <p:cBhvr>
                                        <p:cTn id="46" dur="2000" fill="hold"/>
                                        <p:tgtEl>
                                          <p:spTgt spid="70"/>
                                        </p:tgtEl>
                                        <p:attrNameLst>
                                          <p:attrName>ppt_x</p:attrName>
                                          <p:attrName>ppt_y</p:attrName>
                                        </p:attrNameLst>
                                      </p:cBhvr>
                                      <p:rCtr x="4740" y="7037"/>
                                    </p:animMotion>
                                  </p:childTnLst>
                                </p:cTn>
                              </p:par>
                              <p:par>
                                <p:cTn id="47" presetID="42" presetClass="path" presetSubtype="0" accel="50000" decel="50000" fill="hold" grpId="1" nodeType="withEffect">
                                  <p:stCondLst>
                                    <p:cond delay="0"/>
                                  </p:stCondLst>
                                  <p:childTnLst>
                                    <p:animMotion origin="layout" path="M -4.58333E-6 -2.96296E-6 L -0.1276 -0.00254 " pathEditMode="relative" rAng="0" ptsTypes="AA">
                                      <p:cBhvr>
                                        <p:cTn id="48" dur="2000" fill="hold"/>
                                        <p:tgtEl>
                                          <p:spTgt spid="79"/>
                                        </p:tgtEl>
                                        <p:attrNameLst>
                                          <p:attrName>ppt_x</p:attrName>
                                          <p:attrName>ppt_y</p:attrName>
                                        </p:attrNameLst>
                                      </p:cBhvr>
                                      <p:rCtr x="-6380" y="-139"/>
                                    </p:animMotion>
                                  </p:childTnLst>
                                </p:cTn>
                              </p:par>
                              <p:par>
                                <p:cTn id="49" presetID="42" presetClass="path" presetSubtype="0" accel="50000" decel="50000" fill="hold" grpId="1" nodeType="withEffect">
                                  <p:stCondLst>
                                    <p:cond delay="0"/>
                                  </p:stCondLst>
                                  <p:childTnLst>
                                    <p:animMotion origin="layout" path="M -3.54167E-6 2.59259E-6 L -0.25859 -0.00023 " pathEditMode="relative" rAng="0" ptsTypes="AA">
                                      <p:cBhvr>
                                        <p:cTn id="50" dur="2000" fill="hold"/>
                                        <p:tgtEl>
                                          <p:spTgt spid="80"/>
                                        </p:tgtEl>
                                        <p:attrNameLst>
                                          <p:attrName>ppt_x</p:attrName>
                                          <p:attrName>ppt_y</p:attrName>
                                        </p:attrNameLst>
                                      </p:cBhvr>
                                      <p:rCtr x="-12930" y="-23"/>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xit" presetSubtype="0" fill="hold" grpId="2" nodeType="withEffect">
                                  <p:stCondLst>
                                    <p:cond delay="0"/>
                                  </p:stCondLst>
                                  <p:childTnLst>
                                    <p:set>
                                      <p:cBhvr>
                                        <p:cTn id="56" dur="1" fill="hold">
                                          <p:stCondLst>
                                            <p:cond delay="0"/>
                                          </p:stCondLst>
                                        </p:cTn>
                                        <p:tgtEl>
                                          <p:spTgt spid="70"/>
                                        </p:tgtEl>
                                        <p:attrNameLst>
                                          <p:attrName>style.visibility</p:attrName>
                                        </p:attrNameLst>
                                      </p:cBhvr>
                                      <p:to>
                                        <p:strVal val="hidden"/>
                                      </p:to>
                                    </p:set>
                                  </p:childTnLst>
                                </p:cTn>
                              </p:par>
                              <p:par>
                                <p:cTn id="57" presetID="42" presetClass="path" presetSubtype="0" accel="50000" decel="50000" fill="hold" grpId="1" nodeType="withEffect">
                                  <p:stCondLst>
                                    <p:cond delay="0"/>
                                  </p:stCondLst>
                                  <p:childTnLst>
                                    <p:animMotion origin="layout" path="M -3.95833E-6 -1.85185E-6 L 0.11003 -0.00069 " pathEditMode="relative" rAng="0" ptsTypes="AA">
                                      <p:cBhvr>
                                        <p:cTn id="58" dur="2000" fill="hold"/>
                                        <p:tgtEl>
                                          <p:spTgt spid="71"/>
                                        </p:tgtEl>
                                        <p:attrNameLst>
                                          <p:attrName>ppt_x</p:attrName>
                                          <p:attrName>ppt_y</p:attrName>
                                        </p:attrNameLst>
                                      </p:cBhvr>
                                      <p:rCtr x="5495" y="-46"/>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xit" presetSubtype="0" fill="hold" grpId="2" nodeType="withEffect">
                                  <p:stCondLst>
                                    <p:cond delay="0"/>
                                  </p:stCondLst>
                                  <p:childTnLst>
                                    <p:set>
                                      <p:cBhvr>
                                        <p:cTn id="64" dur="1" fill="hold">
                                          <p:stCondLst>
                                            <p:cond delay="0"/>
                                          </p:stCondLst>
                                        </p:cTn>
                                        <p:tgtEl>
                                          <p:spTgt spid="71"/>
                                        </p:tgtEl>
                                        <p:attrNameLst>
                                          <p:attrName>style.visibility</p:attrName>
                                        </p:attrNameLst>
                                      </p:cBhvr>
                                      <p:to>
                                        <p:strVal val="hidden"/>
                                      </p:to>
                                    </p:set>
                                  </p:childTnLst>
                                </p:cTn>
                              </p:par>
                              <p:par>
                                <p:cTn id="65" presetID="42" presetClass="path" presetSubtype="0" accel="50000" decel="50000" fill="hold" grpId="1" nodeType="withEffect">
                                  <p:stCondLst>
                                    <p:cond delay="0"/>
                                  </p:stCondLst>
                                  <p:childTnLst>
                                    <p:animMotion origin="layout" path="M 1.25E-6 -1.85185E-6 L 0.10091 0.03403 " pathEditMode="relative" rAng="0" ptsTypes="AA">
                                      <p:cBhvr>
                                        <p:cTn id="66" dur="2000" fill="hold"/>
                                        <p:tgtEl>
                                          <p:spTgt spid="72"/>
                                        </p:tgtEl>
                                        <p:attrNameLst>
                                          <p:attrName>ppt_x</p:attrName>
                                          <p:attrName>ppt_y</p:attrName>
                                        </p:attrNameLst>
                                      </p:cBhvr>
                                      <p:rCtr x="5039" y="1690"/>
                                    </p:animMotion>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42" presetClass="path" presetSubtype="0" accel="50000" decel="50000" fill="hold" grpId="1" nodeType="withEffect">
                                  <p:stCondLst>
                                    <p:cond delay="0"/>
                                  </p:stCondLst>
                                  <p:childTnLst>
                                    <p:animMotion origin="layout" path="M 2.91667E-6 1.11111E-6 L 0.09909 -0.13634 " pathEditMode="relative" rAng="0" ptsTypes="AA">
                                      <p:cBhvr>
                                        <p:cTn id="70" dur="2000" fill="hold"/>
                                        <p:tgtEl>
                                          <p:spTgt spid="73"/>
                                        </p:tgtEl>
                                        <p:attrNameLst>
                                          <p:attrName>ppt_x</p:attrName>
                                          <p:attrName>ppt_y</p:attrName>
                                        </p:attrNameLst>
                                      </p:cBhvr>
                                      <p:rCtr x="4948" y="-6829"/>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69"/>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79"/>
                                        </p:tgtEl>
                                        <p:attrNameLst>
                                          <p:attrName>style.visibility</p:attrName>
                                        </p:attrNameLst>
                                      </p:cBhvr>
                                      <p:to>
                                        <p:strVal val="hidden"/>
                                      </p:to>
                                    </p:set>
                                  </p:childTnLst>
                                </p:cTn>
                              </p:par>
                              <p:par>
                                <p:cTn id="77" presetID="1" presetClass="exit" presetSubtype="0" fill="hold" grpId="3" nodeType="withEffect">
                                  <p:stCondLst>
                                    <p:cond delay="0"/>
                                  </p:stCondLst>
                                  <p:childTnLst>
                                    <p:set>
                                      <p:cBhvr>
                                        <p:cTn id="78" dur="1" fill="hold">
                                          <p:stCondLst>
                                            <p:cond delay="0"/>
                                          </p:stCondLst>
                                        </p:cTn>
                                        <p:tgtEl>
                                          <p:spTgt spid="71"/>
                                        </p:tgtEl>
                                        <p:attrNameLst>
                                          <p:attrName>style.visibility</p:attrName>
                                        </p:attrNameLst>
                                      </p:cBhvr>
                                      <p:to>
                                        <p:strVal val="hidden"/>
                                      </p:to>
                                    </p:set>
                                  </p:childTnLst>
                                </p:cTn>
                              </p:par>
                              <p:par>
                                <p:cTn id="79" presetID="1" presetClass="exit" presetSubtype="0" fill="hold" grpId="2" nodeType="withEffect">
                                  <p:stCondLst>
                                    <p:cond delay="0"/>
                                  </p:stCondLst>
                                  <p:childTnLst>
                                    <p:set>
                                      <p:cBhvr>
                                        <p:cTn id="80" dur="1" fill="hold">
                                          <p:stCondLst>
                                            <p:cond delay="0"/>
                                          </p:stCondLst>
                                        </p:cTn>
                                        <p:tgtEl>
                                          <p:spTgt spid="72"/>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73"/>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8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42" presetClass="path" presetSubtype="0" accel="50000" decel="50000" fill="hold" grpId="1" nodeType="withEffect">
                                  <p:stCondLst>
                                    <p:cond delay="0"/>
                                  </p:stCondLst>
                                  <p:childTnLst>
                                    <p:animMotion origin="layout" path="M -3.54167E-6 -3.7037E-6 L 0.08998 0.00417 " pathEditMode="relative" rAng="0" ptsTypes="AA">
                                      <p:cBhvr>
                                        <p:cTn id="118" dur="2000" fill="hold"/>
                                        <p:tgtEl>
                                          <p:spTgt spid="81"/>
                                        </p:tgtEl>
                                        <p:attrNameLst>
                                          <p:attrName>ppt_x</p:attrName>
                                          <p:attrName>ppt_y</p:attrName>
                                        </p:attrNameLst>
                                      </p:cBhvr>
                                      <p:rCtr x="4492" y="208"/>
                                    </p:animMotion>
                                  </p:childTnLst>
                                </p:cTn>
                              </p:par>
                            </p:childTnLst>
                          </p:cTn>
                        </p:par>
                        <p:par>
                          <p:cTn id="119" fill="hold">
                            <p:stCondLst>
                              <p:cond delay="2000"/>
                            </p:stCondLst>
                            <p:childTnLst>
                              <p:par>
                                <p:cTn id="120" presetID="1" presetClass="entr" presetSubtype="0" fill="hold" grpId="0" nodeType="afterEffect">
                                  <p:stCondLst>
                                    <p:cond delay="0"/>
                                  </p:stCondLst>
                                  <p:childTnLst>
                                    <p:set>
                                      <p:cBhvr>
                                        <p:cTn id="121" dur="1" fill="hold">
                                          <p:stCondLst>
                                            <p:cond delay="0"/>
                                          </p:stCondLst>
                                        </p:cTn>
                                        <p:tgtEl>
                                          <p:spTgt spid="82"/>
                                        </p:tgtEl>
                                        <p:attrNameLst>
                                          <p:attrName>style.visibility</p:attrName>
                                        </p:attrNameLst>
                                      </p:cBhvr>
                                      <p:to>
                                        <p:strVal val="visible"/>
                                      </p:to>
                                    </p:set>
                                  </p:childTnLst>
                                </p:cTn>
                              </p:par>
                              <p:par>
                                <p:cTn id="122" presetID="1" presetClass="exit" presetSubtype="0" fill="hold" grpId="2" nodeType="withEffect">
                                  <p:stCondLst>
                                    <p:cond delay="0"/>
                                  </p:stCondLst>
                                  <p:childTnLst>
                                    <p:set>
                                      <p:cBhvr>
                                        <p:cTn id="123" dur="1" fill="hold">
                                          <p:stCondLst>
                                            <p:cond delay="0"/>
                                          </p:stCondLst>
                                        </p:cTn>
                                        <p:tgtEl>
                                          <p:spTgt spid="81"/>
                                        </p:tgtEl>
                                        <p:attrNameLst>
                                          <p:attrName>style.visibility</p:attrName>
                                        </p:attrNameLst>
                                      </p:cBhvr>
                                      <p:to>
                                        <p:strVal val="hidden"/>
                                      </p:to>
                                    </p:set>
                                  </p:childTnLst>
                                </p:cTn>
                              </p:par>
                            </p:childTnLst>
                          </p:cTn>
                        </p:par>
                        <p:par>
                          <p:cTn id="124" fill="hold">
                            <p:stCondLst>
                              <p:cond delay="2000"/>
                            </p:stCondLst>
                            <p:childTnLst>
                              <p:par>
                                <p:cTn id="125" presetID="42" presetClass="path" presetSubtype="0" accel="50000" decel="50000" fill="hold" grpId="1" nodeType="afterEffect">
                                  <p:stCondLst>
                                    <p:cond delay="200"/>
                                  </p:stCondLst>
                                  <p:childTnLst>
                                    <p:animMotion origin="layout" path="M 0.00156 -0.00069 L 0.10677 -0.00069 " pathEditMode="relative" rAng="0" ptsTypes="AA">
                                      <p:cBhvr>
                                        <p:cTn id="126" dur="2000" fill="hold"/>
                                        <p:tgtEl>
                                          <p:spTgt spid="82"/>
                                        </p:tgtEl>
                                        <p:attrNameLst>
                                          <p:attrName>ppt_x</p:attrName>
                                          <p:attrName>ppt_y</p:attrName>
                                        </p:attrNameLst>
                                      </p:cBhvr>
                                      <p:rCtr x="5260" y="0"/>
                                    </p:animMotion>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83"/>
                                        </p:tgtEl>
                                        <p:attrNameLst>
                                          <p:attrName>style.visibility</p:attrName>
                                        </p:attrNameLst>
                                      </p:cBhvr>
                                      <p:to>
                                        <p:strVal val="visible"/>
                                      </p:to>
                                    </p:set>
                                  </p:childTnLst>
                                </p:cTn>
                              </p:par>
                              <p:par>
                                <p:cTn id="131" presetID="1" presetClass="exit" presetSubtype="0" fill="hold" grpId="2" nodeType="withEffect">
                                  <p:stCondLst>
                                    <p:cond delay="0"/>
                                  </p:stCondLst>
                                  <p:childTnLst>
                                    <p:set>
                                      <p:cBhvr>
                                        <p:cTn id="132" dur="1" fill="hold">
                                          <p:stCondLst>
                                            <p:cond delay="0"/>
                                          </p:stCondLst>
                                        </p:cTn>
                                        <p:tgtEl>
                                          <p:spTgt spid="82"/>
                                        </p:tgtEl>
                                        <p:attrNameLst>
                                          <p:attrName>style.visibility</p:attrName>
                                        </p:attrNameLst>
                                      </p:cBhvr>
                                      <p:to>
                                        <p:strVal val="hidden"/>
                                      </p:to>
                                    </p:set>
                                  </p:childTnLst>
                                </p:cTn>
                              </p:par>
                            </p:childTnLst>
                          </p:cTn>
                        </p:par>
                        <p:par>
                          <p:cTn id="133" fill="hold">
                            <p:stCondLst>
                              <p:cond delay="0"/>
                            </p:stCondLst>
                            <p:childTnLst>
                              <p:par>
                                <p:cTn id="134" presetID="42" presetClass="path" presetSubtype="0" accel="50000" decel="50000" fill="hold" grpId="1" nodeType="afterEffect">
                                  <p:stCondLst>
                                    <p:cond delay="200"/>
                                  </p:stCondLst>
                                  <p:childTnLst>
                                    <p:animMotion origin="layout" path="M 2.91667E-6 -1.85185E-6 L 0.11002 -0.00069 " pathEditMode="relative" rAng="0" ptsTypes="AA">
                                      <p:cBhvr>
                                        <p:cTn id="135" dur="2000" fill="hold"/>
                                        <p:tgtEl>
                                          <p:spTgt spid="83"/>
                                        </p:tgtEl>
                                        <p:attrNameLst>
                                          <p:attrName>ppt_x</p:attrName>
                                          <p:attrName>ppt_y</p:attrName>
                                        </p:attrNameLst>
                                      </p:cBhvr>
                                      <p:rCtr x="5495" y="-46"/>
                                    </p:animMotion>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2" nodeType="clickEffect">
                                  <p:stCondLst>
                                    <p:cond delay="0"/>
                                  </p:stCondLst>
                                  <p:childTnLst>
                                    <p:set>
                                      <p:cBhvr>
                                        <p:cTn id="139" dur="1" fill="hold">
                                          <p:stCondLst>
                                            <p:cond delay="0"/>
                                          </p:stCondLst>
                                        </p:cTn>
                                        <p:tgtEl>
                                          <p:spTgt spid="83"/>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7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75"/>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76"/>
                                        </p:tgtEl>
                                        <p:attrNameLst>
                                          <p:attrName>style.visibility</p:attrName>
                                        </p:attrNameLst>
                                      </p:cBhvr>
                                      <p:to>
                                        <p:strVal val="visible"/>
                                      </p:to>
                                    </p:set>
                                  </p:childTnLst>
                                </p:cTn>
                              </p:par>
                              <p:par>
                                <p:cTn id="150" presetID="1" presetClass="exit" presetSubtype="0" fill="hold" grpId="1" nodeType="withEffect">
                                  <p:stCondLst>
                                    <p:cond delay="0"/>
                                  </p:stCondLst>
                                  <p:childTnLst>
                                    <p:set>
                                      <p:cBhvr>
                                        <p:cTn id="151" dur="1" fill="hold">
                                          <p:stCondLst>
                                            <p:cond delay="0"/>
                                          </p:stCondLst>
                                        </p:cTn>
                                        <p:tgtEl>
                                          <p:spTgt spid="35"/>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65"/>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39"/>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67"/>
                                        </p:tgtEl>
                                        <p:attrNameLst>
                                          <p:attrName>style.visibility</p:attrName>
                                        </p:attrNameLst>
                                      </p:cBhvr>
                                      <p:to>
                                        <p:strVal val="hidden"/>
                                      </p:to>
                                    </p:set>
                                  </p:childTnLst>
                                </p:cTn>
                              </p:par>
                              <p:par>
                                <p:cTn id="158" presetID="1" presetClass="exit" presetSubtype="0" fill="hold" nodeType="withEffect">
                                  <p:stCondLst>
                                    <p:cond delay="0"/>
                                  </p:stCondLst>
                                  <p:childTnLst>
                                    <p:set>
                                      <p:cBhvr>
                                        <p:cTn id="159" dur="1" fill="hold">
                                          <p:stCondLst>
                                            <p:cond delay="0"/>
                                          </p:stCondLst>
                                        </p:cTn>
                                        <p:tgtEl>
                                          <p:spTgt spid="68"/>
                                        </p:tgtEl>
                                        <p:attrNameLst>
                                          <p:attrName>style.visibility</p:attrName>
                                        </p:attrNameLst>
                                      </p:cBhvr>
                                      <p:to>
                                        <p:strVal val="hidden"/>
                                      </p:to>
                                    </p:set>
                                  </p:childTnLst>
                                </p:cTn>
                              </p:par>
                              <p:par>
                                <p:cTn id="160" presetID="1" presetClass="exit" presetSubtype="0" fill="hold" nodeType="withEffect">
                                  <p:stCondLst>
                                    <p:cond delay="0"/>
                                  </p:stCondLst>
                                  <p:childTnLst>
                                    <p:set>
                                      <p:cBhvr>
                                        <p:cTn id="161" dur="1" fill="hold">
                                          <p:stCondLst>
                                            <p:cond delay="0"/>
                                          </p:stCondLst>
                                        </p:cTn>
                                        <p:tgtEl>
                                          <p:spTgt spid="66"/>
                                        </p:tgtEl>
                                        <p:attrNameLst>
                                          <p:attrName>style.visibility</p:attrName>
                                        </p:attrNameLst>
                                      </p:cBhvr>
                                      <p:to>
                                        <p:strVal val="hidden"/>
                                      </p:to>
                                    </p:set>
                                  </p:childTnLst>
                                </p:cTn>
                              </p:par>
                              <p:par>
                                <p:cTn id="162" presetID="1" presetClass="exit" presetSubtype="0" fill="hold" nodeType="withEffect">
                                  <p:stCondLst>
                                    <p:cond delay="0"/>
                                  </p:stCondLst>
                                  <p:childTnLst>
                                    <p:set>
                                      <p:cBhvr>
                                        <p:cTn id="163" dur="1" fill="hold">
                                          <p:stCondLst>
                                            <p:cond delay="0"/>
                                          </p:stCondLst>
                                        </p:cTn>
                                        <p:tgtEl>
                                          <p:spTgt spid="62"/>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63"/>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64"/>
                                        </p:tgtEl>
                                        <p:attrNameLst>
                                          <p:attrName>style.visibility</p:attrName>
                                        </p:attrNameLst>
                                      </p:cBhvr>
                                      <p:to>
                                        <p:strVal val="hidden"/>
                                      </p:to>
                                    </p:set>
                                  </p:childTnLst>
                                </p:cTn>
                              </p:par>
                              <p:par>
                                <p:cTn id="168" presetID="1" presetClass="entr" presetSubtype="0" fill="hold" nodeType="withEffect">
                                  <p:stCondLst>
                                    <p:cond delay="0"/>
                                  </p:stCondLst>
                                  <p:childTnLst>
                                    <p:set>
                                      <p:cBhvr>
                                        <p:cTn id="169" dur="1" fill="hold">
                                          <p:stCondLst>
                                            <p:cond delay="0"/>
                                          </p:stCondLst>
                                        </p:cTn>
                                        <p:tgtEl>
                                          <p:spTgt spid="77"/>
                                        </p:tgtEl>
                                        <p:attrNameLst>
                                          <p:attrName>style.visibility</p:attrName>
                                        </p:attrNameLst>
                                      </p:cBhvr>
                                      <p:to>
                                        <p:strVal val="visible"/>
                                      </p:to>
                                    </p:set>
                                  </p:childTnLst>
                                </p:cTn>
                              </p:par>
                              <p:par>
                                <p:cTn id="170" presetID="1" presetClass="entr" presetSubtype="0" fill="hold" nodeType="withEffect">
                                  <p:stCondLst>
                                    <p:cond delay="0"/>
                                  </p:stCondLst>
                                  <p:childTnLst>
                                    <p:set>
                                      <p:cBhvr>
                                        <p:cTn id="171"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9" grpId="0" animBg="1"/>
      <p:bldP spid="39" grpId="1" animBg="1"/>
      <p:bldP spid="40" grpId="0" animBg="1"/>
      <p:bldP spid="41" grpId="0" animBg="1"/>
      <p:bldP spid="42" grpId="0" animBg="1"/>
      <p:bldP spid="44" grpId="0" animBg="1"/>
      <p:bldP spid="46" grpId="0" animBg="1"/>
      <p:bldP spid="47" grpId="0" animBg="1"/>
      <p:bldP spid="61" grpId="0" animBg="1"/>
      <p:bldP spid="69" grpId="0" animBg="1"/>
      <p:bldP spid="69" grpId="1" animBg="1"/>
      <p:bldP spid="69" grpId="2" animBg="1"/>
      <p:bldP spid="70" grpId="0" animBg="1"/>
      <p:bldP spid="70" grpId="1" animBg="1"/>
      <p:bldP spid="70" grpId="2" animBg="1"/>
      <p:bldP spid="71" grpId="0" animBg="1"/>
      <p:bldP spid="71" grpId="1" animBg="1"/>
      <p:bldP spid="71" grpId="2" animBg="1"/>
      <p:bldP spid="71" grpId="3" animBg="1"/>
      <p:bldP spid="72" grpId="0" animBg="1"/>
      <p:bldP spid="72" grpId="1" animBg="1"/>
      <p:bldP spid="72" grpId="2" animBg="1"/>
      <p:bldP spid="73" grpId="0" animBg="1"/>
      <p:bldP spid="73" grpId="1" animBg="1"/>
      <p:bldP spid="73" grpId="2" animBg="1"/>
      <p:bldP spid="74" grpId="0" animBg="1"/>
      <p:bldP spid="75" grpId="0"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idx="1"/>
          </p:nvPr>
        </p:nvSpPr>
        <p:spPr>
          <a:xfrm>
            <a:off x="323850" y="1427015"/>
            <a:ext cx="13982827" cy="3991862"/>
          </a:xfrm>
        </p:spPr>
        <p:txBody>
          <a:bodyPr/>
          <a:lstStyle/>
          <a:p>
            <a:pPr marL="457200" indent="-457200">
              <a:spcBef>
                <a:spcPts val="4200"/>
              </a:spcBef>
              <a:buFont typeface="Arial" panose="020B0604020202020204" pitchFamily="34" charset="0"/>
              <a:buChar char="•"/>
            </a:pPr>
            <a:r>
              <a:rPr lang="en-US" dirty="0">
                <a:latin typeface="+mn-lt"/>
              </a:rPr>
              <a:t>Risk and Resiliency</a:t>
            </a:r>
          </a:p>
          <a:p>
            <a:pPr marL="457200" indent="-457200">
              <a:spcBef>
                <a:spcPts val="4200"/>
              </a:spcBef>
              <a:buFont typeface="Arial" panose="020B0604020202020204" pitchFamily="34" charset="0"/>
              <a:buChar char="•"/>
            </a:pPr>
            <a:r>
              <a:rPr lang="en-US" dirty="0">
                <a:latin typeface="+mn-lt"/>
              </a:rPr>
              <a:t>Technical Considerations </a:t>
            </a:r>
          </a:p>
          <a:p>
            <a:pPr marL="457200" indent="-457200">
              <a:spcBef>
                <a:spcPts val="4200"/>
              </a:spcBef>
              <a:buFont typeface="Arial" panose="020B0604020202020204" pitchFamily="34" charset="0"/>
              <a:buChar char="•"/>
            </a:pPr>
            <a:r>
              <a:rPr lang="en-US" dirty="0">
                <a:latin typeface="+mn-lt"/>
              </a:rPr>
              <a:t>Continuous Resilience</a:t>
            </a:r>
          </a:p>
          <a:p>
            <a:pPr marL="457200" indent="-457200">
              <a:spcBef>
                <a:spcPts val="4200"/>
              </a:spcBef>
              <a:buFont typeface="Arial" panose="020B0604020202020204" pitchFamily="34" charset="0"/>
              <a:buChar char="•"/>
            </a:pPr>
            <a:r>
              <a:rPr lang="en-US" dirty="0">
                <a:latin typeface="+mn-lt"/>
              </a:rPr>
              <a:t>AWS Whitepaper</a:t>
            </a:r>
          </a:p>
        </p:txBody>
      </p:sp>
    </p:spTree>
    <p:extLst>
      <p:ext uri="{BB962C8B-B14F-4D97-AF65-F5344CB8AC3E}">
        <p14:creationId xmlns:p14="http://schemas.microsoft.com/office/powerpoint/2010/main" val="1192880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08830F7-63BB-9843-93E0-B1DDE7A05916}"/>
              </a:ext>
            </a:extLst>
          </p:cNvPr>
          <p:cNvSpPr txBox="1">
            <a:spLocks/>
          </p:cNvSpPr>
          <p:nvPr/>
        </p:nvSpPr>
        <p:spPr>
          <a:xfrm>
            <a:off x="0" y="1947482"/>
            <a:ext cx="14630400" cy="107959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r>
              <a:rPr lang="en-US" dirty="0">
                <a:solidFill>
                  <a:schemeClr val="accent5"/>
                </a:solidFill>
              </a:rPr>
              <a:t>Inter-Region</a:t>
            </a:r>
            <a:r>
              <a:rPr lang="en-US" dirty="0"/>
              <a:t> Virtual Private Cloud (VPC) </a:t>
            </a:r>
            <a:r>
              <a:rPr lang="en-US" dirty="0">
                <a:solidFill>
                  <a:schemeClr val="accent5"/>
                </a:solidFill>
              </a:rPr>
              <a:t>Peering</a:t>
            </a:r>
          </a:p>
        </p:txBody>
      </p:sp>
      <p:sp>
        <p:nvSpPr>
          <p:cNvPr id="3" name="Title 2">
            <a:extLst>
              <a:ext uri="{FF2B5EF4-FFF2-40B4-BE49-F238E27FC236}">
                <a16:creationId xmlns:a16="http://schemas.microsoft.com/office/drawing/2014/main" id="{5190D19F-833F-A345-8DE5-E1AB9727E5F4}"/>
              </a:ext>
            </a:extLst>
          </p:cNvPr>
          <p:cNvSpPr>
            <a:spLocks noGrp="1"/>
          </p:cNvSpPr>
          <p:nvPr>
            <p:ph type="title"/>
          </p:nvPr>
        </p:nvSpPr>
        <p:spPr>
          <a:xfrm>
            <a:off x="0" y="1964851"/>
            <a:ext cx="14630400" cy="1079598"/>
          </a:xfrm>
        </p:spPr>
        <p:txBody>
          <a:bodyPr/>
          <a:lstStyle/>
          <a:p>
            <a:pPr algn="ctr"/>
            <a:r>
              <a:rPr lang="en-US" dirty="0">
                <a:solidFill>
                  <a:schemeClr val="accent5"/>
                </a:solidFill>
              </a:rPr>
              <a:t>Inter-Region </a:t>
            </a:r>
            <a:r>
              <a:rPr lang="en-US" dirty="0"/>
              <a:t>Virtual Private Cloud (VPC) </a:t>
            </a:r>
            <a:r>
              <a:rPr lang="en-US" dirty="0">
                <a:solidFill>
                  <a:schemeClr val="accent5"/>
                </a:solidFill>
              </a:rPr>
              <a:t>Peering</a:t>
            </a:r>
          </a:p>
        </p:txBody>
      </p:sp>
      <p:sp>
        <p:nvSpPr>
          <p:cNvPr id="6" name="Title 1">
            <a:extLst>
              <a:ext uri="{FF2B5EF4-FFF2-40B4-BE49-F238E27FC236}">
                <a16:creationId xmlns:a16="http://schemas.microsoft.com/office/drawing/2014/main" id="{7C6D7B6A-F288-1E49-8C30-2D29F9F558EC}"/>
              </a:ext>
            </a:extLst>
          </p:cNvPr>
          <p:cNvSpPr txBox="1">
            <a:spLocks/>
          </p:cNvSpPr>
          <p:nvPr/>
        </p:nvSpPr>
        <p:spPr>
          <a:xfrm>
            <a:off x="3235920" y="2905269"/>
            <a:ext cx="8504607" cy="930275"/>
          </a:xfrm>
          <a:prstGeom prst="rect">
            <a:avLst/>
          </a:prstGeom>
        </p:spPr>
        <p:txBody>
          <a:bodyPr vert="horz" lIns="91440" tIns="45720" rIns="91440" bIns="45720" rtlCol="0" anchor="t" anchorCtr="0">
            <a:noAutofit/>
          </a:bodyPr>
          <a:lstStyle>
            <a:defPPr>
              <a:defRPr lang="en-US"/>
            </a:defPPr>
            <a:lvl1pPr algn="ctr">
              <a:spcBef>
                <a:spcPct val="0"/>
              </a:spcBef>
              <a:spcAft>
                <a:spcPts val="3000"/>
              </a:spcAft>
              <a:buNone/>
              <a:defRPr sz="2800" b="0" i="0" spc="300">
                <a:latin typeface="Amazon Ember Light" charset="0"/>
                <a:ea typeface="Amazon Ember Light" charset="0"/>
                <a:cs typeface="Amazon Ember Light" charset="0"/>
              </a:defRPr>
            </a:lvl1pPr>
          </a:lstStyle>
          <a:p>
            <a:pPr marL="0" marR="0" lvl="0" indent="0" algn="ctr" defTabSz="457200" rtl="0" eaLnBrk="1" fontAlgn="auto" latinLnBrk="0" hangingPunct="1">
              <a:lnSpc>
                <a:spcPct val="100000"/>
              </a:lnSpc>
              <a:spcBef>
                <a:spcPct val="0"/>
              </a:spcBef>
              <a:spcAft>
                <a:spcPts val="3000"/>
              </a:spcAft>
              <a:buClrTx/>
              <a:buSzTx/>
              <a:buFontTx/>
              <a:buNone/>
              <a:tabLst/>
              <a:defRPr/>
            </a:pPr>
            <a:r>
              <a:rPr kumimoji="0" lang="en-US" sz="3600" b="0" i="0" u="none" strike="noStrike" kern="1200" cap="none" spc="300" normalizeH="0" baseline="0" noProof="0" dirty="0">
                <a:ln>
                  <a:noFill/>
                </a:ln>
                <a:solidFill>
                  <a:srgbClr val="FF9600"/>
                </a:solidFill>
                <a:effectLst/>
                <a:uLnTx/>
                <a:uFillTx/>
                <a:latin typeface="Amazon Ember Light" charset="0"/>
                <a:ea typeface="Amazon Ember Light" charset="0"/>
                <a:cs typeface="Amazon Ember Light" charset="0"/>
              </a:rPr>
              <a:t>Why is this important to my architecture?</a:t>
            </a:r>
          </a:p>
        </p:txBody>
      </p:sp>
      <p:pic>
        <p:nvPicPr>
          <p:cNvPr id="9" name="Picture 8">
            <a:extLst>
              <a:ext uri="{FF2B5EF4-FFF2-40B4-BE49-F238E27FC236}">
                <a16:creationId xmlns:a16="http://schemas.microsoft.com/office/drawing/2014/main" id="{0EFF87B2-C78E-B345-9E33-1D36527F4C4A}"/>
              </a:ext>
            </a:extLst>
          </p:cNvPr>
          <p:cNvPicPr>
            <a:picLocks noChangeAspect="1"/>
          </p:cNvPicPr>
          <p:nvPr/>
        </p:nvPicPr>
        <p:blipFill>
          <a:blip r:embed="rId3">
            <a:lum bright="70000" contrast="-70000"/>
          </a:blip>
          <a:stretch>
            <a:fillRect/>
          </a:stretch>
        </p:blipFill>
        <p:spPr>
          <a:xfrm>
            <a:off x="6573823" y="4428236"/>
            <a:ext cx="1828800" cy="1828800"/>
          </a:xfrm>
          <a:prstGeom prst="rect">
            <a:avLst/>
          </a:prstGeom>
        </p:spPr>
      </p:pic>
    </p:spTree>
    <p:extLst>
      <p:ext uri="{BB962C8B-B14F-4D97-AF65-F5344CB8AC3E}">
        <p14:creationId xmlns:p14="http://schemas.microsoft.com/office/powerpoint/2010/main" val="1481289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6584" y="347253"/>
            <a:ext cx="13987008" cy="1079598"/>
          </a:xfrm>
        </p:spPr>
        <p:txBody>
          <a:bodyPr/>
          <a:lstStyle/>
          <a:p>
            <a:r>
              <a:rPr lang="en-US" dirty="0"/>
              <a:t>Inter-Region VPC Peering</a:t>
            </a:r>
          </a:p>
        </p:txBody>
      </p:sp>
      <p:grpSp>
        <p:nvGrpSpPr>
          <p:cNvPr id="135" name="Group 134">
            <a:extLst>
              <a:ext uri="{FF2B5EF4-FFF2-40B4-BE49-F238E27FC236}">
                <a16:creationId xmlns:a16="http://schemas.microsoft.com/office/drawing/2014/main" id="{FE4834F4-C6FF-894A-9527-1AF1521A318A}"/>
              </a:ext>
            </a:extLst>
          </p:cNvPr>
          <p:cNvGrpSpPr/>
          <p:nvPr/>
        </p:nvGrpSpPr>
        <p:grpSpPr>
          <a:xfrm>
            <a:off x="1197074" y="4035764"/>
            <a:ext cx="906644" cy="906644"/>
            <a:chOff x="2068779" y="4092725"/>
            <a:chExt cx="906644" cy="906644"/>
          </a:xfrm>
        </p:grpSpPr>
        <p:pic>
          <p:nvPicPr>
            <p:cNvPr id="136" name="Graphic 135">
              <a:extLst>
                <a:ext uri="{FF2B5EF4-FFF2-40B4-BE49-F238E27FC236}">
                  <a16:creationId xmlns:a16="http://schemas.microsoft.com/office/drawing/2014/main" id="{EFF80C4E-E29D-714D-9169-741E7B3036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8779" y="4092725"/>
              <a:ext cx="906644" cy="906644"/>
            </a:xfrm>
            <a:prstGeom prst="rect">
              <a:avLst/>
            </a:prstGeom>
          </p:spPr>
        </p:pic>
        <p:sp>
          <p:nvSpPr>
            <p:cNvPr id="137" name="TextBox 136">
              <a:extLst>
                <a:ext uri="{FF2B5EF4-FFF2-40B4-BE49-F238E27FC236}">
                  <a16:creationId xmlns:a16="http://schemas.microsoft.com/office/drawing/2014/main" id="{6F526154-A55E-944A-A0E8-267E2EC27D13}"/>
                </a:ext>
              </a:extLst>
            </p:cNvPr>
            <p:cNvSpPr txBox="1"/>
            <p:nvPr/>
          </p:nvSpPr>
          <p:spPr>
            <a:xfrm>
              <a:off x="2153716" y="42925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138" name="Group 137">
            <a:extLst>
              <a:ext uri="{FF2B5EF4-FFF2-40B4-BE49-F238E27FC236}">
                <a16:creationId xmlns:a16="http://schemas.microsoft.com/office/drawing/2014/main" id="{C605D2F8-D25F-F14C-8567-E77454C5C9B2}"/>
              </a:ext>
            </a:extLst>
          </p:cNvPr>
          <p:cNvGrpSpPr/>
          <p:nvPr/>
        </p:nvGrpSpPr>
        <p:grpSpPr>
          <a:xfrm>
            <a:off x="1678690" y="4994392"/>
            <a:ext cx="1698550" cy="920750"/>
            <a:chOff x="2080773" y="5218554"/>
            <a:chExt cx="1652075" cy="931451"/>
          </a:xfrm>
        </p:grpSpPr>
        <p:pic>
          <p:nvPicPr>
            <p:cNvPr id="142" name="Graphic 141">
              <a:extLst>
                <a:ext uri="{FF2B5EF4-FFF2-40B4-BE49-F238E27FC236}">
                  <a16:creationId xmlns:a16="http://schemas.microsoft.com/office/drawing/2014/main" id="{34E5B46D-9E96-D34F-B079-9823E8B44D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0773" y="5218554"/>
              <a:ext cx="1652075" cy="931451"/>
            </a:xfrm>
            <a:prstGeom prst="rect">
              <a:avLst/>
            </a:prstGeom>
          </p:spPr>
        </p:pic>
        <p:sp>
          <p:nvSpPr>
            <p:cNvPr id="143" name="TextBox 142">
              <a:extLst>
                <a:ext uri="{FF2B5EF4-FFF2-40B4-BE49-F238E27FC236}">
                  <a16:creationId xmlns:a16="http://schemas.microsoft.com/office/drawing/2014/main" id="{E5A587DD-3C07-BE48-8B3F-29800E75E129}"/>
                </a:ext>
              </a:extLst>
            </p:cNvPr>
            <p:cNvSpPr txBox="1"/>
            <p:nvPr/>
          </p:nvSpPr>
          <p:spPr>
            <a:xfrm>
              <a:off x="2296252" y="5389981"/>
              <a:ext cx="1000837" cy="311354"/>
            </a:xfrm>
            <a:prstGeom prst="rect">
              <a:avLst/>
            </a:prstGeom>
            <a:noFill/>
            <a:ln>
              <a:noFill/>
            </a:ln>
          </p:spPr>
          <p:txBody>
            <a:bodyPr wrap="square" rtlCol="0">
              <a:spAutoFit/>
            </a:bodyPr>
            <a:lstStyle/>
            <a:p>
              <a:r>
                <a:rPr lang="en-US" sz="1400" dirty="0">
                  <a:solidFill>
                    <a:schemeClr val="bg2">
                      <a:lumMod val="75000"/>
                      <a:lumOff val="25000"/>
                    </a:schemeClr>
                  </a:solidFill>
                </a:rPr>
                <a:t>Database</a:t>
              </a:r>
            </a:p>
          </p:txBody>
        </p:sp>
      </p:grpSp>
      <p:pic>
        <p:nvPicPr>
          <p:cNvPr id="144" name="Graphic 143">
            <a:extLst>
              <a:ext uri="{FF2B5EF4-FFF2-40B4-BE49-F238E27FC236}">
                <a16:creationId xmlns:a16="http://schemas.microsoft.com/office/drawing/2014/main" id="{36A3E1C4-1C5D-3D47-9173-3F5A1927D9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0219" y="2044098"/>
            <a:ext cx="457200" cy="457200"/>
          </a:xfrm>
          <a:prstGeom prst="rect">
            <a:avLst/>
          </a:prstGeom>
        </p:spPr>
      </p:pic>
      <p:pic>
        <p:nvPicPr>
          <p:cNvPr id="150" name="Graphic 149">
            <a:extLst>
              <a:ext uri="{FF2B5EF4-FFF2-40B4-BE49-F238E27FC236}">
                <a16:creationId xmlns:a16="http://schemas.microsoft.com/office/drawing/2014/main" id="{4AC90362-BC9B-2F49-913D-F0099BEDD9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576" y="4038925"/>
            <a:ext cx="906644" cy="906644"/>
          </a:xfrm>
          <a:prstGeom prst="rect">
            <a:avLst/>
          </a:prstGeom>
        </p:spPr>
      </p:pic>
      <p:sp>
        <p:nvSpPr>
          <p:cNvPr id="151" name="TextBox 150">
            <a:extLst>
              <a:ext uri="{FF2B5EF4-FFF2-40B4-BE49-F238E27FC236}">
                <a16:creationId xmlns:a16="http://schemas.microsoft.com/office/drawing/2014/main" id="{F5127463-2262-7544-9972-8DB1E4ACB82A}"/>
              </a:ext>
            </a:extLst>
          </p:cNvPr>
          <p:cNvSpPr txBox="1"/>
          <p:nvPr/>
        </p:nvSpPr>
        <p:spPr>
          <a:xfrm>
            <a:off x="2292513" y="42387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152" name="Graphic 151">
            <a:extLst>
              <a:ext uri="{FF2B5EF4-FFF2-40B4-BE49-F238E27FC236}">
                <a16:creationId xmlns:a16="http://schemas.microsoft.com/office/drawing/2014/main" id="{310CB5BC-155A-FC4B-91FA-5961A27AE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5380" y="4055712"/>
            <a:ext cx="906644" cy="906644"/>
          </a:xfrm>
          <a:prstGeom prst="rect">
            <a:avLst/>
          </a:prstGeom>
        </p:spPr>
      </p:pic>
      <p:sp>
        <p:nvSpPr>
          <p:cNvPr id="153" name="TextBox 152">
            <a:extLst>
              <a:ext uri="{FF2B5EF4-FFF2-40B4-BE49-F238E27FC236}">
                <a16:creationId xmlns:a16="http://schemas.microsoft.com/office/drawing/2014/main" id="{88DED413-8ABA-B24F-8F17-454AE90E4ADB}"/>
              </a:ext>
            </a:extLst>
          </p:cNvPr>
          <p:cNvSpPr txBox="1"/>
          <p:nvPr/>
        </p:nvSpPr>
        <p:spPr>
          <a:xfrm>
            <a:off x="3290317" y="4255540"/>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grpSp>
        <p:nvGrpSpPr>
          <p:cNvPr id="70" name="Group 69">
            <a:extLst>
              <a:ext uri="{FF2B5EF4-FFF2-40B4-BE49-F238E27FC236}">
                <a16:creationId xmlns:a16="http://schemas.microsoft.com/office/drawing/2014/main" id="{9858FEBB-0195-E547-99A0-8A21785735AF}"/>
              </a:ext>
            </a:extLst>
          </p:cNvPr>
          <p:cNvGrpSpPr/>
          <p:nvPr/>
        </p:nvGrpSpPr>
        <p:grpSpPr>
          <a:xfrm>
            <a:off x="10090145" y="4070599"/>
            <a:ext cx="906644" cy="906644"/>
            <a:chOff x="2068779" y="4092725"/>
            <a:chExt cx="906644" cy="906644"/>
          </a:xfrm>
        </p:grpSpPr>
        <p:pic>
          <p:nvPicPr>
            <p:cNvPr id="71" name="Graphic 70">
              <a:extLst>
                <a:ext uri="{FF2B5EF4-FFF2-40B4-BE49-F238E27FC236}">
                  <a16:creationId xmlns:a16="http://schemas.microsoft.com/office/drawing/2014/main" id="{0C020184-D4EC-B245-8852-596E3D513E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8779" y="4092725"/>
              <a:ext cx="906644" cy="906644"/>
            </a:xfrm>
            <a:prstGeom prst="rect">
              <a:avLst/>
            </a:prstGeom>
          </p:spPr>
        </p:pic>
        <p:sp>
          <p:nvSpPr>
            <p:cNvPr id="72" name="TextBox 71">
              <a:extLst>
                <a:ext uri="{FF2B5EF4-FFF2-40B4-BE49-F238E27FC236}">
                  <a16:creationId xmlns:a16="http://schemas.microsoft.com/office/drawing/2014/main" id="{40F87016-B4CC-AB4B-972F-CC6A583050FC}"/>
                </a:ext>
              </a:extLst>
            </p:cNvPr>
            <p:cNvSpPr txBox="1"/>
            <p:nvPr/>
          </p:nvSpPr>
          <p:spPr>
            <a:xfrm>
              <a:off x="2153716" y="42925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73" name="Group 72">
            <a:extLst>
              <a:ext uri="{FF2B5EF4-FFF2-40B4-BE49-F238E27FC236}">
                <a16:creationId xmlns:a16="http://schemas.microsoft.com/office/drawing/2014/main" id="{47E7B000-E90B-D74A-9517-BDD9851951CF}"/>
              </a:ext>
            </a:extLst>
          </p:cNvPr>
          <p:cNvGrpSpPr/>
          <p:nvPr/>
        </p:nvGrpSpPr>
        <p:grpSpPr>
          <a:xfrm>
            <a:off x="10571761" y="5029227"/>
            <a:ext cx="1698550" cy="920750"/>
            <a:chOff x="2080773" y="5218554"/>
            <a:chExt cx="1652075" cy="931451"/>
          </a:xfrm>
        </p:grpSpPr>
        <p:pic>
          <p:nvPicPr>
            <p:cNvPr id="74" name="Graphic 73">
              <a:extLst>
                <a:ext uri="{FF2B5EF4-FFF2-40B4-BE49-F238E27FC236}">
                  <a16:creationId xmlns:a16="http://schemas.microsoft.com/office/drawing/2014/main" id="{09837E97-6C09-E049-86BF-B053A61385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0773" y="5218554"/>
              <a:ext cx="1652075" cy="931451"/>
            </a:xfrm>
            <a:prstGeom prst="rect">
              <a:avLst/>
            </a:prstGeom>
          </p:spPr>
        </p:pic>
        <p:sp>
          <p:nvSpPr>
            <p:cNvPr id="75" name="TextBox 74">
              <a:extLst>
                <a:ext uri="{FF2B5EF4-FFF2-40B4-BE49-F238E27FC236}">
                  <a16:creationId xmlns:a16="http://schemas.microsoft.com/office/drawing/2014/main" id="{850C55E6-BE7E-2B40-B9FB-CC7460FC8B9A}"/>
                </a:ext>
              </a:extLst>
            </p:cNvPr>
            <p:cNvSpPr txBox="1"/>
            <p:nvPr/>
          </p:nvSpPr>
          <p:spPr>
            <a:xfrm>
              <a:off x="2296252" y="5389981"/>
              <a:ext cx="1000837" cy="311354"/>
            </a:xfrm>
            <a:prstGeom prst="rect">
              <a:avLst/>
            </a:prstGeom>
            <a:noFill/>
            <a:ln>
              <a:noFill/>
            </a:ln>
          </p:spPr>
          <p:txBody>
            <a:bodyPr wrap="square" rtlCol="0">
              <a:spAutoFit/>
            </a:bodyPr>
            <a:lstStyle/>
            <a:p>
              <a:r>
                <a:rPr lang="en-US" sz="1400" dirty="0">
                  <a:solidFill>
                    <a:schemeClr val="bg2">
                      <a:lumMod val="75000"/>
                      <a:lumOff val="25000"/>
                    </a:schemeClr>
                  </a:solidFill>
                </a:rPr>
                <a:t>Database</a:t>
              </a:r>
              <a:endParaRPr lang="en-US" sz="1400" b="1" dirty="0">
                <a:solidFill>
                  <a:schemeClr val="bg2"/>
                </a:solidFill>
              </a:endParaRPr>
            </a:p>
          </p:txBody>
        </p:sp>
      </p:grpSp>
      <p:pic>
        <p:nvPicPr>
          <p:cNvPr id="76" name="Graphic 75">
            <a:extLst>
              <a:ext uri="{FF2B5EF4-FFF2-40B4-BE49-F238E27FC236}">
                <a16:creationId xmlns:a16="http://schemas.microsoft.com/office/drawing/2014/main" id="{BECA4009-A8D2-6F45-BB7F-FBDBE2787E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00647" y="4073760"/>
            <a:ext cx="906644" cy="906644"/>
          </a:xfrm>
          <a:prstGeom prst="rect">
            <a:avLst/>
          </a:prstGeom>
        </p:spPr>
      </p:pic>
      <p:sp>
        <p:nvSpPr>
          <p:cNvPr id="77" name="TextBox 76">
            <a:extLst>
              <a:ext uri="{FF2B5EF4-FFF2-40B4-BE49-F238E27FC236}">
                <a16:creationId xmlns:a16="http://schemas.microsoft.com/office/drawing/2014/main" id="{2D204CF7-A14F-114B-B0D5-9F79FF7D34FB}"/>
              </a:ext>
            </a:extLst>
          </p:cNvPr>
          <p:cNvSpPr txBox="1"/>
          <p:nvPr/>
        </p:nvSpPr>
        <p:spPr>
          <a:xfrm>
            <a:off x="11185584" y="4273588"/>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79" name="Graphic 78">
            <a:extLst>
              <a:ext uri="{FF2B5EF4-FFF2-40B4-BE49-F238E27FC236}">
                <a16:creationId xmlns:a16="http://schemas.microsoft.com/office/drawing/2014/main" id="{6898F583-03F8-2C4F-869A-5176DC3FFA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8451" y="4090547"/>
            <a:ext cx="906644" cy="906644"/>
          </a:xfrm>
          <a:prstGeom prst="rect">
            <a:avLst/>
          </a:prstGeom>
        </p:spPr>
      </p:pic>
      <p:sp>
        <p:nvSpPr>
          <p:cNvPr id="80" name="TextBox 79">
            <a:extLst>
              <a:ext uri="{FF2B5EF4-FFF2-40B4-BE49-F238E27FC236}">
                <a16:creationId xmlns:a16="http://schemas.microsoft.com/office/drawing/2014/main" id="{9A732921-45E0-3643-AF37-15830F82FB15}"/>
              </a:ext>
            </a:extLst>
          </p:cNvPr>
          <p:cNvSpPr txBox="1"/>
          <p:nvPr/>
        </p:nvSpPr>
        <p:spPr>
          <a:xfrm>
            <a:off x="12183388" y="4290375"/>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sp>
        <p:nvSpPr>
          <p:cNvPr id="59" name="Rectangle 58">
            <a:extLst>
              <a:ext uri="{FF2B5EF4-FFF2-40B4-BE49-F238E27FC236}">
                <a16:creationId xmlns:a16="http://schemas.microsoft.com/office/drawing/2014/main" id="{CFA95AEA-18F5-C441-9549-E31B73983CF4}"/>
              </a:ext>
            </a:extLst>
          </p:cNvPr>
          <p:cNvSpPr/>
          <p:nvPr/>
        </p:nvSpPr>
        <p:spPr>
          <a:xfrm>
            <a:off x="700217" y="2027290"/>
            <a:ext cx="6181989" cy="4376057"/>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400"/>
            <a:r>
              <a:rPr lang="en-US" sz="1800" dirty="0">
                <a:solidFill>
                  <a:srgbClr val="B6BABF"/>
                </a:solidFill>
              </a:rPr>
              <a:t>  us-west-2</a:t>
            </a:r>
          </a:p>
        </p:txBody>
      </p:sp>
      <p:sp>
        <p:nvSpPr>
          <p:cNvPr id="90" name="Rectangle 89">
            <a:extLst>
              <a:ext uri="{FF2B5EF4-FFF2-40B4-BE49-F238E27FC236}">
                <a16:creationId xmlns:a16="http://schemas.microsoft.com/office/drawing/2014/main" id="{18D390DA-52AF-A649-905F-697FD59184BB}"/>
              </a:ext>
            </a:extLst>
          </p:cNvPr>
          <p:cNvSpPr/>
          <p:nvPr/>
        </p:nvSpPr>
        <p:spPr>
          <a:xfrm>
            <a:off x="9296214" y="2027290"/>
            <a:ext cx="5027378" cy="4359249"/>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400"/>
            <a:r>
              <a:rPr lang="en-US" sz="1800" dirty="0">
                <a:solidFill>
                  <a:srgbClr val="B6BABF"/>
                </a:solidFill>
              </a:rPr>
              <a:t> ap-southeast-1</a:t>
            </a:r>
          </a:p>
        </p:txBody>
      </p:sp>
      <p:pic>
        <p:nvPicPr>
          <p:cNvPr id="91" name="Graphic 90">
            <a:extLst>
              <a:ext uri="{FF2B5EF4-FFF2-40B4-BE49-F238E27FC236}">
                <a16:creationId xmlns:a16="http://schemas.microsoft.com/office/drawing/2014/main" id="{31D650AE-5F21-1F4E-AFD9-ED84F24C8B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96214" y="2022902"/>
            <a:ext cx="442517" cy="457200"/>
          </a:xfrm>
          <a:prstGeom prst="rect">
            <a:avLst/>
          </a:prstGeom>
        </p:spPr>
      </p:pic>
      <p:pic>
        <p:nvPicPr>
          <p:cNvPr id="57" name="Graphic 56">
            <a:extLst>
              <a:ext uri="{FF2B5EF4-FFF2-40B4-BE49-F238E27FC236}">
                <a16:creationId xmlns:a16="http://schemas.microsoft.com/office/drawing/2014/main" id="{BC0982AF-990D-4F45-802A-DB95D54143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4420" y="2784191"/>
            <a:ext cx="478820" cy="478820"/>
          </a:xfrm>
          <a:prstGeom prst="rect">
            <a:avLst/>
          </a:prstGeom>
          <a:effectLst>
            <a:glow rad="127000">
              <a:srgbClr val="00B0F0"/>
            </a:glow>
          </a:effectLst>
        </p:spPr>
      </p:pic>
      <p:sp>
        <p:nvSpPr>
          <p:cNvPr id="58" name="Rectangle 57">
            <a:extLst>
              <a:ext uri="{FF2B5EF4-FFF2-40B4-BE49-F238E27FC236}">
                <a16:creationId xmlns:a16="http://schemas.microsoft.com/office/drawing/2014/main" id="{AE96EBCD-4924-064D-B337-19931F8E0FE3}"/>
              </a:ext>
            </a:extLst>
          </p:cNvPr>
          <p:cNvSpPr/>
          <p:nvPr/>
        </p:nvSpPr>
        <p:spPr>
          <a:xfrm>
            <a:off x="985977" y="2766493"/>
            <a:ext cx="3321026" cy="3453974"/>
          </a:xfrm>
          <a:prstGeom prst="rect">
            <a:avLst/>
          </a:prstGeom>
          <a:noFill/>
          <a:ln w="12700">
            <a:solidFill>
              <a:schemeClr val="tx1"/>
            </a:solidFill>
          </a:ln>
          <a:effectLst>
            <a:glow rad="127000">
              <a:srgbClr val="00B0F0">
                <a:alpha val="99000"/>
              </a:srgbClr>
            </a:glow>
            <a:outerShdw blurRad="177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   </a:t>
            </a:r>
            <a:r>
              <a:rPr lang="en-US" sz="1400" dirty="0">
                <a:solidFill>
                  <a:srgbClr val="B6BABF"/>
                </a:solidFill>
              </a:rPr>
              <a:t>VPC</a:t>
            </a:r>
          </a:p>
        </p:txBody>
      </p:sp>
      <p:sp>
        <p:nvSpPr>
          <p:cNvPr id="60" name="Rectangle 59">
            <a:extLst>
              <a:ext uri="{FF2B5EF4-FFF2-40B4-BE49-F238E27FC236}">
                <a16:creationId xmlns:a16="http://schemas.microsoft.com/office/drawing/2014/main" id="{4E324C1D-8F86-4044-988A-387FEE8EF394}"/>
              </a:ext>
            </a:extLst>
          </p:cNvPr>
          <p:cNvSpPr/>
          <p:nvPr/>
        </p:nvSpPr>
        <p:spPr>
          <a:xfrm>
            <a:off x="9869275" y="2732266"/>
            <a:ext cx="3321026" cy="3453974"/>
          </a:xfrm>
          <a:prstGeom prst="rect">
            <a:avLst/>
          </a:prstGeom>
          <a:noFill/>
          <a:ln w="12700">
            <a:solidFill>
              <a:schemeClr val="tx1"/>
            </a:solidFill>
          </a:ln>
          <a:effectLst>
            <a:glow rad="127000">
              <a:srgbClr val="00B0F0">
                <a:alpha val="99000"/>
              </a:srgbClr>
            </a:glow>
            <a:outerShdw blurRad="177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   </a:t>
            </a:r>
            <a:r>
              <a:rPr lang="en-US" sz="1400" dirty="0">
                <a:solidFill>
                  <a:srgbClr val="B6BABF"/>
                </a:solidFill>
              </a:rPr>
              <a:t>VPC</a:t>
            </a:r>
          </a:p>
        </p:txBody>
      </p:sp>
      <p:pic>
        <p:nvPicPr>
          <p:cNvPr id="61" name="Graphic 60">
            <a:extLst>
              <a:ext uri="{FF2B5EF4-FFF2-40B4-BE49-F238E27FC236}">
                <a16:creationId xmlns:a16="http://schemas.microsoft.com/office/drawing/2014/main" id="{C2937FAA-9D76-5E4C-AB69-EED9ADB8B7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82379" y="2735800"/>
            <a:ext cx="478820" cy="478820"/>
          </a:xfrm>
          <a:prstGeom prst="rect">
            <a:avLst/>
          </a:prstGeom>
          <a:effectLst>
            <a:glow rad="127000">
              <a:srgbClr val="00B0F0"/>
            </a:glow>
          </a:effectLst>
        </p:spPr>
      </p:pic>
      <p:sp>
        <p:nvSpPr>
          <p:cNvPr id="44" name="TextBox 43">
            <a:extLst>
              <a:ext uri="{FF2B5EF4-FFF2-40B4-BE49-F238E27FC236}">
                <a16:creationId xmlns:a16="http://schemas.microsoft.com/office/drawing/2014/main" id="{2CE52EFA-1B97-F64C-9738-A8F52D775F7E}"/>
              </a:ext>
            </a:extLst>
          </p:cNvPr>
          <p:cNvSpPr txBox="1"/>
          <p:nvPr/>
        </p:nvSpPr>
        <p:spPr>
          <a:xfrm>
            <a:off x="6959551" y="3425050"/>
            <a:ext cx="2099959" cy="523220"/>
          </a:xfrm>
          <a:prstGeom prst="rect">
            <a:avLst/>
          </a:prstGeom>
          <a:noFill/>
        </p:spPr>
        <p:txBody>
          <a:bodyPr wrap="square" rtlCol="0">
            <a:spAutoFit/>
          </a:bodyPr>
          <a:lstStyle/>
          <a:p>
            <a:pPr algn="ctr"/>
            <a:r>
              <a:rPr lang="en-US" sz="1400" b="1" dirty="0">
                <a:solidFill>
                  <a:schemeClr val="bg2">
                    <a:lumMod val="25000"/>
                    <a:lumOff val="75000"/>
                  </a:schemeClr>
                </a:solidFill>
              </a:rPr>
              <a:t>AMAZON BACKBONE</a:t>
            </a:r>
          </a:p>
          <a:p>
            <a:pPr algn="ctr"/>
            <a:r>
              <a:rPr lang="en-US" sz="1400" b="1" dirty="0">
                <a:solidFill>
                  <a:schemeClr val="bg2">
                    <a:lumMod val="25000"/>
                    <a:lumOff val="75000"/>
                  </a:schemeClr>
                </a:solidFill>
              </a:rPr>
              <a:t>VPC PEER</a:t>
            </a:r>
          </a:p>
        </p:txBody>
      </p:sp>
      <p:pic>
        <p:nvPicPr>
          <p:cNvPr id="45" name="Graphic 44">
            <a:extLst>
              <a:ext uri="{FF2B5EF4-FFF2-40B4-BE49-F238E27FC236}">
                <a16:creationId xmlns:a16="http://schemas.microsoft.com/office/drawing/2014/main" id="{72BC5DA7-D12E-484F-9B30-49C2630F49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2441" y="3392419"/>
            <a:ext cx="548640" cy="548640"/>
          </a:xfrm>
          <a:prstGeom prst="rect">
            <a:avLst/>
          </a:prstGeom>
        </p:spPr>
      </p:pic>
      <p:pic>
        <p:nvPicPr>
          <p:cNvPr id="46" name="Graphic 45">
            <a:extLst>
              <a:ext uri="{FF2B5EF4-FFF2-40B4-BE49-F238E27FC236}">
                <a16:creationId xmlns:a16="http://schemas.microsoft.com/office/drawing/2014/main" id="{E090FC2C-59B7-6E4A-8B27-980249EE73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08101" y="3399630"/>
            <a:ext cx="548640" cy="548640"/>
          </a:xfrm>
          <a:prstGeom prst="rect">
            <a:avLst/>
          </a:prstGeom>
        </p:spPr>
      </p:pic>
      <p:cxnSp>
        <p:nvCxnSpPr>
          <p:cNvPr id="47" name="Straight Arrow Connector 46">
            <a:extLst>
              <a:ext uri="{FF2B5EF4-FFF2-40B4-BE49-F238E27FC236}">
                <a16:creationId xmlns:a16="http://schemas.microsoft.com/office/drawing/2014/main" id="{C5A33EC5-6658-134C-831A-C3D670BD30B0}"/>
              </a:ext>
            </a:extLst>
          </p:cNvPr>
          <p:cNvCxnSpPr>
            <a:cxnSpLocks/>
            <a:stCxn id="45" idx="3"/>
            <a:endCxn id="46" idx="1"/>
          </p:cNvCxnSpPr>
          <p:nvPr/>
        </p:nvCxnSpPr>
        <p:spPr>
          <a:xfrm>
            <a:off x="4591081" y="3666739"/>
            <a:ext cx="5017020" cy="7211"/>
          </a:xfrm>
          <a:prstGeom prst="straightConnector1">
            <a:avLst/>
          </a:prstGeom>
          <a:ln w="381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FE760F41-40FE-564A-8E05-1B81AAB3AD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57877" y="1403509"/>
            <a:ext cx="559277" cy="559277"/>
          </a:xfrm>
          <a:prstGeom prst="rect">
            <a:avLst/>
          </a:prstGeom>
        </p:spPr>
      </p:pic>
      <p:cxnSp>
        <p:nvCxnSpPr>
          <p:cNvPr id="53" name="Straight Arrow Connector 28">
            <a:extLst>
              <a:ext uri="{FF2B5EF4-FFF2-40B4-BE49-F238E27FC236}">
                <a16:creationId xmlns:a16="http://schemas.microsoft.com/office/drawing/2014/main" id="{6104FD1C-6E89-4C47-B4F3-8B3811531F09}"/>
              </a:ext>
            </a:extLst>
          </p:cNvPr>
          <p:cNvCxnSpPr>
            <a:cxnSpLocks/>
          </p:cNvCxnSpPr>
          <p:nvPr/>
        </p:nvCxnSpPr>
        <p:spPr>
          <a:xfrm rot="10800000">
            <a:off x="8448223" y="1613293"/>
            <a:ext cx="2899579" cy="368305"/>
          </a:xfrm>
          <a:prstGeom prst="bentConnector3">
            <a:avLst>
              <a:gd name="adj1" fmla="val -86"/>
            </a:avLst>
          </a:prstGeom>
          <a:ln w="381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28">
            <a:extLst>
              <a:ext uri="{FF2B5EF4-FFF2-40B4-BE49-F238E27FC236}">
                <a16:creationId xmlns:a16="http://schemas.microsoft.com/office/drawing/2014/main" id="{D4519217-1563-9B46-B6F5-C13050543034}"/>
              </a:ext>
            </a:extLst>
          </p:cNvPr>
          <p:cNvCxnSpPr>
            <a:cxnSpLocks/>
          </p:cNvCxnSpPr>
          <p:nvPr/>
        </p:nvCxnSpPr>
        <p:spPr>
          <a:xfrm flipV="1">
            <a:off x="4386566" y="1616476"/>
            <a:ext cx="3257583" cy="346310"/>
          </a:xfrm>
          <a:prstGeom prst="bentConnector3">
            <a:avLst>
              <a:gd name="adj1" fmla="val 52"/>
            </a:avLst>
          </a:prstGeom>
          <a:ln w="381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9C87621B-F524-BD47-BB2E-203E477F35D4}"/>
              </a:ext>
            </a:extLst>
          </p:cNvPr>
          <p:cNvPicPr>
            <a:picLocks noChangeAspect="1"/>
          </p:cNvPicPr>
          <p:nvPr/>
        </p:nvPicPr>
        <p:blipFill>
          <a:blip r:embed="rId15">
            <a:lum bright="70000" contrast="-70000"/>
          </a:blip>
          <a:stretch>
            <a:fillRect/>
          </a:stretch>
        </p:blipFill>
        <p:spPr>
          <a:xfrm>
            <a:off x="12988568" y="219540"/>
            <a:ext cx="1335024" cy="1335024"/>
          </a:xfrm>
          <a:prstGeom prst="rect">
            <a:avLst/>
          </a:prstGeom>
        </p:spPr>
      </p:pic>
    </p:spTree>
    <p:extLst>
      <p:ext uri="{BB962C8B-B14F-4D97-AF65-F5344CB8AC3E}">
        <p14:creationId xmlns:p14="http://schemas.microsoft.com/office/powerpoint/2010/main" val="4086686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 multi-VPC connectivity</a:t>
            </a:r>
            <a:endParaRPr lang="en-US" dirty="0">
              <a:solidFill>
                <a:schemeClr val="accent1"/>
              </a:solidFill>
            </a:endParaRPr>
          </a:p>
        </p:txBody>
      </p:sp>
      <p:pic>
        <p:nvPicPr>
          <p:cNvPr id="10" name="Graphic 9">
            <a:extLst>
              <a:ext uri="{FF2B5EF4-FFF2-40B4-BE49-F238E27FC236}">
                <a16:creationId xmlns:a16="http://schemas.microsoft.com/office/drawing/2014/main" id="{CB8E9279-C1EA-814C-919A-C61CB5D0B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9902" y="2598948"/>
            <a:ext cx="478820" cy="478820"/>
          </a:xfrm>
          <a:prstGeom prst="rect">
            <a:avLst/>
          </a:prstGeom>
          <a:effectLst>
            <a:glow rad="127000">
              <a:srgbClr val="00B0F0"/>
            </a:glow>
          </a:effectLst>
        </p:spPr>
      </p:pic>
      <p:sp>
        <p:nvSpPr>
          <p:cNvPr id="11" name="Rectangle 10">
            <a:extLst>
              <a:ext uri="{FF2B5EF4-FFF2-40B4-BE49-F238E27FC236}">
                <a16:creationId xmlns:a16="http://schemas.microsoft.com/office/drawing/2014/main" id="{198C9CFF-0B72-1F44-953C-6F298BDB234B}"/>
              </a:ext>
            </a:extLst>
          </p:cNvPr>
          <p:cNvSpPr/>
          <p:nvPr/>
        </p:nvSpPr>
        <p:spPr>
          <a:xfrm>
            <a:off x="3011458" y="2565833"/>
            <a:ext cx="2002027" cy="2029968"/>
          </a:xfrm>
          <a:prstGeom prst="rect">
            <a:avLst/>
          </a:prstGeom>
          <a:noFill/>
          <a:ln w="12700">
            <a:solidFill>
              <a:schemeClr val="tx1"/>
            </a:solidFill>
          </a:ln>
          <a:effectLst>
            <a:glow rad="127000">
              <a:srgbClr val="00B0F0">
                <a:alpha val="99000"/>
              </a:srgbClr>
            </a:glow>
            <a:outerShdw blurRad="177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    </a:t>
            </a:r>
            <a:r>
              <a:rPr lang="en-US" sz="1400" dirty="0">
                <a:solidFill>
                  <a:srgbClr val="B6BABF"/>
                </a:solidFill>
              </a:rPr>
              <a:t>VPC</a:t>
            </a:r>
          </a:p>
        </p:txBody>
      </p:sp>
      <p:pic>
        <p:nvPicPr>
          <p:cNvPr id="14" name="Graphic 13">
            <a:extLst>
              <a:ext uri="{FF2B5EF4-FFF2-40B4-BE49-F238E27FC236}">
                <a16:creationId xmlns:a16="http://schemas.microsoft.com/office/drawing/2014/main" id="{33FB16A1-ABB7-2F4F-9A09-65ABE76890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9855" y="2754076"/>
            <a:ext cx="228600" cy="228600"/>
          </a:xfrm>
          <a:prstGeom prst="rect">
            <a:avLst/>
          </a:prstGeom>
        </p:spPr>
      </p:pic>
      <p:sp>
        <p:nvSpPr>
          <p:cNvPr id="15" name="Rectangle 14">
            <a:extLst>
              <a:ext uri="{FF2B5EF4-FFF2-40B4-BE49-F238E27FC236}">
                <a16:creationId xmlns:a16="http://schemas.microsoft.com/office/drawing/2014/main" id="{47D3BF24-B42F-4A43-A74B-C31142F7324E}"/>
              </a:ext>
            </a:extLst>
          </p:cNvPr>
          <p:cNvSpPr/>
          <p:nvPr/>
        </p:nvSpPr>
        <p:spPr>
          <a:xfrm>
            <a:off x="5589856" y="2754077"/>
            <a:ext cx="1103614" cy="662853"/>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pic>
        <p:nvPicPr>
          <p:cNvPr id="16" name="Graphic 15">
            <a:extLst>
              <a:ext uri="{FF2B5EF4-FFF2-40B4-BE49-F238E27FC236}">
                <a16:creationId xmlns:a16="http://schemas.microsoft.com/office/drawing/2014/main" id="{54A04127-F48D-814F-AFAC-1DD87D35DE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2124" y="2539016"/>
            <a:ext cx="228600" cy="228600"/>
          </a:xfrm>
          <a:prstGeom prst="rect">
            <a:avLst/>
          </a:prstGeom>
        </p:spPr>
      </p:pic>
      <p:sp>
        <p:nvSpPr>
          <p:cNvPr id="17" name="Rectangle 16">
            <a:extLst>
              <a:ext uri="{FF2B5EF4-FFF2-40B4-BE49-F238E27FC236}">
                <a16:creationId xmlns:a16="http://schemas.microsoft.com/office/drawing/2014/main" id="{568C174C-B427-0944-AFE5-883349F81B3B}"/>
              </a:ext>
            </a:extLst>
          </p:cNvPr>
          <p:cNvSpPr/>
          <p:nvPr/>
        </p:nvSpPr>
        <p:spPr>
          <a:xfrm>
            <a:off x="1182124" y="2539016"/>
            <a:ext cx="1103614" cy="662853"/>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pic>
        <p:nvPicPr>
          <p:cNvPr id="18" name="Graphic 17">
            <a:extLst>
              <a:ext uri="{FF2B5EF4-FFF2-40B4-BE49-F238E27FC236}">
                <a16:creationId xmlns:a16="http://schemas.microsoft.com/office/drawing/2014/main" id="{AE957119-FEFA-3948-884D-6AA17202CE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2143" y="3502190"/>
            <a:ext cx="228600" cy="228600"/>
          </a:xfrm>
          <a:prstGeom prst="rect">
            <a:avLst/>
          </a:prstGeom>
        </p:spPr>
      </p:pic>
      <p:sp>
        <p:nvSpPr>
          <p:cNvPr id="19" name="Rectangle 18">
            <a:extLst>
              <a:ext uri="{FF2B5EF4-FFF2-40B4-BE49-F238E27FC236}">
                <a16:creationId xmlns:a16="http://schemas.microsoft.com/office/drawing/2014/main" id="{61F3A5E3-7593-0D46-9B07-F55560226223}"/>
              </a:ext>
            </a:extLst>
          </p:cNvPr>
          <p:cNvSpPr/>
          <p:nvPr/>
        </p:nvSpPr>
        <p:spPr>
          <a:xfrm>
            <a:off x="888162" y="3486148"/>
            <a:ext cx="1103614" cy="662853"/>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pic>
        <p:nvPicPr>
          <p:cNvPr id="20" name="Graphic 19">
            <a:extLst>
              <a:ext uri="{FF2B5EF4-FFF2-40B4-BE49-F238E27FC236}">
                <a16:creationId xmlns:a16="http://schemas.microsoft.com/office/drawing/2014/main" id="{8E589244-AB96-084B-9C05-C0C3EDFE66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536" y="4910543"/>
            <a:ext cx="228600" cy="228600"/>
          </a:xfrm>
          <a:prstGeom prst="rect">
            <a:avLst/>
          </a:prstGeom>
        </p:spPr>
      </p:pic>
      <p:sp>
        <p:nvSpPr>
          <p:cNvPr id="21" name="Rectangle 20">
            <a:extLst>
              <a:ext uri="{FF2B5EF4-FFF2-40B4-BE49-F238E27FC236}">
                <a16:creationId xmlns:a16="http://schemas.microsoft.com/office/drawing/2014/main" id="{E8EE42E1-220A-204F-90FD-FC415A4F03AA}"/>
              </a:ext>
            </a:extLst>
          </p:cNvPr>
          <p:cNvSpPr/>
          <p:nvPr/>
        </p:nvSpPr>
        <p:spPr>
          <a:xfrm>
            <a:off x="969494" y="4885197"/>
            <a:ext cx="1103614" cy="662853"/>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pic>
        <p:nvPicPr>
          <p:cNvPr id="22" name="Graphic 21">
            <a:extLst>
              <a:ext uri="{FF2B5EF4-FFF2-40B4-BE49-F238E27FC236}">
                <a16:creationId xmlns:a16="http://schemas.microsoft.com/office/drawing/2014/main" id="{69CCB75B-9BEA-2D47-81FA-B6C2734CDE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7586" y="4220340"/>
            <a:ext cx="228600" cy="228600"/>
          </a:xfrm>
          <a:prstGeom prst="rect">
            <a:avLst/>
          </a:prstGeom>
        </p:spPr>
      </p:pic>
      <p:sp>
        <p:nvSpPr>
          <p:cNvPr id="23" name="Rectangle 22">
            <a:extLst>
              <a:ext uri="{FF2B5EF4-FFF2-40B4-BE49-F238E27FC236}">
                <a16:creationId xmlns:a16="http://schemas.microsoft.com/office/drawing/2014/main" id="{2D8E9384-ACC3-C643-835B-B6749AA2229A}"/>
              </a:ext>
            </a:extLst>
          </p:cNvPr>
          <p:cNvSpPr/>
          <p:nvPr/>
        </p:nvSpPr>
        <p:spPr>
          <a:xfrm>
            <a:off x="5657586" y="4256916"/>
            <a:ext cx="1103614" cy="662853"/>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sp>
        <p:nvSpPr>
          <p:cNvPr id="45" name="TextBox 44">
            <a:extLst>
              <a:ext uri="{FF2B5EF4-FFF2-40B4-BE49-F238E27FC236}">
                <a16:creationId xmlns:a16="http://schemas.microsoft.com/office/drawing/2014/main" id="{8ED95CF4-063D-DE4A-88DB-4A638B70C053}"/>
              </a:ext>
            </a:extLst>
          </p:cNvPr>
          <p:cNvSpPr txBox="1"/>
          <p:nvPr/>
        </p:nvSpPr>
        <p:spPr>
          <a:xfrm>
            <a:off x="7037594" y="3534123"/>
            <a:ext cx="2099959" cy="523220"/>
          </a:xfrm>
          <a:prstGeom prst="rect">
            <a:avLst/>
          </a:prstGeom>
          <a:noFill/>
        </p:spPr>
        <p:txBody>
          <a:bodyPr wrap="square" rtlCol="0">
            <a:spAutoFit/>
          </a:bodyPr>
          <a:lstStyle/>
          <a:p>
            <a:pPr algn="ctr"/>
            <a:r>
              <a:rPr lang="en-US" sz="1400" b="1" dirty="0">
                <a:solidFill>
                  <a:schemeClr val="bg2">
                    <a:lumMod val="25000"/>
                    <a:lumOff val="75000"/>
                  </a:schemeClr>
                </a:solidFill>
              </a:rPr>
              <a:t>AMAZON BACKBONE</a:t>
            </a:r>
          </a:p>
          <a:p>
            <a:pPr algn="ctr"/>
            <a:r>
              <a:rPr lang="en-US" sz="1400" b="1" dirty="0">
                <a:solidFill>
                  <a:schemeClr val="bg2">
                    <a:lumMod val="25000"/>
                    <a:lumOff val="75000"/>
                  </a:schemeClr>
                </a:solidFill>
              </a:rPr>
              <a:t>VPC PEER</a:t>
            </a:r>
          </a:p>
        </p:txBody>
      </p:sp>
      <p:cxnSp>
        <p:nvCxnSpPr>
          <p:cNvPr id="52" name="Straight Arrow Connector 51">
            <a:extLst>
              <a:ext uri="{FF2B5EF4-FFF2-40B4-BE49-F238E27FC236}">
                <a16:creationId xmlns:a16="http://schemas.microsoft.com/office/drawing/2014/main" id="{78E8D04F-6DCE-3640-9308-320114004B0C}"/>
              </a:ext>
            </a:extLst>
          </p:cNvPr>
          <p:cNvCxnSpPr>
            <a:cxnSpLocks/>
            <a:endCxn id="23" idx="1"/>
          </p:cNvCxnSpPr>
          <p:nvPr/>
        </p:nvCxnSpPr>
        <p:spPr>
          <a:xfrm>
            <a:off x="5089275" y="4241290"/>
            <a:ext cx="568311" cy="347053"/>
          </a:xfrm>
          <a:prstGeom prst="straightConnector1">
            <a:avLst/>
          </a:prstGeom>
          <a:ln w="38100">
            <a:solidFill>
              <a:schemeClr val="accent5"/>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BC93FD0-9CFF-7744-852C-5D2FA3CF01D9}"/>
              </a:ext>
            </a:extLst>
          </p:cNvPr>
          <p:cNvCxnSpPr>
            <a:cxnSpLocks/>
          </p:cNvCxnSpPr>
          <p:nvPr/>
        </p:nvCxnSpPr>
        <p:spPr>
          <a:xfrm flipV="1">
            <a:off x="5104241" y="3220490"/>
            <a:ext cx="475098" cy="217951"/>
          </a:xfrm>
          <a:prstGeom prst="straightConnector1">
            <a:avLst/>
          </a:prstGeom>
          <a:ln w="38100">
            <a:solidFill>
              <a:schemeClr val="accent5"/>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DE311D2-D1B7-6A43-BF86-26DFEB74D10A}"/>
              </a:ext>
            </a:extLst>
          </p:cNvPr>
          <p:cNvCxnSpPr>
            <a:cxnSpLocks/>
            <a:stCxn id="19" idx="3"/>
          </p:cNvCxnSpPr>
          <p:nvPr/>
        </p:nvCxnSpPr>
        <p:spPr>
          <a:xfrm>
            <a:off x="1991776" y="3817575"/>
            <a:ext cx="934817" cy="16226"/>
          </a:xfrm>
          <a:prstGeom prst="straightConnector1">
            <a:avLst/>
          </a:prstGeom>
          <a:ln w="38100">
            <a:solidFill>
              <a:schemeClr val="accent5"/>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DAC38F7-7F6F-7448-8FA9-B5A38B409C45}"/>
              </a:ext>
            </a:extLst>
          </p:cNvPr>
          <p:cNvCxnSpPr>
            <a:cxnSpLocks/>
          </p:cNvCxnSpPr>
          <p:nvPr/>
        </p:nvCxnSpPr>
        <p:spPr>
          <a:xfrm flipV="1">
            <a:off x="1979073" y="4241290"/>
            <a:ext cx="974208" cy="926069"/>
          </a:xfrm>
          <a:prstGeom prst="straightConnector1">
            <a:avLst/>
          </a:prstGeom>
          <a:ln w="38100">
            <a:solidFill>
              <a:schemeClr val="accent5"/>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9D9BE1-C052-2E4F-A5F4-07BB6EB18025}"/>
              </a:ext>
            </a:extLst>
          </p:cNvPr>
          <p:cNvCxnSpPr>
            <a:cxnSpLocks/>
          </p:cNvCxnSpPr>
          <p:nvPr/>
        </p:nvCxnSpPr>
        <p:spPr>
          <a:xfrm>
            <a:off x="2298195" y="2795134"/>
            <a:ext cx="628398" cy="533249"/>
          </a:xfrm>
          <a:prstGeom prst="straightConnector1">
            <a:avLst/>
          </a:prstGeom>
          <a:ln w="38100">
            <a:solidFill>
              <a:schemeClr val="accent5"/>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41CA3E60-3DEC-DE4F-B62A-4FBDF662EA63}"/>
              </a:ext>
            </a:extLst>
          </p:cNvPr>
          <p:cNvSpPr/>
          <p:nvPr/>
        </p:nvSpPr>
        <p:spPr>
          <a:xfrm>
            <a:off x="3863167" y="3187452"/>
            <a:ext cx="889018" cy="1113399"/>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pic>
        <p:nvPicPr>
          <p:cNvPr id="64" name="Graphic 63">
            <a:extLst>
              <a:ext uri="{FF2B5EF4-FFF2-40B4-BE49-F238E27FC236}">
                <a16:creationId xmlns:a16="http://schemas.microsoft.com/office/drawing/2014/main" id="{C02D6F10-D6CC-1540-B730-F89DB31F3D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1274" y="3833801"/>
            <a:ext cx="411480" cy="411480"/>
          </a:xfrm>
          <a:prstGeom prst="rect">
            <a:avLst/>
          </a:prstGeom>
        </p:spPr>
      </p:pic>
      <p:pic>
        <p:nvPicPr>
          <p:cNvPr id="67" name="Graphic 66">
            <a:extLst>
              <a:ext uri="{FF2B5EF4-FFF2-40B4-BE49-F238E27FC236}">
                <a16:creationId xmlns:a16="http://schemas.microsoft.com/office/drawing/2014/main" id="{E55F2E73-E57B-2541-8CAA-93B6593788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1286" y="3328383"/>
            <a:ext cx="411480" cy="411480"/>
          </a:xfrm>
          <a:prstGeom prst="rect">
            <a:avLst/>
          </a:prstGeom>
        </p:spPr>
      </p:pic>
      <p:sp>
        <p:nvSpPr>
          <p:cNvPr id="76" name="Rectangle 75">
            <a:extLst>
              <a:ext uri="{FF2B5EF4-FFF2-40B4-BE49-F238E27FC236}">
                <a16:creationId xmlns:a16="http://schemas.microsoft.com/office/drawing/2014/main" id="{C81BD450-4E20-F144-B901-AE1770A923DA}"/>
              </a:ext>
            </a:extLst>
          </p:cNvPr>
          <p:cNvSpPr/>
          <p:nvPr/>
        </p:nvSpPr>
        <p:spPr>
          <a:xfrm>
            <a:off x="3886891" y="2710304"/>
            <a:ext cx="841897" cy="523220"/>
          </a:xfrm>
          <a:prstGeom prst="rect">
            <a:avLst/>
          </a:prstGeom>
        </p:spPr>
        <p:txBody>
          <a:bodyPr wrap="none">
            <a:spAutoFit/>
          </a:bodyPr>
          <a:lstStyle/>
          <a:p>
            <a:pPr algn="ctr"/>
            <a:r>
              <a:rPr lang="en-US" sz="1400" dirty="0"/>
              <a:t>Shared </a:t>
            </a:r>
          </a:p>
          <a:p>
            <a:pPr algn="ctr"/>
            <a:r>
              <a:rPr lang="en-US" sz="1400" dirty="0"/>
              <a:t>Services</a:t>
            </a:r>
          </a:p>
        </p:txBody>
      </p:sp>
      <p:sp>
        <p:nvSpPr>
          <p:cNvPr id="96" name="Rectangle 95">
            <a:extLst>
              <a:ext uri="{FF2B5EF4-FFF2-40B4-BE49-F238E27FC236}">
                <a16:creationId xmlns:a16="http://schemas.microsoft.com/office/drawing/2014/main" id="{4D69C457-DE6B-0F47-ACA2-A0357F63B697}"/>
              </a:ext>
            </a:extLst>
          </p:cNvPr>
          <p:cNvSpPr/>
          <p:nvPr/>
        </p:nvSpPr>
        <p:spPr>
          <a:xfrm>
            <a:off x="700217" y="2027290"/>
            <a:ext cx="6181989" cy="4376057"/>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400"/>
            <a:r>
              <a:rPr lang="en-US" sz="1800" dirty="0">
                <a:solidFill>
                  <a:srgbClr val="B6BABF"/>
                </a:solidFill>
              </a:rPr>
              <a:t>  us-west-2</a:t>
            </a:r>
          </a:p>
        </p:txBody>
      </p:sp>
      <p:sp>
        <p:nvSpPr>
          <p:cNvPr id="97" name="Rectangle 96">
            <a:extLst>
              <a:ext uri="{FF2B5EF4-FFF2-40B4-BE49-F238E27FC236}">
                <a16:creationId xmlns:a16="http://schemas.microsoft.com/office/drawing/2014/main" id="{B0BCAAF2-26D4-5145-B8D6-ACFFF100358F}"/>
              </a:ext>
            </a:extLst>
          </p:cNvPr>
          <p:cNvSpPr/>
          <p:nvPr/>
        </p:nvSpPr>
        <p:spPr>
          <a:xfrm>
            <a:off x="9296214" y="2027290"/>
            <a:ext cx="5027378" cy="4359249"/>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400"/>
            <a:r>
              <a:rPr lang="en-US" sz="1800" dirty="0">
                <a:solidFill>
                  <a:srgbClr val="B6BABF"/>
                </a:solidFill>
              </a:rPr>
              <a:t> ap-southeast-1</a:t>
            </a:r>
          </a:p>
        </p:txBody>
      </p:sp>
      <p:pic>
        <p:nvPicPr>
          <p:cNvPr id="99" name="Graphic 98">
            <a:extLst>
              <a:ext uri="{FF2B5EF4-FFF2-40B4-BE49-F238E27FC236}">
                <a16:creationId xmlns:a16="http://schemas.microsoft.com/office/drawing/2014/main" id="{EE5A49E1-52D5-8248-A533-6F689FD0DC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0219" y="2044098"/>
            <a:ext cx="457200" cy="457200"/>
          </a:xfrm>
          <a:prstGeom prst="rect">
            <a:avLst/>
          </a:prstGeom>
        </p:spPr>
      </p:pic>
      <p:pic>
        <p:nvPicPr>
          <p:cNvPr id="100" name="Graphic 99">
            <a:extLst>
              <a:ext uri="{FF2B5EF4-FFF2-40B4-BE49-F238E27FC236}">
                <a16:creationId xmlns:a16="http://schemas.microsoft.com/office/drawing/2014/main" id="{00DAE32C-67F7-6F4B-A193-C9D0555553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6214" y="2022902"/>
            <a:ext cx="442517" cy="457200"/>
          </a:xfrm>
          <a:prstGeom prst="rect">
            <a:avLst/>
          </a:prstGeom>
        </p:spPr>
      </p:pic>
      <p:pic>
        <p:nvPicPr>
          <p:cNvPr id="103" name="Graphic 102">
            <a:extLst>
              <a:ext uri="{FF2B5EF4-FFF2-40B4-BE49-F238E27FC236}">
                <a16:creationId xmlns:a16="http://schemas.microsoft.com/office/drawing/2014/main" id="{6C7B9899-2552-DA49-97DD-A54CC9F8B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07745" y="3564127"/>
            <a:ext cx="411480" cy="411480"/>
          </a:xfrm>
          <a:prstGeom prst="rect">
            <a:avLst/>
          </a:prstGeom>
        </p:spPr>
      </p:pic>
      <p:cxnSp>
        <p:nvCxnSpPr>
          <p:cNvPr id="105" name="Straight Arrow Connector 104">
            <a:extLst>
              <a:ext uri="{FF2B5EF4-FFF2-40B4-BE49-F238E27FC236}">
                <a16:creationId xmlns:a16="http://schemas.microsoft.com/office/drawing/2014/main" id="{C0F1AC45-D4B5-1447-9B60-D2DD955AB4C1}"/>
              </a:ext>
            </a:extLst>
          </p:cNvPr>
          <p:cNvCxnSpPr>
            <a:cxnSpLocks/>
            <a:stCxn id="103" idx="3"/>
            <a:endCxn id="104" idx="1"/>
          </p:cNvCxnSpPr>
          <p:nvPr/>
        </p:nvCxnSpPr>
        <p:spPr>
          <a:xfrm>
            <a:off x="5219225" y="3769867"/>
            <a:ext cx="4232377" cy="7593"/>
          </a:xfrm>
          <a:prstGeom prst="straightConnector1">
            <a:avLst/>
          </a:prstGeom>
          <a:ln w="381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11" name="Graphic 110">
            <a:extLst>
              <a:ext uri="{FF2B5EF4-FFF2-40B4-BE49-F238E27FC236}">
                <a16:creationId xmlns:a16="http://schemas.microsoft.com/office/drawing/2014/main" id="{782D5925-DCE6-D24D-A7D2-C3D1B4E711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57877" y="1403509"/>
            <a:ext cx="559277" cy="559277"/>
          </a:xfrm>
          <a:prstGeom prst="rect">
            <a:avLst/>
          </a:prstGeom>
        </p:spPr>
      </p:pic>
      <p:cxnSp>
        <p:nvCxnSpPr>
          <p:cNvPr id="112" name="Straight Arrow Connector 28">
            <a:extLst>
              <a:ext uri="{FF2B5EF4-FFF2-40B4-BE49-F238E27FC236}">
                <a16:creationId xmlns:a16="http://schemas.microsoft.com/office/drawing/2014/main" id="{D7EA0CFA-2AFF-5C41-B8FC-18E027264639}"/>
              </a:ext>
            </a:extLst>
          </p:cNvPr>
          <p:cNvCxnSpPr>
            <a:cxnSpLocks/>
          </p:cNvCxnSpPr>
          <p:nvPr/>
        </p:nvCxnSpPr>
        <p:spPr>
          <a:xfrm rot="10800000">
            <a:off x="8448223" y="1613293"/>
            <a:ext cx="2899579" cy="368305"/>
          </a:xfrm>
          <a:prstGeom prst="bentConnector3">
            <a:avLst>
              <a:gd name="adj1" fmla="val -86"/>
            </a:avLst>
          </a:prstGeom>
          <a:ln w="381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28">
            <a:extLst>
              <a:ext uri="{FF2B5EF4-FFF2-40B4-BE49-F238E27FC236}">
                <a16:creationId xmlns:a16="http://schemas.microsoft.com/office/drawing/2014/main" id="{46B64AC9-D91C-5C46-A5EA-8968C897E8D4}"/>
              </a:ext>
            </a:extLst>
          </p:cNvPr>
          <p:cNvCxnSpPr>
            <a:cxnSpLocks/>
          </p:cNvCxnSpPr>
          <p:nvPr/>
        </p:nvCxnSpPr>
        <p:spPr>
          <a:xfrm flipV="1">
            <a:off x="4386566" y="1616476"/>
            <a:ext cx="3257583" cy="346310"/>
          </a:xfrm>
          <a:prstGeom prst="bentConnector3">
            <a:avLst>
              <a:gd name="adj1" fmla="val 52"/>
            </a:avLst>
          </a:prstGeom>
          <a:ln w="381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28" name="Graphic 127">
            <a:extLst>
              <a:ext uri="{FF2B5EF4-FFF2-40B4-BE49-F238E27FC236}">
                <a16:creationId xmlns:a16="http://schemas.microsoft.com/office/drawing/2014/main" id="{67F19E08-1641-D84A-B8F0-598784F1A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40919" y="2339937"/>
            <a:ext cx="228600" cy="228600"/>
          </a:xfrm>
          <a:prstGeom prst="rect">
            <a:avLst/>
          </a:prstGeom>
        </p:spPr>
      </p:pic>
      <p:sp>
        <p:nvSpPr>
          <p:cNvPr id="129" name="Rectangle 128">
            <a:extLst>
              <a:ext uri="{FF2B5EF4-FFF2-40B4-BE49-F238E27FC236}">
                <a16:creationId xmlns:a16="http://schemas.microsoft.com/office/drawing/2014/main" id="{01B679F6-F6B9-9340-9C3D-CF568903A1BB}"/>
              </a:ext>
            </a:extLst>
          </p:cNvPr>
          <p:cNvSpPr/>
          <p:nvPr/>
        </p:nvSpPr>
        <p:spPr>
          <a:xfrm>
            <a:off x="12540919" y="2339937"/>
            <a:ext cx="1103614" cy="662853"/>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pic>
        <p:nvPicPr>
          <p:cNvPr id="130" name="Graphic 129">
            <a:extLst>
              <a:ext uri="{FF2B5EF4-FFF2-40B4-BE49-F238E27FC236}">
                <a16:creationId xmlns:a16="http://schemas.microsoft.com/office/drawing/2014/main" id="{90F1C0A8-3E07-6E4C-A309-99095EE897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40919" y="3526998"/>
            <a:ext cx="228600" cy="228600"/>
          </a:xfrm>
          <a:prstGeom prst="rect">
            <a:avLst/>
          </a:prstGeom>
        </p:spPr>
      </p:pic>
      <p:sp>
        <p:nvSpPr>
          <p:cNvPr id="131" name="Rectangle 130">
            <a:extLst>
              <a:ext uri="{FF2B5EF4-FFF2-40B4-BE49-F238E27FC236}">
                <a16:creationId xmlns:a16="http://schemas.microsoft.com/office/drawing/2014/main" id="{8C378B36-F3A5-E444-B6A3-6C947E4D5F9A}"/>
              </a:ext>
            </a:extLst>
          </p:cNvPr>
          <p:cNvSpPr/>
          <p:nvPr/>
        </p:nvSpPr>
        <p:spPr>
          <a:xfrm>
            <a:off x="12540919" y="3526998"/>
            <a:ext cx="1103614" cy="662853"/>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pic>
        <p:nvPicPr>
          <p:cNvPr id="132" name="Graphic 131">
            <a:extLst>
              <a:ext uri="{FF2B5EF4-FFF2-40B4-BE49-F238E27FC236}">
                <a16:creationId xmlns:a16="http://schemas.microsoft.com/office/drawing/2014/main" id="{CE4B06B9-0BCD-2A43-82D0-DB307AA9AD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35760" y="4750123"/>
            <a:ext cx="228600" cy="228600"/>
          </a:xfrm>
          <a:prstGeom prst="rect">
            <a:avLst/>
          </a:prstGeom>
        </p:spPr>
      </p:pic>
      <p:sp>
        <p:nvSpPr>
          <p:cNvPr id="133" name="Rectangle 132">
            <a:extLst>
              <a:ext uri="{FF2B5EF4-FFF2-40B4-BE49-F238E27FC236}">
                <a16:creationId xmlns:a16="http://schemas.microsoft.com/office/drawing/2014/main" id="{3AD3ED48-F02A-2949-9A4B-0BB3AFAA4456}"/>
              </a:ext>
            </a:extLst>
          </p:cNvPr>
          <p:cNvSpPr/>
          <p:nvPr/>
        </p:nvSpPr>
        <p:spPr>
          <a:xfrm>
            <a:off x="12535760" y="4750123"/>
            <a:ext cx="1103614" cy="662853"/>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cxnSp>
        <p:nvCxnSpPr>
          <p:cNvPr id="134" name="Straight Arrow Connector 133">
            <a:extLst>
              <a:ext uri="{FF2B5EF4-FFF2-40B4-BE49-F238E27FC236}">
                <a16:creationId xmlns:a16="http://schemas.microsoft.com/office/drawing/2014/main" id="{E2303C9C-5C2A-FF44-A6A4-11AFB17F07FE}"/>
              </a:ext>
            </a:extLst>
          </p:cNvPr>
          <p:cNvCxnSpPr>
            <a:cxnSpLocks/>
            <a:endCxn id="131" idx="1"/>
          </p:cNvCxnSpPr>
          <p:nvPr/>
        </p:nvCxnSpPr>
        <p:spPr>
          <a:xfrm>
            <a:off x="11965577" y="3858425"/>
            <a:ext cx="575342" cy="0"/>
          </a:xfrm>
          <a:prstGeom prst="straightConnector1">
            <a:avLst/>
          </a:prstGeom>
          <a:ln w="38100">
            <a:solidFill>
              <a:schemeClr val="accent5"/>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8B462A1-EFCB-9841-BC1F-712A554B4673}"/>
              </a:ext>
            </a:extLst>
          </p:cNvPr>
          <p:cNvCxnSpPr>
            <a:cxnSpLocks/>
          </p:cNvCxnSpPr>
          <p:nvPr/>
        </p:nvCxnSpPr>
        <p:spPr>
          <a:xfrm flipV="1">
            <a:off x="11965577" y="2865957"/>
            <a:ext cx="570183" cy="636233"/>
          </a:xfrm>
          <a:prstGeom prst="straightConnector1">
            <a:avLst/>
          </a:prstGeom>
          <a:ln w="38100">
            <a:solidFill>
              <a:schemeClr val="accent5"/>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56FCE28-0FBC-1544-80F8-17F46C95D402}"/>
              </a:ext>
            </a:extLst>
          </p:cNvPr>
          <p:cNvCxnSpPr>
            <a:cxnSpLocks/>
            <a:endCxn id="133" idx="1"/>
          </p:cNvCxnSpPr>
          <p:nvPr/>
        </p:nvCxnSpPr>
        <p:spPr>
          <a:xfrm>
            <a:off x="11965577" y="4394680"/>
            <a:ext cx="570183" cy="686870"/>
          </a:xfrm>
          <a:prstGeom prst="straightConnector1">
            <a:avLst/>
          </a:prstGeom>
          <a:ln w="38100">
            <a:solidFill>
              <a:schemeClr val="accent5"/>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1F12DC73-8204-6543-A35E-3B7751C63714}"/>
              </a:ext>
            </a:extLst>
          </p:cNvPr>
          <p:cNvSpPr/>
          <p:nvPr/>
        </p:nvSpPr>
        <p:spPr>
          <a:xfrm>
            <a:off x="9658604" y="2754075"/>
            <a:ext cx="2207006" cy="2413284"/>
          </a:xfrm>
          <a:prstGeom prst="rect">
            <a:avLst/>
          </a:prstGeom>
          <a:noFill/>
          <a:ln w="12700">
            <a:solidFill>
              <a:schemeClr val="tx1"/>
            </a:solidFill>
          </a:ln>
          <a:effectLst>
            <a:glow rad="127000">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    </a:t>
            </a:r>
            <a:r>
              <a:rPr lang="en-US" sz="1400" dirty="0">
                <a:solidFill>
                  <a:srgbClr val="B6BABF"/>
                </a:solidFill>
              </a:rPr>
              <a:t>VPC</a:t>
            </a:r>
          </a:p>
        </p:txBody>
      </p:sp>
      <p:pic>
        <p:nvPicPr>
          <p:cNvPr id="138" name="Graphic 137">
            <a:extLst>
              <a:ext uri="{FF2B5EF4-FFF2-40B4-BE49-F238E27FC236}">
                <a16:creationId xmlns:a16="http://schemas.microsoft.com/office/drawing/2014/main" id="{A7C67C55-4036-8745-A4D3-BB7BF7934F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603" y="2763380"/>
            <a:ext cx="478820" cy="478820"/>
          </a:xfrm>
          <a:prstGeom prst="rect">
            <a:avLst/>
          </a:prstGeom>
          <a:effectLst>
            <a:glow rad="127000">
              <a:srgbClr val="00B0F0"/>
            </a:glow>
          </a:effectLst>
        </p:spPr>
      </p:pic>
      <p:sp>
        <p:nvSpPr>
          <p:cNvPr id="139" name="Rectangle 138">
            <a:extLst>
              <a:ext uri="{FF2B5EF4-FFF2-40B4-BE49-F238E27FC236}">
                <a16:creationId xmlns:a16="http://schemas.microsoft.com/office/drawing/2014/main" id="{C7C190EE-64D8-5141-937A-4CB0DC9292C9}"/>
              </a:ext>
            </a:extLst>
          </p:cNvPr>
          <p:cNvSpPr/>
          <p:nvPr/>
        </p:nvSpPr>
        <p:spPr>
          <a:xfrm>
            <a:off x="10705076" y="3336851"/>
            <a:ext cx="889018" cy="1641872"/>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pic>
        <p:nvPicPr>
          <p:cNvPr id="140" name="Graphic 139">
            <a:extLst>
              <a:ext uri="{FF2B5EF4-FFF2-40B4-BE49-F238E27FC236}">
                <a16:creationId xmlns:a16="http://schemas.microsoft.com/office/drawing/2014/main" id="{BC7AF52C-4DF8-3B44-9F53-F4E9D4BB95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3183" y="3983200"/>
            <a:ext cx="411480" cy="411480"/>
          </a:xfrm>
          <a:prstGeom prst="rect">
            <a:avLst/>
          </a:prstGeom>
        </p:spPr>
      </p:pic>
      <p:pic>
        <p:nvPicPr>
          <p:cNvPr id="141" name="Graphic 140">
            <a:extLst>
              <a:ext uri="{FF2B5EF4-FFF2-40B4-BE49-F238E27FC236}">
                <a16:creationId xmlns:a16="http://schemas.microsoft.com/office/drawing/2014/main" id="{C0E55374-659D-3142-A25A-3BEFBF3225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3195" y="3477782"/>
            <a:ext cx="411480" cy="411480"/>
          </a:xfrm>
          <a:prstGeom prst="rect">
            <a:avLst/>
          </a:prstGeom>
        </p:spPr>
      </p:pic>
      <p:pic>
        <p:nvPicPr>
          <p:cNvPr id="142" name="Graphic 141">
            <a:extLst>
              <a:ext uri="{FF2B5EF4-FFF2-40B4-BE49-F238E27FC236}">
                <a16:creationId xmlns:a16="http://schemas.microsoft.com/office/drawing/2014/main" id="{C7804F2C-4383-E546-B66E-8A9DD58261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9330" y="4471962"/>
            <a:ext cx="411480" cy="411480"/>
          </a:xfrm>
          <a:prstGeom prst="rect">
            <a:avLst/>
          </a:prstGeom>
        </p:spPr>
      </p:pic>
      <p:sp>
        <p:nvSpPr>
          <p:cNvPr id="143" name="TextBox 142">
            <a:extLst>
              <a:ext uri="{FF2B5EF4-FFF2-40B4-BE49-F238E27FC236}">
                <a16:creationId xmlns:a16="http://schemas.microsoft.com/office/drawing/2014/main" id="{00BCC122-E343-FB43-BA75-D01CC53174DC}"/>
              </a:ext>
            </a:extLst>
          </p:cNvPr>
          <p:cNvSpPr txBox="1"/>
          <p:nvPr/>
        </p:nvSpPr>
        <p:spPr>
          <a:xfrm>
            <a:off x="10693624" y="2869872"/>
            <a:ext cx="996694" cy="523220"/>
          </a:xfrm>
          <a:prstGeom prst="rect">
            <a:avLst/>
          </a:prstGeom>
          <a:noFill/>
        </p:spPr>
        <p:txBody>
          <a:bodyPr wrap="square" rtlCol="0">
            <a:spAutoFit/>
          </a:bodyPr>
          <a:lstStyle/>
          <a:p>
            <a:pPr algn="ctr"/>
            <a:r>
              <a:rPr lang="en-US" sz="1400" dirty="0"/>
              <a:t>Shared</a:t>
            </a:r>
          </a:p>
          <a:p>
            <a:pPr algn="ctr"/>
            <a:r>
              <a:rPr lang="en-US" sz="1400" dirty="0"/>
              <a:t>Services</a:t>
            </a:r>
          </a:p>
        </p:txBody>
      </p:sp>
      <p:pic>
        <p:nvPicPr>
          <p:cNvPr id="104" name="Graphic 103">
            <a:extLst>
              <a:ext uri="{FF2B5EF4-FFF2-40B4-BE49-F238E27FC236}">
                <a16:creationId xmlns:a16="http://schemas.microsoft.com/office/drawing/2014/main" id="{0625C686-D05B-7745-955B-48B1FE65B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1602" y="3571720"/>
            <a:ext cx="411480" cy="411480"/>
          </a:xfrm>
          <a:prstGeom prst="rect">
            <a:avLst/>
          </a:prstGeom>
        </p:spPr>
      </p:pic>
      <p:pic>
        <p:nvPicPr>
          <p:cNvPr id="144" name="Picture 143">
            <a:extLst>
              <a:ext uri="{FF2B5EF4-FFF2-40B4-BE49-F238E27FC236}">
                <a16:creationId xmlns:a16="http://schemas.microsoft.com/office/drawing/2014/main" id="{232B5EFB-7CC0-8940-83AD-B3BE378DB636}"/>
              </a:ext>
            </a:extLst>
          </p:cNvPr>
          <p:cNvPicPr>
            <a:picLocks noChangeAspect="1"/>
          </p:cNvPicPr>
          <p:nvPr/>
        </p:nvPicPr>
        <p:blipFill>
          <a:blip r:embed="rId15">
            <a:lum bright="70000" contrast="-70000"/>
          </a:blip>
          <a:stretch>
            <a:fillRect/>
          </a:stretch>
        </p:blipFill>
        <p:spPr>
          <a:xfrm>
            <a:off x="12988568" y="219540"/>
            <a:ext cx="1335024" cy="1335024"/>
          </a:xfrm>
          <a:prstGeom prst="rect">
            <a:avLst/>
          </a:prstGeom>
        </p:spPr>
      </p:pic>
    </p:spTree>
    <p:extLst>
      <p:ext uri="{BB962C8B-B14F-4D97-AF65-F5344CB8AC3E}">
        <p14:creationId xmlns:p14="http://schemas.microsoft.com/office/powerpoint/2010/main" val="369897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1" grpId="0" animBg="1"/>
      <p:bldP spid="23" grpId="0" animBg="1"/>
      <p:bldP spid="45" grpId="0"/>
      <p:bldP spid="129" grpId="0" animBg="1"/>
      <p:bldP spid="131" grpId="0" animBg="1"/>
      <p:bldP spid="13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E7F7081-419C-2E4F-A999-2923C4338FC0}"/>
              </a:ext>
            </a:extLst>
          </p:cNvPr>
          <p:cNvSpPr/>
          <p:nvPr/>
        </p:nvSpPr>
        <p:spPr>
          <a:xfrm>
            <a:off x="64818" y="12759"/>
            <a:ext cx="6108768" cy="81004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09728" rIns="109728" bIns="54864" numCol="1" spcCol="0" rtlCol="0" fromWordArt="0" anchor="t" anchorCtr="0" forceAA="0" compatLnSpc="1">
            <a:prstTxWarp prst="textNoShape">
              <a:avLst/>
            </a:prstTxWarp>
            <a:noAutofit/>
          </a:bodyPr>
          <a:lstStyle/>
          <a:p>
            <a:pPr algn="l"/>
            <a:r>
              <a:rPr lang="en-US" sz="1440" dirty="0">
                <a:solidFill>
                  <a:schemeClr val="tx1"/>
                </a:solidFill>
              </a:rPr>
              <a:t>		AWS Cloud</a:t>
            </a:r>
          </a:p>
        </p:txBody>
      </p:sp>
      <p:pic>
        <p:nvPicPr>
          <p:cNvPr id="25"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31" y="12759"/>
            <a:ext cx="848840" cy="848840"/>
          </a:xfrm>
          <a:prstGeom prst="rect">
            <a:avLst/>
          </a:prstGeom>
        </p:spPr>
      </p:pic>
      <p:sp>
        <p:nvSpPr>
          <p:cNvPr id="29" name="Rectangle 28">
            <a:extLst>
              <a:ext uri="{FF2B5EF4-FFF2-40B4-BE49-F238E27FC236}">
                <a16:creationId xmlns:a16="http://schemas.microsoft.com/office/drawing/2014/main" id="{D22D8ED1-FB5A-2B46-B9E9-FF763E575F13}"/>
              </a:ext>
            </a:extLst>
          </p:cNvPr>
          <p:cNvSpPr/>
          <p:nvPr/>
        </p:nvSpPr>
        <p:spPr>
          <a:xfrm>
            <a:off x="11724228" y="1293189"/>
            <a:ext cx="2640164" cy="213164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09728" rIns="109728" bIns="54864" numCol="1" spcCol="0" rtlCol="0" fromWordArt="0" anchor="t" anchorCtr="0" forceAA="0" compatLnSpc="1">
            <a:prstTxWarp prst="textNoShape">
              <a:avLst/>
            </a:prstTxWarp>
            <a:noAutofit/>
          </a:bodyPr>
          <a:lstStyle/>
          <a:p>
            <a:pPr algn="l"/>
            <a:r>
              <a:rPr lang="en-US" sz="1440" dirty="0">
                <a:solidFill>
                  <a:schemeClr val="tx1"/>
                </a:solidFill>
              </a:rPr>
              <a:t>Customer Data Center</a:t>
            </a:r>
          </a:p>
          <a:p>
            <a:pPr algn="l"/>
            <a:r>
              <a:rPr lang="en-US" sz="1440" dirty="0">
                <a:solidFill>
                  <a:schemeClr val="tx1"/>
                </a:solidFill>
              </a:rPr>
              <a:t>(Primary)</a:t>
            </a:r>
          </a:p>
        </p:txBody>
      </p:sp>
      <p:pic>
        <p:nvPicPr>
          <p:cNvPr id="30" name="Graphic 19">
            <a:extLst>
              <a:ext uri="{FF2B5EF4-FFF2-40B4-BE49-F238E27FC236}">
                <a16:creationId xmlns:a16="http://schemas.microsoft.com/office/drawing/2014/main" id="{558849B9-512D-6049-AB40-637404334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25009" y="1304459"/>
            <a:ext cx="396240" cy="396240"/>
          </a:xfrm>
          <a:prstGeom prst="rect">
            <a:avLst/>
          </a:prstGeom>
        </p:spPr>
      </p:pic>
      <p:sp>
        <p:nvSpPr>
          <p:cNvPr id="31" name="Rectangle 30">
            <a:extLst>
              <a:ext uri="{FF2B5EF4-FFF2-40B4-BE49-F238E27FC236}">
                <a16:creationId xmlns:a16="http://schemas.microsoft.com/office/drawing/2014/main" id="{1D4F0FC7-668E-E64B-A231-B1E7896F3CB6}"/>
              </a:ext>
            </a:extLst>
          </p:cNvPr>
          <p:cNvSpPr/>
          <p:nvPr/>
        </p:nvSpPr>
        <p:spPr>
          <a:xfrm>
            <a:off x="202434" y="895154"/>
            <a:ext cx="5738396" cy="339284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09728" rIns="109728" bIns="54864" numCol="1" spcCol="0" rtlCol="0" fromWordArt="0" anchor="t" anchorCtr="0" forceAA="0" compatLnSpc="1">
            <a:prstTxWarp prst="textNoShape">
              <a:avLst/>
            </a:prstTxWarp>
            <a:noAutofit/>
          </a:bodyPr>
          <a:lstStyle/>
          <a:p>
            <a:pPr algn="l"/>
            <a:r>
              <a:rPr lang="en-US" sz="1440" b="1" dirty="0">
                <a:solidFill>
                  <a:schemeClr val="tx1"/>
                </a:solidFill>
              </a:rPr>
              <a:t>US-East-1 (N. Virginia)</a:t>
            </a:r>
          </a:p>
        </p:txBody>
      </p:sp>
      <p:pic>
        <p:nvPicPr>
          <p:cNvPr id="32" name="Graphic 48">
            <a:extLst>
              <a:ext uri="{FF2B5EF4-FFF2-40B4-BE49-F238E27FC236}">
                <a16:creationId xmlns:a16="http://schemas.microsoft.com/office/drawing/2014/main" id="{C479E131-CAE3-B74A-B95D-A24EEB0BA4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2432" y="927089"/>
            <a:ext cx="396240" cy="396240"/>
          </a:xfrm>
          <a:prstGeom prst="rect">
            <a:avLst/>
          </a:prstGeom>
        </p:spPr>
      </p:pic>
      <p:sp>
        <p:nvSpPr>
          <p:cNvPr id="33" name="Rectangle 32">
            <a:extLst>
              <a:ext uri="{FF2B5EF4-FFF2-40B4-BE49-F238E27FC236}">
                <a16:creationId xmlns:a16="http://schemas.microsoft.com/office/drawing/2014/main" id="{1D4F0FC7-668E-E64B-A231-B1E7896F3CB6}"/>
              </a:ext>
            </a:extLst>
          </p:cNvPr>
          <p:cNvSpPr/>
          <p:nvPr/>
        </p:nvSpPr>
        <p:spPr>
          <a:xfrm>
            <a:off x="202432" y="4476418"/>
            <a:ext cx="5738396" cy="3326462"/>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09728" rIns="109728" bIns="54864" numCol="1" spcCol="0" rtlCol="0" fromWordArt="0" anchor="t" anchorCtr="0" forceAA="0" compatLnSpc="1">
            <a:prstTxWarp prst="textNoShape">
              <a:avLst/>
            </a:prstTxWarp>
            <a:noAutofit/>
          </a:bodyPr>
          <a:lstStyle/>
          <a:p>
            <a:r>
              <a:rPr lang="en-US" sz="1440" b="1" dirty="0">
                <a:solidFill>
                  <a:schemeClr val="tx1"/>
                </a:solidFill>
              </a:rPr>
              <a:t>US-East-2 (Ohio)</a:t>
            </a:r>
          </a:p>
          <a:p>
            <a:pPr algn="l"/>
            <a:endParaRPr lang="en-US" sz="1440" dirty="0">
              <a:solidFill>
                <a:schemeClr val="accent3"/>
              </a:solidFill>
            </a:endParaRPr>
          </a:p>
        </p:txBody>
      </p:sp>
      <p:pic>
        <p:nvPicPr>
          <p:cNvPr id="34" name="Graphic 48">
            <a:extLst>
              <a:ext uri="{FF2B5EF4-FFF2-40B4-BE49-F238E27FC236}">
                <a16:creationId xmlns:a16="http://schemas.microsoft.com/office/drawing/2014/main" id="{C479E131-CAE3-B74A-B95D-A24EEB0BA4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2432" y="4515083"/>
            <a:ext cx="396240" cy="396240"/>
          </a:xfrm>
          <a:prstGeom prst="rect">
            <a:avLst/>
          </a:prstGeom>
        </p:spPr>
      </p:pic>
      <p:pic>
        <p:nvPicPr>
          <p:cNvPr id="35" name="Graphic 46">
            <a:extLst>
              <a:ext uri="{FF2B5EF4-FFF2-40B4-BE49-F238E27FC236}">
                <a16:creationId xmlns:a16="http://schemas.microsoft.com/office/drawing/2014/main" id="{629B78E0-7F26-A844-9B28-581E7F524C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724227" y="2237574"/>
            <a:ext cx="563880" cy="563880"/>
          </a:xfrm>
          <a:prstGeom prst="rect">
            <a:avLst/>
          </a:prstGeom>
        </p:spPr>
      </p:pic>
      <p:sp>
        <p:nvSpPr>
          <p:cNvPr id="37" name="Rectangle 36">
            <a:extLst>
              <a:ext uri="{FF2B5EF4-FFF2-40B4-BE49-F238E27FC236}">
                <a16:creationId xmlns:a16="http://schemas.microsoft.com/office/drawing/2014/main" id="{D22D8ED1-FB5A-2B46-B9E9-FF763E575F13}"/>
              </a:ext>
            </a:extLst>
          </p:cNvPr>
          <p:cNvSpPr/>
          <p:nvPr/>
        </p:nvSpPr>
        <p:spPr>
          <a:xfrm>
            <a:off x="7883752" y="1338195"/>
            <a:ext cx="2640164" cy="213164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09728" rIns="109728" bIns="54864" numCol="1" spcCol="0" rtlCol="0" fromWordArt="0" anchor="t" anchorCtr="0" forceAA="0" compatLnSpc="1">
            <a:prstTxWarp prst="textNoShape">
              <a:avLst/>
            </a:prstTxWarp>
            <a:noAutofit/>
          </a:bodyPr>
          <a:lstStyle/>
          <a:p>
            <a:pPr algn="l"/>
            <a:r>
              <a:rPr lang="en-US" sz="1440" dirty="0">
                <a:solidFill>
                  <a:schemeClr val="tx1"/>
                </a:solidFill>
              </a:rPr>
              <a:t>Direct Connect (</a:t>
            </a:r>
            <a:r>
              <a:rPr lang="en-US" sz="1440" dirty="0" err="1">
                <a:solidFill>
                  <a:schemeClr val="tx1"/>
                </a:solidFill>
              </a:rPr>
              <a:t>colo</a:t>
            </a:r>
            <a:r>
              <a:rPr lang="en-US" sz="1440" dirty="0">
                <a:solidFill>
                  <a:schemeClr val="tx1"/>
                </a:solidFill>
              </a:rPr>
              <a:t>)</a:t>
            </a:r>
          </a:p>
        </p:txBody>
      </p:sp>
      <p:pic>
        <p:nvPicPr>
          <p:cNvPr id="38" name="Graphic 19">
            <a:extLst>
              <a:ext uri="{FF2B5EF4-FFF2-40B4-BE49-F238E27FC236}">
                <a16:creationId xmlns:a16="http://schemas.microsoft.com/office/drawing/2014/main" id="{558849B9-512D-6049-AB40-637404334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4534" y="1349465"/>
            <a:ext cx="396240" cy="396240"/>
          </a:xfrm>
          <a:prstGeom prst="rect">
            <a:avLst/>
          </a:prstGeom>
        </p:spPr>
      </p:pic>
      <p:sp>
        <p:nvSpPr>
          <p:cNvPr id="40" name="Rectangle 39">
            <a:extLst>
              <a:ext uri="{FF2B5EF4-FFF2-40B4-BE49-F238E27FC236}">
                <a16:creationId xmlns:a16="http://schemas.microsoft.com/office/drawing/2014/main" id="{D22D8ED1-FB5A-2B46-B9E9-FF763E575F13}"/>
              </a:ext>
            </a:extLst>
          </p:cNvPr>
          <p:cNvSpPr/>
          <p:nvPr/>
        </p:nvSpPr>
        <p:spPr>
          <a:xfrm>
            <a:off x="7822794" y="5211934"/>
            <a:ext cx="2640164" cy="213164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09728" rIns="109728" bIns="54864" numCol="1" spcCol="0" rtlCol="0" fromWordArt="0" anchor="t" anchorCtr="0" forceAA="0" compatLnSpc="1">
            <a:prstTxWarp prst="textNoShape">
              <a:avLst/>
            </a:prstTxWarp>
            <a:noAutofit/>
          </a:bodyPr>
          <a:lstStyle/>
          <a:p>
            <a:pPr algn="l"/>
            <a:r>
              <a:rPr lang="en-US" sz="1440" dirty="0">
                <a:solidFill>
                  <a:schemeClr val="tx1"/>
                </a:solidFill>
              </a:rPr>
              <a:t>Direct Connect (</a:t>
            </a:r>
            <a:r>
              <a:rPr lang="en-US" sz="1440" dirty="0" err="1">
                <a:solidFill>
                  <a:schemeClr val="tx1"/>
                </a:solidFill>
              </a:rPr>
              <a:t>colo</a:t>
            </a:r>
            <a:r>
              <a:rPr lang="en-US" sz="1440" dirty="0">
                <a:solidFill>
                  <a:schemeClr val="tx1"/>
                </a:solidFill>
              </a:rPr>
              <a:t>)</a:t>
            </a:r>
          </a:p>
        </p:txBody>
      </p:sp>
      <p:pic>
        <p:nvPicPr>
          <p:cNvPr id="41" name="Graphic 19">
            <a:extLst>
              <a:ext uri="{FF2B5EF4-FFF2-40B4-BE49-F238E27FC236}">
                <a16:creationId xmlns:a16="http://schemas.microsoft.com/office/drawing/2014/main" id="{558849B9-512D-6049-AB40-637404334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3575" y="5223204"/>
            <a:ext cx="396240" cy="396240"/>
          </a:xfrm>
          <a:prstGeom prst="rect">
            <a:avLst/>
          </a:prstGeom>
        </p:spPr>
      </p:pic>
      <p:sp>
        <p:nvSpPr>
          <p:cNvPr id="44" name="Rectangle 43">
            <a:extLst>
              <a:ext uri="{FF2B5EF4-FFF2-40B4-BE49-F238E27FC236}">
                <a16:creationId xmlns:a16="http://schemas.microsoft.com/office/drawing/2014/main" id="{D22D8ED1-FB5A-2B46-B9E9-FF763E575F13}"/>
              </a:ext>
            </a:extLst>
          </p:cNvPr>
          <p:cNvSpPr/>
          <p:nvPr/>
        </p:nvSpPr>
        <p:spPr>
          <a:xfrm>
            <a:off x="11663269" y="5150978"/>
            <a:ext cx="2640164" cy="213164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09728" rIns="109728" bIns="54864" numCol="1" spcCol="0" rtlCol="0" fromWordArt="0" anchor="t" anchorCtr="0" forceAA="0" compatLnSpc="1">
            <a:prstTxWarp prst="textNoShape">
              <a:avLst/>
            </a:prstTxWarp>
            <a:noAutofit/>
          </a:bodyPr>
          <a:lstStyle/>
          <a:p>
            <a:pPr algn="l"/>
            <a:r>
              <a:rPr lang="en-US" sz="1440" dirty="0">
                <a:solidFill>
                  <a:schemeClr val="tx1"/>
                </a:solidFill>
              </a:rPr>
              <a:t>Customer Data Center </a:t>
            </a:r>
          </a:p>
          <a:p>
            <a:pPr algn="l"/>
            <a:r>
              <a:rPr lang="en-US" sz="1440" dirty="0">
                <a:solidFill>
                  <a:schemeClr val="tx1"/>
                </a:solidFill>
              </a:rPr>
              <a:t>(DR Site)</a:t>
            </a:r>
          </a:p>
        </p:txBody>
      </p:sp>
      <p:pic>
        <p:nvPicPr>
          <p:cNvPr id="45" name="Graphic 19">
            <a:extLst>
              <a:ext uri="{FF2B5EF4-FFF2-40B4-BE49-F238E27FC236}">
                <a16:creationId xmlns:a16="http://schemas.microsoft.com/office/drawing/2014/main" id="{558849B9-512D-6049-AB40-637404334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64050" y="5162248"/>
            <a:ext cx="396240" cy="396240"/>
          </a:xfrm>
          <a:prstGeom prst="rect">
            <a:avLst/>
          </a:prstGeom>
        </p:spPr>
      </p:pic>
      <p:pic>
        <p:nvPicPr>
          <p:cNvPr id="46" name="Graphic 46">
            <a:extLst>
              <a:ext uri="{FF2B5EF4-FFF2-40B4-BE49-F238E27FC236}">
                <a16:creationId xmlns:a16="http://schemas.microsoft.com/office/drawing/2014/main" id="{629B78E0-7F26-A844-9B28-581E7F524C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63268" y="5925092"/>
            <a:ext cx="563880" cy="563880"/>
          </a:xfrm>
          <a:prstGeom prst="rect">
            <a:avLst/>
          </a:prstGeom>
        </p:spPr>
      </p:pic>
      <p:pic>
        <p:nvPicPr>
          <p:cNvPr id="54" name="Graphic 9">
            <a:extLst>
              <a:ext uri="{FF2B5EF4-FFF2-40B4-BE49-F238E27FC236}">
                <a16:creationId xmlns:a16="http://schemas.microsoft.com/office/drawing/2014/main" id="{BF584739-5D4C-F640-B69F-820B60218B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90302" y="2270786"/>
            <a:ext cx="563880" cy="563880"/>
          </a:xfrm>
          <a:prstGeom prst="rect">
            <a:avLst/>
          </a:prstGeom>
        </p:spPr>
      </p:pic>
      <p:pic>
        <p:nvPicPr>
          <p:cNvPr id="56" name="Graphic 9">
            <a:extLst>
              <a:ext uri="{FF2B5EF4-FFF2-40B4-BE49-F238E27FC236}">
                <a16:creationId xmlns:a16="http://schemas.microsoft.com/office/drawing/2014/main" id="{BF584739-5D4C-F640-B69F-820B60218B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99077" y="5995813"/>
            <a:ext cx="563880" cy="563880"/>
          </a:xfrm>
          <a:prstGeom prst="rect">
            <a:avLst/>
          </a:prstGeom>
        </p:spPr>
      </p:pic>
      <p:pic>
        <p:nvPicPr>
          <p:cNvPr id="58" name="Graphic 11">
            <a:extLst>
              <a:ext uri="{FF2B5EF4-FFF2-40B4-BE49-F238E27FC236}">
                <a16:creationId xmlns:a16="http://schemas.microsoft.com/office/drawing/2014/main" id="{D37918BB-92A8-8F43-AFBF-90F1EFE68E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99029" y="2270787"/>
            <a:ext cx="641572" cy="641572"/>
          </a:xfrm>
          <a:prstGeom prst="rect">
            <a:avLst/>
          </a:prstGeom>
        </p:spPr>
      </p:pic>
      <p:pic>
        <p:nvPicPr>
          <p:cNvPr id="59" name="Graphic 11">
            <a:extLst>
              <a:ext uri="{FF2B5EF4-FFF2-40B4-BE49-F238E27FC236}">
                <a16:creationId xmlns:a16="http://schemas.microsoft.com/office/drawing/2014/main" id="{D37918BB-92A8-8F43-AFBF-90F1EFE68E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78158" y="5995814"/>
            <a:ext cx="641572" cy="641572"/>
          </a:xfrm>
          <a:prstGeom prst="rect">
            <a:avLst/>
          </a:prstGeom>
        </p:spPr>
      </p:pic>
      <p:sp>
        <p:nvSpPr>
          <p:cNvPr id="60" name="Rectangle 59"/>
          <p:cNvSpPr/>
          <p:nvPr/>
        </p:nvSpPr>
        <p:spPr>
          <a:xfrm>
            <a:off x="12227148" y="2372917"/>
            <a:ext cx="596638" cy="313932"/>
          </a:xfrm>
          <a:prstGeom prst="rect">
            <a:avLst/>
          </a:prstGeom>
        </p:spPr>
        <p:txBody>
          <a:bodyPr wrap="none">
            <a:spAutoFit/>
          </a:bodyPr>
          <a:lstStyle/>
          <a:p>
            <a:r>
              <a:rPr lang="en-US" sz="1440" dirty="0"/>
              <a:t>CGW</a:t>
            </a:r>
          </a:p>
        </p:txBody>
      </p:sp>
      <p:pic>
        <p:nvPicPr>
          <p:cNvPr id="64" name="Graphic 17">
            <a:extLst>
              <a:ext uri="{FF2B5EF4-FFF2-40B4-BE49-F238E27FC236}">
                <a16:creationId xmlns:a16="http://schemas.microsoft.com/office/drawing/2014/main" id="{579EEA28-A6F7-C848-8126-3B5BCE898A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50102" y="2248949"/>
            <a:ext cx="853440" cy="853440"/>
          </a:xfrm>
          <a:prstGeom prst="rect">
            <a:avLst/>
          </a:prstGeom>
        </p:spPr>
      </p:pic>
      <p:pic>
        <p:nvPicPr>
          <p:cNvPr id="65" name="Graphic 52">
            <a:extLst>
              <a:ext uri="{FF2B5EF4-FFF2-40B4-BE49-F238E27FC236}">
                <a16:creationId xmlns:a16="http://schemas.microsoft.com/office/drawing/2014/main" id="{A7A25601-83A1-0646-AF41-0B5079484B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60625" y="1233806"/>
            <a:ext cx="613367" cy="613367"/>
          </a:xfrm>
          <a:prstGeom prst="rect">
            <a:avLst/>
          </a:prstGeom>
        </p:spPr>
      </p:pic>
      <p:pic>
        <p:nvPicPr>
          <p:cNvPr id="66" name="Graphic 52">
            <a:extLst>
              <a:ext uri="{FF2B5EF4-FFF2-40B4-BE49-F238E27FC236}">
                <a16:creationId xmlns:a16="http://schemas.microsoft.com/office/drawing/2014/main" id="{A7A25601-83A1-0646-AF41-0B5079484B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69327" y="1920296"/>
            <a:ext cx="613367" cy="613367"/>
          </a:xfrm>
          <a:prstGeom prst="rect">
            <a:avLst/>
          </a:prstGeom>
        </p:spPr>
      </p:pic>
      <p:pic>
        <p:nvPicPr>
          <p:cNvPr id="67" name="Graphic 52">
            <a:extLst>
              <a:ext uri="{FF2B5EF4-FFF2-40B4-BE49-F238E27FC236}">
                <a16:creationId xmlns:a16="http://schemas.microsoft.com/office/drawing/2014/main" id="{A7A25601-83A1-0646-AF41-0B5079484B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71869" y="2668889"/>
            <a:ext cx="613367" cy="613367"/>
          </a:xfrm>
          <a:prstGeom prst="rect">
            <a:avLst/>
          </a:prstGeom>
        </p:spPr>
      </p:pic>
      <p:pic>
        <p:nvPicPr>
          <p:cNvPr id="68" name="Graphic 52">
            <a:extLst>
              <a:ext uri="{FF2B5EF4-FFF2-40B4-BE49-F238E27FC236}">
                <a16:creationId xmlns:a16="http://schemas.microsoft.com/office/drawing/2014/main" id="{A7A25601-83A1-0646-AF41-0B5079484B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64946" y="3497294"/>
            <a:ext cx="613367" cy="613367"/>
          </a:xfrm>
          <a:prstGeom prst="rect">
            <a:avLst/>
          </a:prstGeom>
        </p:spPr>
      </p:pic>
      <p:sp>
        <p:nvSpPr>
          <p:cNvPr id="69" name="Rectangle 68"/>
          <p:cNvSpPr/>
          <p:nvPr/>
        </p:nvSpPr>
        <p:spPr>
          <a:xfrm>
            <a:off x="699111" y="1402995"/>
            <a:ext cx="2206053" cy="535531"/>
          </a:xfrm>
          <a:prstGeom prst="rect">
            <a:avLst/>
          </a:prstGeom>
        </p:spPr>
        <p:txBody>
          <a:bodyPr wrap="none">
            <a:spAutoFit/>
          </a:bodyPr>
          <a:lstStyle/>
          <a:p>
            <a:r>
              <a:rPr lang="en-US" sz="1440" dirty="0"/>
              <a:t>Transit Hub VPC w/ CSR</a:t>
            </a:r>
          </a:p>
          <a:p>
            <a:r>
              <a:rPr lang="en-US" sz="1440" dirty="0"/>
              <a:t>(egress control + IGW)</a:t>
            </a:r>
          </a:p>
        </p:txBody>
      </p:sp>
      <p:sp>
        <p:nvSpPr>
          <p:cNvPr id="70" name="Rectangle 69"/>
          <p:cNvSpPr/>
          <p:nvPr/>
        </p:nvSpPr>
        <p:spPr>
          <a:xfrm>
            <a:off x="831996" y="3526977"/>
            <a:ext cx="1497526" cy="535531"/>
          </a:xfrm>
          <a:prstGeom prst="rect">
            <a:avLst/>
          </a:prstGeom>
        </p:spPr>
        <p:txBody>
          <a:bodyPr wrap="none">
            <a:spAutoFit/>
          </a:bodyPr>
          <a:lstStyle/>
          <a:p>
            <a:r>
              <a:rPr lang="en-US" sz="1440" dirty="0"/>
              <a:t>Shared Services</a:t>
            </a:r>
          </a:p>
          <a:p>
            <a:r>
              <a:rPr lang="en-US" sz="1440" dirty="0"/>
              <a:t>(No IGW) </a:t>
            </a:r>
          </a:p>
        </p:txBody>
      </p:sp>
      <p:sp>
        <p:nvSpPr>
          <p:cNvPr id="71" name="Rectangle 70"/>
          <p:cNvSpPr/>
          <p:nvPr/>
        </p:nvSpPr>
        <p:spPr>
          <a:xfrm>
            <a:off x="933545" y="2763288"/>
            <a:ext cx="1378771" cy="535531"/>
          </a:xfrm>
          <a:prstGeom prst="rect">
            <a:avLst/>
          </a:prstGeom>
        </p:spPr>
        <p:txBody>
          <a:bodyPr wrap="square">
            <a:spAutoFit/>
          </a:bodyPr>
          <a:lstStyle/>
          <a:p>
            <a:r>
              <a:rPr lang="en-US" sz="1440" dirty="0"/>
              <a:t>Workload VPC</a:t>
            </a:r>
          </a:p>
          <a:p>
            <a:r>
              <a:rPr lang="en-US" sz="1440" dirty="0"/>
              <a:t>(No IGW)</a:t>
            </a:r>
          </a:p>
        </p:txBody>
      </p:sp>
      <p:sp>
        <p:nvSpPr>
          <p:cNvPr id="72" name="Rectangle 71"/>
          <p:cNvSpPr/>
          <p:nvPr/>
        </p:nvSpPr>
        <p:spPr>
          <a:xfrm>
            <a:off x="983791" y="2083142"/>
            <a:ext cx="1386918" cy="535531"/>
          </a:xfrm>
          <a:prstGeom prst="rect">
            <a:avLst/>
          </a:prstGeom>
        </p:spPr>
        <p:txBody>
          <a:bodyPr wrap="none">
            <a:spAutoFit/>
          </a:bodyPr>
          <a:lstStyle/>
          <a:p>
            <a:r>
              <a:rPr lang="en-US" sz="1440" dirty="0"/>
              <a:t>Workload VPC</a:t>
            </a:r>
          </a:p>
          <a:p>
            <a:r>
              <a:rPr lang="en-US" sz="1440" dirty="0"/>
              <a:t>(No IGW)</a:t>
            </a:r>
          </a:p>
        </p:txBody>
      </p:sp>
      <p:pic>
        <p:nvPicPr>
          <p:cNvPr id="73" name="Picture 72"/>
          <p:cNvPicPr>
            <a:picLocks noChangeAspect="1"/>
          </p:cNvPicPr>
          <p:nvPr/>
        </p:nvPicPr>
        <p:blipFill>
          <a:blip r:embed="rId19"/>
          <a:stretch>
            <a:fillRect/>
          </a:stretch>
        </p:blipFill>
        <p:spPr>
          <a:xfrm>
            <a:off x="5725445" y="2207353"/>
            <a:ext cx="720090" cy="777240"/>
          </a:xfrm>
          <a:prstGeom prst="rect">
            <a:avLst/>
          </a:prstGeom>
        </p:spPr>
      </p:pic>
      <p:pic>
        <p:nvPicPr>
          <p:cNvPr id="74" name="Picture 73"/>
          <p:cNvPicPr>
            <a:picLocks noChangeAspect="1"/>
          </p:cNvPicPr>
          <p:nvPr/>
        </p:nvPicPr>
        <p:blipFill>
          <a:blip r:embed="rId19"/>
          <a:stretch>
            <a:fillRect/>
          </a:stretch>
        </p:blipFill>
        <p:spPr>
          <a:xfrm>
            <a:off x="5787371" y="5860145"/>
            <a:ext cx="720090" cy="777240"/>
          </a:xfrm>
          <a:prstGeom prst="rect">
            <a:avLst/>
          </a:prstGeom>
        </p:spPr>
      </p:pic>
      <p:cxnSp>
        <p:nvCxnSpPr>
          <p:cNvPr id="82" name="Straight Arrow Connector 81">
            <a:extLst>
              <a:ext uri="{FF2B5EF4-FFF2-40B4-BE49-F238E27FC236}">
                <a16:creationId xmlns:a16="http://schemas.microsoft.com/office/drawing/2014/main" id="{1B18CFCF-A05D-384A-B644-3CF9919019A7}"/>
              </a:ext>
            </a:extLst>
          </p:cNvPr>
          <p:cNvCxnSpPr/>
          <p:nvPr/>
        </p:nvCxnSpPr>
        <p:spPr>
          <a:xfrm flipV="1">
            <a:off x="6436197" y="2519515"/>
            <a:ext cx="1386596" cy="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B18CFCF-A05D-384A-B644-3CF9919019A7}"/>
              </a:ext>
            </a:extLst>
          </p:cNvPr>
          <p:cNvCxnSpPr>
            <a:stCxn id="65" idx="3"/>
            <a:endCxn id="64" idx="1"/>
          </p:cNvCxnSpPr>
          <p:nvPr/>
        </p:nvCxnSpPr>
        <p:spPr>
          <a:xfrm>
            <a:off x="3373991" y="1540490"/>
            <a:ext cx="776111" cy="113518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B18CFCF-A05D-384A-B644-3CF9919019A7}"/>
              </a:ext>
            </a:extLst>
          </p:cNvPr>
          <p:cNvCxnSpPr>
            <a:endCxn id="64" idx="1"/>
          </p:cNvCxnSpPr>
          <p:nvPr/>
        </p:nvCxnSpPr>
        <p:spPr>
          <a:xfrm>
            <a:off x="3371450" y="2233469"/>
            <a:ext cx="778652" cy="44220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B18CFCF-A05D-384A-B644-3CF9919019A7}"/>
              </a:ext>
            </a:extLst>
          </p:cNvPr>
          <p:cNvCxnSpPr/>
          <p:nvPr/>
        </p:nvCxnSpPr>
        <p:spPr>
          <a:xfrm flipV="1">
            <a:off x="3389757" y="2731092"/>
            <a:ext cx="760345" cy="239174"/>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B18CFCF-A05D-384A-B644-3CF9919019A7}"/>
              </a:ext>
            </a:extLst>
          </p:cNvPr>
          <p:cNvCxnSpPr>
            <a:endCxn id="64" idx="1"/>
          </p:cNvCxnSpPr>
          <p:nvPr/>
        </p:nvCxnSpPr>
        <p:spPr>
          <a:xfrm flipV="1">
            <a:off x="3389757" y="2675670"/>
            <a:ext cx="760345" cy="1176788"/>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B18CFCF-A05D-384A-B644-3CF9919019A7}"/>
              </a:ext>
            </a:extLst>
          </p:cNvPr>
          <p:cNvCxnSpPr/>
          <p:nvPr/>
        </p:nvCxnSpPr>
        <p:spPr>
          <a:xfrm flipV="1">
            <a:off x="6453244" y="2731093"/>
            <a:ext cx="1386596" cy="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530577" y="1967913"/>
            <a:ext cx="1200970" cy="313932"/>
          </a:xfrm>
          <a:prstGeom prst="rect">
            <a:avLst/>
          </a:prstGeom>
        </p:spPr>
        <p:txBody>
          <a:bodyPr wrap="none">
            <a:spAutoFit/>
          </a:bodyPr>
          <a:lstStyle/>
          <a:p>
            <a:r>
              <a:rPr lang="en-US" sz="1440" dirty="0"/>
              <a:t>DX Gateway</a:t>
            </a:r>
          </a:p>
        </p:txBody>
      </p:sp>
      <p:sp>
        <p:nvSpPr>
          <p:cNvPr id="110" name="Rectangle 109"/>
          <p:cNvSpPr/>
          <p:nvPr/>
        </p:nvSpPr>
        <p:spPr>
          <a:xfrm>
            <a:off x="3908795" y="1908293"/>
            <a:ext cx="1540806" cy="313932"/>
          </a:xfrm>
          <a:prstGeom prst="rect">
            <a:avLst/>
          </a:prstGeom>
        </p:spPr>
        <p:txBody>
          <a:bodyPr wrap="none">
            <a:spAutoFit/>
          </a:bodyPr>
          <a:lstStyle/>
          <a:p>
            <a:r>
              <a:rPr lang="en-US" sz="1440" dirty="0"/>
              <a:t>Transit Gateway</a:t>
            </a:r>
          </a:p>
        </p:txBody>
      </p:sp>
      <p:cxnSp>
        <p:nvCxnSpPr>
          <p:cNvPr id="111" name="Straight Arrow Connector 110">
            <a:extLst>
              <a:ext uri="{FF2B5EF4-FFF2-40B4-BE49-F238E27FC236}">
                <a16:creationId xmlns:a16="http://schemas.microsoft.com/office/drawing/2014/main" id="{1B18CFCF-A05D-384A-B644-3CF9919019A7}"/>
              </a:ext>
            </a:extLst>
          </p:cNvPr>
          <p:cNvCxnSpPr>
            <a:stCxn id="65" idx="3"/>
          </p:cNvCxnSpPr>
          <p:nvPr/>
        </p:nvCxnSpPr>
        <p:spPr>
          <a:xfrm flipV="1">
            <a:off x="3373991" y="498284"/>
            <a:ext cx="4621454" cy="1042206"/>
          </a:xfrm>
          <a:prstGeom prst="straightConnector1">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rot="20775472">
            <a:off x="6365947" y="438777"/>
            <a:ext cx="1199715" cy="535531"/>
          </a:xfrm>
          <a:prstGeom prst="rect">
            <a:avLst/>
          </a:prstGeom>
        </p:spPr>
        <p:txBody>
          <a:bodyPr wrap="square">
            <a:spAutoFit/>
          </a:bodyPr>
          <a:lstStyle/>
          <a:p>
            <a:r>
              <a:rPr lang="en-US" sz="1440" dirty="0"/>
              <a:t>Ingress/ egress</a:t>
            </a:r>
          </a:p>
        </p:txBody>
      </p:sp>
      <p:sp>
        <p:nvSpPr>
          <p:cNvPr id="116" name="Rectangle 115"/>
          <p:cNvSpPr/>
          <p:nvPr/>
        </p:nvSpPr>
        <p:spPr>
          <a:xfrm>
            <a:off x="8133970" y="719364"/>
            <a:ext cx="859531" cy="313932"/>
          </a:xfrm>
          <a:prstGeom prst="rect">
            <a:avLst/>
          </a:prstGeom>
        </p:spPr>
        <p:txBody>
          <a:bodyPr wrap="none">
            <a:spAutoFit/>
          </a:bodyPr>
          <a:lstStyle/>
          <a:p>
            <a:r>
              <a:rPr lang="en-US" sz="1440" dirty="0"/>
              <a:t>Internet</a:t>
            </a:r>
          </a:p>
        </p:txBody>
      </p:sp>
      <p:cxnSp>
        <p:nvCxnSpPr>
          <p:cNvPr id="119" name="Straight Arrow Connector 118">
            <a:extLst>
              <a:ext uri="{FF2B5EF4-FFF2-40B4-BE49-F238E27FC236}">
                <a16:creationId xmlns:a16="http://schemas.microsoft.com/office/drawing/2014/main" id="{1B18CFCF-A05D-384A-B644-3CF9919019A7}"/>
              </a:ext>
            </a:extLst>
          </p:cNvPr>
          <p:cNvCxnSpPr/>
          <p:nvPr/>
        </p:nvCxnSpPr>
        <p:spPr>
          <a:xfrm flipV="1">
            <a:off x="8552652" y="2499733"/>
            <a:ext cx="1386596" cy="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18CFCF-A05D-384A-B644-3CF9919019A7}"/>
              </a:ext>
            </a:extLst>
          </p:cNvPr>
          <p:cNvCxnSpPr/>
          <p:nvPr/>
        </p:nvCxnSpPr>
        <p:spPr>
          <a:xfrm flipV="1">
            <a:off x="8580358" y="2682613"/>
            <a:ext cx="1386596" cy="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8672732" y="2237814"/>
            <a:ext cx="1282723" cy="313932"/>
          </a:xfrm>
          <a:prstGeom prst="rect">
            <a:avLst/>
          </a:prstGeom>
        </p:spPr>
        <p:txBody>
          <a:bodyPr wrap="none">
            <a:spAutoFit/>
          </a:bodyPr>
          <a:lstStyle/>
          <a:p>
            <a:r>
              <a:rPr lang="en-US" sz="1440" dirty="0"/>
              <a:t>10g DX Conn</a:t>
            </a:r>
          </a:p>
        </p:txBody>
      </p:sp>
      <p:cxnSp>
        <p:nvCxnSpPr>
          <p:cNvPr id="122" name="Straight Arrow Connector 121">
            <a:extLst>
              <a:ext uri="{FF2B5EF4-FFF2-40B4-BE49-F238E27FC236}">
                <a16:creationId xmlns:a16="http://schemas.microsoft.com/office/drawing/2014/main" id="{1B18CFCF-A05D-384A-B644-3CF9919019A7}"/>
              </a:ext>
            </a:extLst>
          </p:cNvPr>
          <p:cNvCxnSpPr/>
          <p:nvPr/>
        </p:nvCxnSpPr>
        <p:spPr>
          <a:xfrm flipV="1">
            <a:off x="10571652" y="2637139"/>
            <a:ext cx="1091617" cy="11455"/>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B18CFCF-A05D-384A-B644-3CF9919019A7}"/>
              </a:ext>
            </a:extLst>
          </p:cNvPr>
          <p:cNvCxnSpPr/>
          <p:nvPr/>
        </p:nvCxnSpPr>
        <p:spPr>
          <a:xfrm flipV="1">
            <a:off x="10566114" y="2409925"/>
            <a:ext cx="1091617" cy="11455"/>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32" name="Graphic 17">
            <a:extLst>
              <a:ext uri="{FF2B5EF4-FFF2-40B4-BE49-F238E27FC236}">
                <a16:creationId xmlns:a16="http://schemas.microsoft.com/office/drawing/2014/main" id="{579EEA28-A6F7-C848-8126-3B5BCE898A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33729" y="5834510"/>
            <a:ext cx="853440" cy="853440"/>
          </a:xfrm>
          <a:prstGeom prst="rect">
            <a:avLst/>
          </a:prstGeom>
        </p:spPr>
      </p:pic>
      <p:pic>
        <p:nvPicPr>
          <p:cNvPr id="133" name="Graphic 52">
            <a:extLst>
              <a:ext uri="{FF2B5EF4-FFF2-40B4-BE49-F238E27FC236}">
                <a16:creationId xmlns:a16="http://schemas.microsoft.com/office/drawing/2014/main" id="{A7A25601-83A1-0646-AF41-0B5079484B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44252" y="4819367"/>
            <a:ext cx="613367" cy="613367"/>
          </a:xfrm>
          <a:prstGeom prst="rect">
            <a:avLst/>
          </a:prstGeom>
        </p:spPr>
      </p:pic>
      <p:pic>
        <p:nvPicPr>
          <p:cNvPr id="134" name="Graphic 52">
            <a:extLst>
              <a:ext uri="{FF2B5EF4-FFF2-40B4-BE49-F238E27FC236}">
                <a16:creationId xmlns:a16="http://schemas.microsoft.com/office/drawing/2014/main" id="{A7A25601-83A1-0646-AF41-0B5079484B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52955" y="5505857"/>
            <a:ext cx="613367" cy="613367"/>
          </a:xfrm>
          <a:prstGeom prst="rect">
            <a:avLst/>
          </a:prstGeom>
        </p:spPr>
      </p:pic>
      <p:pic>
        <p:nvPicPr>
          <p:cNvPr id="135" name="Graphic 52">
            <a:extLst>
              <a:ext uri="{FF2B5EF4-FFF2-40B4-BE49-F238E27FC236}">
                <a16:creationId xmlns:a16="http://schemas.microsoft.com/office/drawing/2014/main" id="{A7A25601-83A1-0646-AF41-0B5079484B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55496" y="6254451"/>
            <a:ext cx="613367" cy="613367"/>
          </a:xfrm>
          <a:prstGeom prst="rect">
            <a:avLst/>
          </a:prstGeom>
        </p:spPr>
      </p:pic>
      <p:pic>
        <p:nvPicPr>
          <p:cNvPr id="136" name="Graphic 52">
            <a:extLst>
              <a:ext uri="{FF2B5EF4-FFF2-40B4-BE49-F238E27FC236}">
                <a16:creationId xmlns:a16="http://schemas.microsoft.com/office/drawing/2014/main" id="{A7A25601-83A1-0646-AF41-0B5079484B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48573" y="7082855"/>
            <a:ext cx="613367" cy="613367"/>
          </a:xfrm>
          <a:prstGeom prst="rect">
            <a:avLst/>
          </a:prstGeom>
        </p:spPr>
      </p:pic>
      <p:sp>
        <p:nvSpPr>
          <p:cNvPr id="137" name="Rectangle 136"/>
          <p:cNvSpPr/>
          <p:nvPr/>
        </p:nvSpPr>
        <p:spPr>
          <a:xfrm>
            <a:off x="436107" y="7141416"/>
            <a:ext cx="2206053" cy="535531"/>
          </a:xfrm>
          <a:prstGeom prst="rect">
            <a:avLst/>
          </a:prstGeom>
        </p:spPr>
        <p:txBody>
          <a:bodyPr wrap="none">
            <a:spAutoFit/>
          </a:bodyPr>
          <a:lstStyle/>
          <a:p>
            <a:r>
              <a:rPr lang="en-US" sz="1440" dirty="0"/>
              <a:t>Transit Hub VPC w/ CSR</a:t>
            </a:r>
          </a:p>
          <a:p>
            <a:r>
              <a:rPr lang="en-US" sz="1440" dirty="0"/>
              <a:t>(egress control + IGW)</a:t>
            </a:r>
          </a:p>
        </p:txBody>
      </p:sp>
      <p:sp>
        <p:nvSpPr>
          <p:cNvPr id="138" name="Rectangle 137"/>
          <p:cNvSpPr/>
          <p:nvPr/>
        </p:nvSpPr>
        <p:spPr>
          <a:xfrm>
            <a:off x="794895" y="4873978"/>
            <a:ext cx="1497526" cy="535531"/>
          </a:xfrm>
          <a:prstGeom prst="rect">
            <a:avLst/>
          </a:prstGeom>
        </p:spPr>
        <p:txBody>
          <a:bodyPr wrap="none">
            <a:spAutoFit/>
          </a:bodyPr>
          <a:lstStyle/>
          <a:p>
            <a:r>
              <a:rPr lang="en-US" sz="1440" dirty="0"/>
              <a:t>Shared Services</a:t>
            </a:r>
          </a:p>
          <a:p>
            <a:r>
              <a:rPr lang="en-US" sz="1440" dirty="0"/>
              <a:t>(No IGW) </a:t>
            </a:r>
          </a:p>
        </p:txBody>
      </p:sp>
      <p:sp>
        <p:nvSpPr>
          <p:cNvPr id="139" name="Rectangle 138"/>
          <p:cNvSpPr/>
          <p:nvPr/>
        </p:nvSpPr>
        <p:spPr>
          <a:xfrm>
            <a:off x="817173" y="6348850"/>
            <a:ext cx="1378771" cy="535531"/>
          </a:xfrm>
          <a:prstGeom prst="rect">
            <a:avLst/>
          </a:prstGeom>
        </p:spPr>
        <p:txBody>
          <a:bodyPr wrap="square">
            <a:spAutoFit/>
          </a:bodyPr>
          <a:lstStyle/>
          <a:p>
            <a:r>
              <a:rPr lang="en-US" sz="1440" dirty="0"/>
              <a:t>Workload VPC</a:t>
            </a:r>
          </a:p>
          <a:p>
            <a:r>
              <a:rPr lang="en-US" sz="1440" dirty="0"/>
              <a:t>(No IGW)</a:t>
            </a:r>
          </a:p>
        </p:txBody>
      </p:sp>
      <p:sp>
        <p:nvSpPr>
          <p:cNvPr id="140" name="Rectangle 139"/>
          <p:cNvSpPr/>
          <p:nvPr/>
        </p:nvSpPr>
        <p:spPr>
          <a:xfrm>
            <a:off x="867419" y="5668704"/>
            <a:ext cx="1386918" cy="535531"/>
          </a:xfrm>
          <a:prstGeom prst="rect">
            <a:avLst/>
          </a:prstGeom>
        </p:spPr>
        <p:txBody>
          <a:bodyPr wrap="none">
            <a:spAutoFit/>
          </a:bodyPr>
          <a:lstStyle/>
          <a:p>
            <a:r>
              <a:rPr lang="en-US" sz="1440" dirty="0"/>
              <a:t>Workload VPC</a:t>
            </a:r>
          </a:p>
          <a:p>
            <a:r>
              <a:rPr lang="en-US" sz="1440" dirty="0"/>
              <a:t>(No IGW)</a:t>
            </a:r>
          </a:p>
        </p:txBody>
      </p:sp>
      <p:cxnSp>
        <p:nvCxnSpPr>
          <p:cNvPr id="141" name="Straight Arrow Connector 140">
            <a:extLst>
              <a:ext uri="{FF2B5EF4-FFF2-40B4-BE49-F238E27FC236}">
                <a16:creationId xmlns:a16="http://schemas.microsoft.com/office/drawing/2014/main" id="{1B18CFCF-A05D-384A-B644-3CF9919019A7}"/>
              </a:ext>
            </a:extLst>
          </p:cNvPr>
          <p:cNvCxnSpPr>
            <a:stCxn id="133" idx="3"/>
            <a:endCxn id="132" idx="1"/>
          </p:cNvCxnSpPr>
          <p:nvPr/>
        </p:nvCxnSpPr>
        <p:spPr>
          <a:xfrm>
            <a:off x="3257619" y="5126051"/>
            <a:ext cx="776111" cy="113518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18CFCF-A05D-384A-B644-3CF9919019A7}"/>
              </a:ext>
            </a:extLst>
          </p:cNvPr>
          <p:cNvCxnSpPr>
            <a:endCxn id="132" idx="1"/>
          </p:cNvCxnSpPr>
          <p:nvPr/>
        </p:nvCxnSpPr>
        <p:spPr>
          <a:xfrm>
            <a:off x="3255078" y="5819030"/>
            <a:ext cx="778652" cy="44220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B18CFCF-A05D-384A-B644-3CF9919019A7}"/>
              </a:ext>
            </a:extLst>
          </p:cNvPr>
          <p:cNvCxnSpPr/>
          <p:nvPr/>
        </p:nvCxnSpPr>
        <p:spPr>
          <a:xfrm flipV="1">
            <a:off x="3273385" y="6316654"/>
            <a:ext cx="760345" cy="239174"/>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B18CFCF-A05D-384A-B644-3CF9919019A7}"/>
              </a:ext>
            </a:extLst>
          </p:cNvPr>
          <p:cNvCxnSpPr>
            <a:endCxn id="132" idx="1"/>
          </p:cNvCxnSpPr>
          <p:nvPr/>
        </p:nvCxnSpPr>
        <p:spPr>
          <a:xfrm flipV="1">
            <a:off x="3273385" y="6261231"/>
            <a:ext cx="760345" cy="1176788"/>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9" name="Rectangle 148"/>
          <p:cNvSpPr/>
          <p:nvPr/>
        </p:nvSpPr>
        <p:spPr>
          <a:xfrm>
            <a:off x="3792423" y="5493855"/>
            <a:ext cx="1540806" cy="313932"/>
          </a:xfrm>
          <a:prstGeom prst="rect">
            <a:avLst/>
          </a:prstGeom>
        </p:spPr>
        <p:txBody>
          <a:bodyPr wrap="none">
            <a:spAutoFit/>
          </a:bodyPr>
          <a:lstStyle/>
          <a:p>
            <a:r>
              <a:rPr lang="en-US" sz="1440" dirty="0"/>
              <a:t>Transit Gateway</a:t>
            </a:r>
          </a:p>
        </p:txBody>
      </p:sp>
      <p:cxnSp>
        <p:nvCxnSpPr>
          <p:cNvPr id="152" name="Straight Arrow Connector 151">
            <a:extLst>
              <a:ext uri="{FF2B5EF4-FFF2-40B4-BE49-F238E27FC236}">
                <a16:creationId xmlns:a16="http://schemas.microsoft.com/office/drawing/2014/main" id="{1B18CFCF-A05D-384A-B644-3CF9919019A7}"/>
              </a:ext>
            </a:extLst>
          </p:cNvPr>
          <p:cNvCxnSpPr/>
          <p:nvPr/>
        </p:nvCxnSpPr>
        <p:spPr>
          <a:xfrm flipV="1">
            <a:off x="3287660" y="498284"/>
            <a:ext cx="4683076" cy="6932816"/>
          </a:xfrm>
          <a:prstGeom prst="straightConnector1">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rot="18407789">
            <a:off x="6573459" y="1279819"/>
            <a:ext cx="1403211" cy="535531"/>
          </a:xfrm>
          <a:prstGeom prst="rect">
            <a:avLst/>
          </a:prstGeom>
        </p:spPr>
        <p:txBody>
          <a:bodyPr wrap="square">
            <a:spAutoFit/>
          </a:bodyPr>
          <a:lstStyle/>
          <a:p>
            <a:r>
              <a:rPr lang="en-US" sz="1440" dirty="0"/>
              <a:t>Ingress / egress</a:t>
            </a:r>
          </a:p>
        </p:txBody>
      </p:sp>
      <p:sp>
        <p:nvSpPr>
          <p:cNvPr id="155" name="Rectangle 154"/>
          <p:cNvSpPr/>
          <p:nvPr/>
        </p:nvSpPr>
        <p:spPr>
          <a:xfrm>
            <a:off x="5516287" y="5607497"/>
            <a:ext cx="1200970" cy="313932"/>
          </a:xfrm>
          <a:prstGeom prst="rect">
            <a:avLst/>
          </a:prstGeom>
        </p:spPr>
        <p:txBody>
          <a:bodyPr wrap="none">
            <a:spAutoFit/>
          </a:bodyPr>
          <a:lstStyle/>
          <a:p>
            <a:r>
              <a:rPr lang="en-US" sz="1440" dirty="0"/>
              <a:t>DX Gateway</a:t>
            </a:r>
          </a:p>
        </p:txBody>
      </p:sp>
      <p:sp>
        <p:nvSpPr>
          <p:cNvPr id="156" name="Rectangle 155"/>
          <p:cNvSpPr/>
          <p:nvPr/>
        </p:nvSpPr>
        <p:spPr>
          <a:xfrm>
            <a:off x="8739300" y="5928997"/>
            <a:ext cx="1282723" cy="313932"/>
          </a:xfrm>
          <a:prstGeom prst="rect">
            <a:avLst/>
          </a:prstGeom>
        </p:spPr>
        <p:txBody>
          <a:bodyPr wrap="none">
            <a:spAutoFit/>
          </a:bodyPr>
          <a:lstStyle/>
          <a:p>
            <a:r>
              <a:rPr lang="en-US" sz="1440" dirty="0"/>
              <a:t>10g DX Conn</a:t>
            </a:r>
          </a:p>
        </p:txBody>
      </p:sp>
      <p:cxnSp>
        <p:nvCxnSpPr>
          <p:cNvPr id="157" name="Straight Arrow Connector 156">
            <a:extLst>
              <a:ext uri="{FF2B5EF4-FFF2-40B4-BE49-F238E27FC236}">
                <a16:creationId xmlns:a16="http://schemas.microsoft.com/office/drawing/2014/main" id="{1B18CFCF-A05D-384A-B644-3CF9919019A7}"/>
              </a:ext>
            </a:extLst>
          </p:cNvPr>
          <p:cNvCxnSpPr/>
          <p:nvPr/>
        </p:nvCxnSpPr>
        <p:spPr>
          <a:xfrm flipV="1">
            <a:off x="10521778" y="6366787"/>
            <a:ext cx="1091617" cy="11455"/>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18CFCF-A05D-384A-B644-3CF9919019A7}"/>
              </a:ext>
            </a:extLst>
          </p:cNvPr>
          <p:cNvCxnSpPr/>
          <p:nvPr/>
        </p:nvCxnSpPr>
        <p:spPr>
          <a:xfrm flipV="1">
            <a:off x="10516240" y="6139573"/>
            <a:ext cx="1091617" cy="11455"/>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1B18CFCF-A05D-384A-B644-3CF9919019A7}"/>
              </a:ext>
            </a:extLst>
          </p:cNvPr>
          <p:cNvCxnSpPr/>
          <p:nvPr/>
        </p:nvCxnSpPr>
        <p:spPr>
          <a:xfrm flipV="1">
            <a:off x="8536029" y="6218295"/>
            <a:ext cx="1386596" cy="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B18CFCF-A05D-384A-B644-3CF9919019A7}"/>
              </a:ext>
            </a:extLst>
          </p:cNvPr>
          <p:cNvCxnSpPr/>
          <p:nvPr/>
        </p:nvCxnSpPr>
        <p:spPr>
          <a:xfrm flipV="1">
            <a:off x="8563736" y="6401175"/>
            <a:ext cx="1386596" cy="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B18CFCF-A05D-384A-B644-3CF9919019A7}"/>
              </a:ext>
            </a:extLst>
          </p:cNvPr>
          <p:cNvCxnSpPr/>
          <p:nvPr/>
        </p:nvCxnSpPr>
        <p:spPr>
          <a:xfrm flipV="1">
            <a:off x="6441740" y="6182659"/>
            <a:ext cx="1386596" cy="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1B18CFCF-A05D-384A-B644-3CF9919019A7}"/>
              </a:ext>
            </a:extLst>
          </p:cNvPr>
          <p:cNvCxnSpPr/>
          <p:nvPr/>
        </p:nvCxnSpPr>
        <p:spPr>
          <a:xfrm flipV="1">
            <a:off x="6458787" y="6394237"/>
            <a:ext cx="1386596" cy="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1B18CFCF-A05D-384A-B644-3CF9919019A7}"/>
              </a:ext>
            </a:extLst>
          </p:cNvPr>
          <p:cNvCxnSpPr/>
          <p:nvPr/>
        </p:nvCxnSpPr>
        <p:spPr>
          <a:xfrm flipV="1">
            <a:off x="4868986" y="6109533"/>
            <a:ext cx="904758" cy="2174"/>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1B18CFCF-A05D-384A-B644-3CF9919019A7}"/>
              </a:ext>
            </a:extLst>
          </p:cNvPr>
          <p:cNvCxnSpPr/>
          <p:nvPr/>
        </p:nvCxnSpPr>
        <p:spPr>
          <a:xfrm flipV="1">
            <a:off x="4896701" y="6303496"/>
            <a:ext cx="904758" cy="2174"/>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B18CFCF-A05D-384A-B644-3CF9919019A7}"/>
              </a:ext>
            </a:extLst>
          </p:cNvPr>
          <p:cNvCxnSpPr/>
          <p:nvPr/>
        </p:nvCxnSpPr>
        <p:spPr>
          <a:xfrm flipV="1">
            <a:off x="5051866" y="2521899"/>
            <a:ext cx="643830" cy="1534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B18CFCF-A05D-384A-B644-3CF9919019A7}"/>
              </a:ext>
            </a:extLst>
          </p:cNvPr>
          <p:cNvCxnSpPr/>
          <p:nvPr/>
        </p:nvCxnSpPr>
        <p:spPr>
          <a:xfrm>
            <a:off x="5058192" y="2721001"/>
            <a:ext cx="641012" cy="1466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4" name="Graphic 44">
            <a:extLst>
              <a:ext uri="{FF2B5EF4-FFF2-40B4-BE49-F238E27FC236}">
                <a16:creationId xmlns:a16="http://schemas.microsoft.com/office/drawing/2014/main" id="{F24904C7-8036-0C44-AF31-73C32F095F5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61654" y="4212780"/>
            <a:ext cx="412385" cy="412385"/>
          </a:xfrm>
          <a:prstGeom prst="rect">
            <a:avLst/>
          </a:prstGeom>
        </p:spPr>
      </p:pic>
      <p:cxnSp>
        <p:nvCxnSpPr>
          <p:cNvPr id="175" name="Straight Arrow Connector 174">
            <a:extLst>
              <a:ext uri="{FF2B5EF4-FFF2-40B4-BE49-F238E27FC236}">
                <a16:creationId xmlns:a16="http://schemas.microsoft.com/office/drawing/2014/main" id="{1B18CFCF-A05D-384A-B644-3CF9919019A7}"/>
              </a:ext>
            </a:extLst>
          </p:cNvPr>
          <p:cNvCxnSpPr/>
          <p:nvPr/>
        </p:nvCxnSpPr>
        <p:spPr>
          <a:xfrm flipH="1">
            <a:off x="3020767" y="4182940"/>
            <a:ext cx="10846" cy="55497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7" name="Rectangle 176"/>
          <p:cNvSpPr/>
          <p:nvPr/>
        </p:nvSpPr>
        <p:spPr>
          <a:xfrm>
            <a:off x="998301" y="4232975"/>
            <a:ext cx="2339102" cy="313932"/>
          </a:xfrm>
          <a:prstGeom prst="rect">
            <a:avLst/>
          </a:prstGeom>
        </p:spPr>
        <p:txBody>
          <a:bodyPr wrap="none">
            <a:spAutoFit/>
          </a:bodyPr>
          <a:lstStyle/>
          <a:p>
            <a:r>
              <a:rPr lang="en-US" sz="1440" dirty="0"/>
              <a:t>Cross Region VPC Peering</a:t>
            </a:r>
          </a:p>
        </p:txBody>
      </p:sp>
      <p:sp>
        <p:nvSpPr>
          <p:cNvPr id="178" name="Rectangle 177"/>
          <p:cNvSpPr/>
          <p:nvPr/>
        </p:nvSpPr>
        <p:spPr>
          <a:xfrm>
            <a:off x="6495081" y="2720765"/>
            <a:ext cx="1077539" cy="313932"/>
          </a:xfrm>
          <a:prstGeom prst="rect">
            <a:avLst/>
          </a:prstGeom>
        </p:spPr>
        <p:txBody>
          <a:bodyPr wrap="none">
            <a:spAutoFit/>
          </a:bodyPr>
          <a:lstStyle/>
          <a:p>
            <a:r>
              <a:rPr lang="en-US" sz="1440" dirty="0"/>
              <a:t>Transit VIF</a:t>
            </a:r>
          </a:p>
        </p:txBody>
      </p:sp>
      <p:sp>
        <p:nvSpPr>
          <p:cNvPr id="179" name="Rectangle 178"/>
          <p:cNvSpPr/>
          <p:nvPr/>
        </p:nvSpPr>
        <p:spPr>
          <a:xfrm>
            <a:off x="6567896" y="6359020"/>
            <a:ext cx="1077539" cy="313932"/>
          </a:xfrm>
          <a:prstGeom prst="rect">
            <a:avLst/>
          </a:prstGeom>
        </p:spPr>
        <p:txBody>
          <a:bodyPr wrap="none">
            <a:spAutoFit/>
          </a:bodyPr>
          <a:lstStyle/>
          <a:p>
            <a:r>
              <a:rPr lang="en-US" sz="1440" dirty="0"/>
              <a:t>Transit VIF</a:t>
            </a:r>
          </a:p>
        </p:txBody>
      </p:sp>
      <p:sp>
        <p:nvSpPr>
          <p:cNvPr id="180" name="Rectangle 179"/>
          <p:cNvSpPr/>
          <p:nvPr/>
        </p:nvSpPr>
        <p:spPr>
          <a:xfrm>
            <a:off x="12121249" y="6016451"/>
            <a:ext cx="596638" cy="313932"/>
          </a:xfrm>
          <a:prstGeom prst="rect">
            <a:avLst/>
          </a:prstGeom>
        </p:spPr>
        <p:txBody>
          <a:bodyPr wrap="none">
            <a:spAutoFit/>
          </a:bodyPr>
          <a:lstStyle/>
          <a:p>
            <a:r>
              <a:rPr lang="en-US" sz="1440" dirty="0"/>
              <a:t>CGW</a:t>
            </a:r>
          </a:p>
        </p:txBody>
      </p:sp>
      <p:pic>
        <p:nvPicPr>
          <p:cNvPr id="85" name="Graphic 15">
            <a:extLst>
              <a:ext uri="{FF2B5EF4-FFF2-40B4-BE49-F238E27FC236}">
                <a16:creationId xmlns:a16="http://schemas.microsoft.com/office/drawing/2014/main" id="{3AE4BA5B-DE17-F54A-8FC6-8FB0A95F67F2}"/>
              </a:ext>
            </a:extLst>
          </p:cNvPr>
          <p:cNvPicPr>
            <a:picLocks noChangeAspect="1"/>
          </p:cNvPicPr>
          <p:nvPr/>
        </p:nvPicPr>
        <p:blipFill>
          <a:blip r:embed="rId22">
            <a:extLst/>
          </a:blip>
          <a:stretch>
            <a:fillRect/>
          </a:stretch>
        </p:blipFill>
        <p:spPr>
          <a:xfrm>
            <a:off x="8135476" y="86468"/>
            <a:ext cx="798597" cy="798597"/>
          </a:xfrm>
          <a:prstGeom prst="rect">
            <a:avLst/>
          </a:prstGeom>
        </p:spPr>
      </p:pic>
      <p:sp>
        <p:nvSpPr>
          <p:cNvPr id="86" name="Rectangle 85"/>
          <p:cNvSpPr/>
          <p:nvPr/>
        </p:nvSpPr>
        <p:spPr>
          <a:xfrm>
            <a:off x="8724825" y="2653818"/>
            <a:ext cx="1262229" cy="313932"/>
          </a:xfrm>
          <a:prstGeom prst="rect">
            <a:avLst/>
          </a:prstGeom>
        </p:spPr>
        <p:txBody>
          <a:bodyPr wrap="square">
            <a:spAutoFit/>
          </a:bodyPr>
          <a:lstStyle/>
          <a:p>
            <a:r>
              <a:rPr lang="en-US" sz="1440" dirty="0"/>
              <a:t>Dual Links</a:t>
            </a:r>
          </a:p>
        </p:txBody>
      </p:sp>
      <p:sp>
        <p:nvSpPr>
          <p:cNvPr id="88" name="Rectangle 87"/>
          <p:cNvSpPr/>
          <p:nvPr/>
        </p:nvSpPr>
        <p:spPr>
          <a:xfrm>
            <a:off x="8771954" y="6444736"/>
            <a:ext cx="1262229" cy="313932"/>
          </a:xfrm>
          <a:prstGeom prst="rect">
            <a:avLst/>
          </a:prstGeom>
        </p:spPr>
        <p:txBody>
          <a:bodyPr wrap="square">
            <a:spAutoFit/>
          </a:bodyPr>
          <a:lstStyle/>
          <a:p>
            <a:r>
              <a:rPr lang="en-US" sz="1440" dirty="0"/>
              <a:t>Dual Links</a:t>
            </a:r>
          </a:p>
        </p:txBody>
      </p:sp>
    </p:spTree>
    <p:extLst>
      <p:ext uri="{BB962C8B-B14F-4D97-AF65-F5344CB8AC3E}">
        <p14:creationId xmlns:p14="http://schemas.microsoft.com/office/powerpoint/2010/main" val="564024278"/>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r>
              <a:rPr lang="en-US" dirty="0"/>
              <a:t>Continuous Resilience</a:t>
            </a:r>
            <a:endParaRPr lang="en-US" dirty="0">
              <a:latin typeface="+mj-lt"/>
            </a:endParaRPr>
          </a:p>
        </p:txBody>
      </p:sp>
    </p:spTree>
    <p:extLst>
      <p:ext uri="{BB962C8B-B14F-4D97-AF65-F5344CB8AC3E}">
        <p14:creationId xmlns:p14="http://schemas.microsoft.com/office/powerpoint/2010/main" val="3279239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5F648B-BF5D-624E-9C70-452A00DF9F49}"/>
              </a:ext>
            </a:extLst>
          </p:cNvPr>
          <p:cNvSpPr txBox="1"/>
          <p:nvPr/>
        </p:nvSpPr>
        <p:spPr>
          <a:xfrm>
            <a:off x="2346984" y="3530992"/>
            <a:ext cx="9885658" cy="1865126"/>
          </a:xfrm>
          <a:prstGeom prst="rect">
            <a:avLst/>
          </a:prstGeom>
          <a:noFill/>
        </p:spPr>
        <p:txBody>
          <a:bodyPr wrap="square" rtlCol="0">
            <a:spAutoFit/>
          </a:bodyPr>
          <a:lstStyle/>
          <a:p>
            <a:pPr algn="ctr" defTabSz="731520">
              <a:defRPr/>
            </a:pPr>
            <a:r>
              <a:rPr lang="en-US" sz="3840" b="1" dirty="0">
                <a:solidFill>
                  <a:prstClr val="white"/>
                </a:solidFill>
                <a:latin typeface="Amazon Ember"/>
              </a:rPr>
              <a:t>Datacenter to cloud migrations are under-way for the most business </a:t>
            </a:r>
            <a:br>
              <a:rPr lang="en-US" sz="3840" b="1" dirty="0">
                <a:solidFill>
                  <a:prstClr val="white"/>
                </a:solidFill>
                <a:latin typeface="Amazon Ember"/>
              </a:rPr>
            </a:br>
            <a:r>
              <a:rPr lang="en-US" sz="3840" b="1" dirty="0">
                <a:solidFill>
                  <a:prstClr val="white"/>
                </a:solidFill>
                <a:latin typeface="Amazon Ember"/>
              </a:rPr>
              <a:t>and safety critical workloads</a:t>
            </a:r>
          </a:p>
        </p:txBody>
      </p:sp>
      <p:sp>
        <p:nvSpPr>
          <p:cNvPr id="5" name="Freeform: Shape 4">
            <a:extLst>
              <a:ext uri="{FF2B5EF4-FFF2-40B4-BE49-F238E27FC236}">
                <a16:creationId xmlns:a16="http://schemas.microsoft.com/office/drawing/2014/main" id="{4517C930-B100-432E-8578-59CFF55D1E6D}"/>
              </a:ext>
            </a:extLst>
          </p:cNvPr>
          <p:cNvSpPr/>
          <p:nvPr/>
        </p:nvSpPr>
        <p:spPr>
          <a:xfrm>
            <a:off x="8579639" y="1085904"/>
            <a:ext cx="2430779" cy="1539293"/>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 name="Group 4">
            <a:extLst>
              <a:ext uri="{FF2B5EF4-FFF2-40B4-BE49-F238E27FC236}">
                <a16:creationId xmlns:a16="http://schemas.microsoft.com/office/drawing/2014/main" id="{1929534C-A7ED-4D0A-A22C-6DDA7B5DC389}"/>
              </a:ext>
            </a:extLst>
          </p:cNvPr>
          <p:cNvGrpSpPr>
            <a:grpSpLocks noChangeAspect="1"/>
          </p:cNvGrpSpPr>
          <p:nvPr/>
        </p:nvGrpSpPr>
        <p:grpSpPr bwMode="auto">
          <a:xfrm>
            <a:off x="3619984" y="1065683"/>
            <a:ext cx="2222342" cy="1901038"/>
            <a:chOff x="2632" y="1408"/>
            <a:chExt cx="498" cy="426"/>
          </a:xfrm>
        </p:grpSpPr>
        <p:sp>
          <p:nvSpPr>
            <p:cNvPr id="7" name="Line 5">
              <a:extLst>
                <a:ext uri="{FF2B5EF4-FFF2-40B4-BE49-F238E27FC236}">
                  <a16:creationId xmlns:a16="http://schemas.microsoft.com/office/drawing/2014/main" id="{0293F3F5-9425-4932-BC16-9DFC1B106745}"/>
                </a:ext>
              </a:extLst>
            </p:cNvPr>
            <p:cNvSpPr>
              <a:spLocks noChangeShapeType="1"/>
            </p:cNvSpPr>
            <p:nvPr/>
          </p:nvSpPr>
          <p:spPr bwMode="auto">
            <a:xfrm flipH="1">
              <a:off x="2632" y="1834"/>
              <a:ext cx="498"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8" name="Rectangle 6">
              <a:extLst>
                <a:ext uri="{FF2B5EF4-FFF2-40B4-BE49-F238E27FC236}">
                  <a16:creationId xmlns:a16="http://schemas.microsoft.com/office/drawing/2014/main" id="{E90101DF-76EA-4A5E-8244-7F88704C3EB3}"/>
                </a:ext>
              </a:extLst>
            </p:cNvPr>
            <p:cNvSpPr>
              <a:spLocks noChangeArrowheads="1"/>
            </p:cNvSpPr>
            <p:nvPr/>
          </p:nvSpPr>
          <p:spPr bwMode="auto">
            <a:xfrm>
              <a:off x="2797" y="1408"/>
              <a:ext cx="271" cy="426"/>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9" name="Rectangle 7">
              <a:extLst>
                <a:ext uri="{FF2B5EF4-FFF2-40B4-BE49-F238E27FC236}">
                  <a16:creationId xmlns:a16="http://schemas.microsoft.com/office/drawing/2014/main" id="{D8C327C1-2FB9-48F5-A7D7-8E4B01F73B03}"/>
                </a:ext>
              </a:extLst>
            </p:cNvPr>
            <p:cNvSpPr>
              <a:spLocks noChangeArrowheads="1"/>
            </p:cNvSpPr>
            <p:nvPr/>
          </p:nvSpPr>
          <p:spPr bwMode="auto">
            <a:xfrm>
              <a:off x="2854" y="1465"/>
              <a:ext cx="54"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0" name="Rectangle 8">
              <a:extLst>
                <a:ext uri="{FF2B5EF4-FFF2-40B4-BE49-F238E27FC236}">
                  <a16:creationId xmlns:a16="http://schemas.microsoft.com/office/drawing/2014/main" id="{77ACE1ED-A67E-48FD-A549-D6847E0D4FD9}"/>
                </a:ext>
              </a:extLst>
            </p:cNvPr>
            <p:cNvSpPr>
              <a:spLocks noChangeArrowheads="1"/>
            </p:cNvSpPr>
            <p:nvPr/>
          </p:nvSpPr>
          <p:spPr bwMode="auto">
            <a:xfrm>
              <a:off x="2957" y="1465"/>
              <a:ext cx="56"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1" name="Rectangle 9">
              <a:extLst>
                <a:ext uri="{FF2B5EF4-FFF2-40B4-BE49-F238E27FC236}">
                  <a16:creationId xmlns:a16="http://schemas.microsoft.com/office/drawing/2014/main" id="{24D6D370-6E75-45C2-B1B4-6A43EC4C13F5}"/>
                </a:ext>
              </a:extLst>
            </p:cNvPr>
            <p:cNvSpPr>
              <a:spLocks noChangeArrowheads="1"/>
            </p:cNvSpPr>
            <p:nvPr/>
          </p:nvSpPr>
          <p:spPr bwMode="auto">
            <a:xfrm>
              <a:off x="2854" y="158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2" name="Rectangle 10">
              <a:extLst>
                <a:ext uri="{FF2B5EF4-FFF2-40B4-BE49-F238E27FC236}">
                  <a16:creationId xmlns:a16="http://schemas.microsoft.com/office/drawing/2014/main" id="{3136C799-BA66-401A-A746-02B9E109D8D5}"/>
                </a:ext>
              </a:extLst>
            </p:cNvPr>
            <p:cNvSpPr>
              <a:spLocks noChangeArrowheads="1"/>
            </p:cNvSpPr>
            <p:nvPr/>
          </p:nvSpPr>
          <p:spPr bwMode="auto">
            <a:xfrm>
              <a:off x="2957" y="158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3" name="Rectangle 11">
              <a:extLst>
                <a:ext uri="{FF2B5EF4-FFF2-40B4-BE49-F238E27FC236}">
                  <a16:creationId xmlns:a16="http://schemas.microsoft.com/office/drawing/2014/main" id="{12616E57-1469-4634-8C8E-95ED269BC13D}"/>
                </a:ext>
              </a:extLst>
            </p:cNvPr>
            <p:cNvSpPr>
              <a:spLocks noChangeArrowheads="1"/>
            </p:cNvSpPr>
            <p:nvPr/>
          </p:nvSpPr>
          <p:spPr bwMode="auto">
            <a:xfrm>
              <a:off x="2854" y="170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4" name="Rectangle 12">
              <a:extLst>
                <a:ext uri="{FF2B5EF4-FFF2-40B4-BE49-F238E27FC236}">
                  <a16:creationId xmlns:a16="http://schemas.microsoft.com/office/drawing/2014/main" id="{3176571A-DA02-47DA-B7F1-79F4A061535D}"/>
                </a:ext>
              </a:extLst>
            </p:cNvPr>
            <p:cNvSpPr>
              <a:spLocks noChangeArrowheads="1"/>
            </p:cNvSpPr>
            <p:nvPr/>
          </p:nvSpPr>
          <p:spPr bwMode="auto">
            <a:xfrm>
              <a:off x="2957" y="170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5" name="Rectangle 13">
              <a:extLst>
                <a:ext uri="{FF2B5EF4-FFF2-40B4-BE49-F238E27FC236}">
                  <a16:creationId xmlns:a16="http://schemas.microsoft.com/office/drawing/2014/main" id="{B8B4BADC-3AF7-4C24-85E3-E55D3DE7E242}"/>
                </a:ext>
              </a:extLst>
            </p:cNvPr>
            <p:cNvSpPr>
              <a:spLocks noChangeArrowheads="1"/>
            </p:cNvSpPr>
            <p:nvPr/>
          </p:nvSpPr>
          <p:spPr bwMode="auto">
            <a:xfrm>
              <a:off x="2694" y="1526"/>
              <a:ext cx="103" cy="308"/>
            </a:xfrm>
            <a:prstGeom prst="rect">
              <a:avLst/>
            </a:prstGeom>
            <a:gradFill>
              <a:gsLst>
                <a:gs pos="1961">
                  <a:schemeClr val="tx1">
                    <a:alpha val="35000"/>
                  </a:schemeClr>
                </a:gs>
                <a:gs pos="100000">
                  <a:schemeClr val="tx1">
                    <a:alpha val="16000"/>
                  </a:schemeClr>
                </a:gs>
              </a:gsLst>
              <a:lin ang="5400000" scaled="0"/>
            </a:gradFill>
            <a:ln w="2222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7" name="Straight Arrow Connector 16">
            <a:extLst>
              <a:ext uri="{FF2B5EF4-FFF2-40B4-BE49-F238E27FC236}">
                <a16:creationId xmlns:a16="http://schemas.microsoft.com/office/drawing/2014/main" id="{C9AAD579-ECAE-484C-B8DA-61A26BAA9298}"/>
              </a:ext>
            </a:extLst>
          </p:cNvPr>
          <p:cNvCxnSpPr/>
          <p:nvPr/>
        </p:nvCxnSpPr>
        <p:spPr>
          <a:xfrm>
            <a:off x="6101182" y="2016200"/>
            <a:ext cx="1942926" cy="0"/>
          </a:xfrm>
          <a:prstGeom prst="straightConnector1">
            <a:avLst/>
          </a:prstGeom>
          <a:gradFill>
            <a:gsLst>
              <a:gs pos="1961">
                <a:schemeClr val="tx1">
                  <a:alpha val="35000"/>
                </a:schemeClr>
              </a:gs>
              <a:gs pos="100000">
                <a:schemeClr val="tx1">
                  <a:alpha val="16000"/>
                </a:schemeClr>
              </a:gs>
            </a:gsLst>
            <a:lin ang="5400000" scaled="0"/>
          </a:gradFill>
          <a:ln w="41275">
            <a:solidFill>
              <a:schemeClr val="tx1"/>
            </a:solidFill>
            <a:tailEnd type="arrow" w="lg" len="lg"/>
          </a:ln>
          <a:effectLst/>
        </p:spPr>
        <p:style>
          <a:lnRef idx="1">
            <a:schemeClr val="accent1"/>
          </a:lnRef>
          <a:fillRef idx="3">
            <a:schemeClr val="accent1"/>
          </a:fillRef>
          <a:effectRef idx="2">
            <a:schemeClr val="accent1"/>
          </a:effectRef>
          <a:fontRef idx="minor">
            <a:schemeClr val="lt1"/>
          </a:fontRef>
        </p:style>
      </p:cxnSp>
      <p:sp>
        <p:nvSpPr>
          <p:cNvPr id="19" name="TextBox 18">
            <a:extLst>
              <a:ext uri="{FF2B5EF4-FFF2-40B4-BE49-F238E27FC236}">
                <a16:creationId xmlns:a16="http://schemas.microsoft.com/office/drawing/2014/main" id="{22917EFA-E7EE-4F72-B149-8E75187EF127}"/>
              </a:ext>
            </a:extLst>
          </p:cNvPr>
          <p:cNvSpPr txBox="1"/>
          <p:nvPr/>
        </p:nvSpPr>
        <p:spPr>
          <a:xfrm>
            <a:off x="2372371" y="5724451"/>
            <a:ext cx="9885658" cy="1421928"/>
          </a:xfrm>
          <a:prstGeom prst="rect">
            <a:avLst/>
          </a:prstGeom>
          <a:noFill/>
        </p:spPr>
        <p:txBody>
          <a:bodyPr wrap="square" rtlCol="0">
            <a:spAutoFit/>
          </a:bodyPr>
          <a:lstStyle/>
          <a:p>
            <a:pPr algn="ctr" defTabSz="731520">
              <a:defRPr/>
            </a:pPr>
            <a:r>
              <a:rPr lang="en-US" sz="2880" dirty="0">
                <a:solidFill>
                  <a:prstClr val="white"/>
                </a:solidFill>
                <a:latin typeface="Amazon Ember"/>
              </a:rPr>
              <a:t>AWS and our partners are developing patterns, solutions and services for customers in all industries including travel, finance, healthcare, manufacturing…</a:t>
            </a:r>
          </a:p>
        </p:txBody>
      </p:sp>
    </p:spTree>
    <p:extLst>
      <p:ext uri="{BB962C8B-B14F-4D97-AF65-F5344CB8AC3E}">
        <p14:creationId xmlns:p14="http://schemas.microsoft.com/office/powerpoint/2010/main" val="108625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42" presetClass="path" presetSubtype="0" decel="100000" fill="hold" nodeType="withEffect">
                                  <p:stCondLst>
                                    <p:cond delay="0"/>
                                  </p:stCondLst>
                                  <p:childTnLst>
                                    <p:animMotion origin="layout" path="M 2.5E-6 4.93827E-6 L 2.5E-6 0.07314 " pathEditMode="relative" rAng="0" ptsTypes="AA">
                                      <p:cBhvr>
                                        <p:cTn id="9" dur="500" spd="-100000" fill="hold"/>
                                        <p:tgtEl>
                                          <p:spTgt spid="6"/>
                                        </p:tgtEl>
                                        <p:attrNameLst>
                                          <p:attrName>ppt_x</p:attrName>
                                          <p:attrName>ppt_y</p:attrName>
                                        </p:attrNameLst>
                                      </p:cBhvr>
                                      <p:rCtr x="0" y="3642"/>
                                    </p:animMotion>
                                  </p:childTnLst>
                                </p:cTn>
                              </p:par>
                              <p:par>
                                <p:cTn id="10" presetID="10" presetClass="entr" presetSubtype="0"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42" presetClass="path" presetSubtype="0" decel="100000" fill="hold" grpId="1" nodeType="withEffect">
                                  <p:stCondLst>
                                    <p:cond delay="300"/>
                                  </p:stCondLst>
                                  <p:childTnLst>
                                    <p:animMotion origin="layout" path="M -4.44444E-6 2.71605E-6 L 0.09167 -0.04043 " pathEditMode="relative" rAng="0" ptsTypes="AA">
                                      <p:cBhvr>
                                        <p:cTn id="14" dur="500" spd="-100000" fill="hold"/>
                                        <p:tgtEl>
                                          <p:spTgt spid="5"/>
                                        </p:tgtEl>
                                        <p:attrNameLst>
                                          <p:attrName>ppt_x</p:attrName>
                                          <p:attrName>ppt_y</p:attrName>
                                        </p:attrNameLst>
                                      </p:cBhvr>
                                      <p:rCtr x="4583" y="-2037"/>
                                    </p:animMotion>
                                  </p:childTnLst>
                                </p:cTn>
                              </p:par>
                              <p:par>
                                <p:cTn id="15" presetID="22" presetClass="entr" presetSubtype="8" fill="hold" nodeType="withEffect">
                                  <p:stCondLst>
                                    <p:cond delay="15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par>
                                <p:cTn id="21" presetID="42" presetClass="path" presetSubtype="0" decel="100000" fill="hold" grpId="1" nodeType="withEffect">
                                  <p:stCondLst>
                                    <p:cond delay="400"/>
                                  </p:stCondLst>
                                  <p:childTnLst>
                                    <p:animMotion origin="layout" path="M 0 -4.93827E-7 L 0 -0.05463 " pathEditMode="relative" rAng="0" ptsTypes="AA">
                                      <p:cBhvr>
                                        <p:cTn id="22" dur="400" spd="-100000" fill="hold"/>
                                        <p:tgtEl>
                                          <p:spTgt spid="2"/>
                                        </p:tgtEl>
                                        <p:attrNameLst>
                                          <p:attrName>ppt_x</p:attrName>
                                          <p:attrName>ppt_y</p:attrName>
                                        </p:attrNameLst>
                                      </p:cBhvr>
                                      <p:rCtr x="0" y="-2747"/>
                                    </p:animMotion>
                                  </p:childTnLst>
                                </p:cTn>
                              </p:par>
                              <p:par>
                                <p:cTn id="23" presetID="10"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400"/>
                                        <p:tgtEl>
                                          <p:spTgt spid="19"/>
                                        </p:tgtEl>
                                      </p:cBhvr>
                                    </p:animEffect>
                                  </p:childTnLst>
                                </p:cTn>
                              </p:par>
                              <p:par>
                                <p:cTn id="26" presetID="42" presetClass="path" presetSubtype="0" decel="100000" fill="hold" grpId="1" nodeType="withEffect">
                                  <p:stCondLst>
                                    <p:cond delay="500"/>
                                  </p:stCondLst>
                                  <p:childTnLst>
                                    <p:animMotion origin="layout" path="M 0 -4.81481E-6 L 0 -0.05462 " pathEditMode="relative" rAng="0" ptsTypes="AA">
                                      <p:cBhvr>
                                        <p:cTn id="27" dur="400" spd="-100000" fill="hold"/>
                                        <p:tgtEl>
                                          <p:spTgt spid="19"/>
                                        </p:tgtEl>
                                        <p:attrNameLst>
                                          <p:attrName>ppt_x</p:attrName>
                                          <p:attrName>ppt_y</p:attrName>
                                        </p:attrNameLst>
                                      </p:cBhvr>
                                      <p:rCtr x="0" y="-27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1" name="Title 8">
            <a:extLst>
              <a:ext uri="{FF2B5EF4-FFF2-40B4-BE49-F238E27FC236}">
                <a16:creationId xmlns:a16="http://schemas.microsoft.com/office/drawing/2014/main" id="{B953C2B5-E481-4A1C-83F1-70E168A13515}"/>
              </a:ext>
            </a:extLst>
          </p:cNvPr>
          <p:cNvSpPr txBox="1">
            <a:spLocks/>
          </p:cNvSpPr>
          <p:nvPr/>
        </p:nvSpPr>
        <p:spPr>
          <a:xfrm>
            <a:off x="5160930" y="639190"/>
            <a:ext cx="4277462" cy="1181870"/>
          </a:xfrm>
          <a:prstGeom prst="rect">
            <a:avLst/>
          </a:prstGeom>
          <a:noFill/>
        </p:spPr>
        <p:txBody>
          <a:bodyPr tIns="0" bIns="0" anchor="ctr" anchorCtr="0"/>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defRPr/>
            </a:pPr>
            <a:r>
              <a:rPr lang="en-US" sz="4480" dirty="0">
                <a:solidFill>
                  <a:prstClr val="white"/>
                </a:solidFill>
                <a:latin typeface="Amazon Ember"/>
              </a:rPr>
              <a:t>Resilience</a:t>
            </a:r>
          </a:p>
        </p:txBody>
      </p:sp>
      <p:cxnSp>
        <p:nvCxnSpPr>
          <p:cNvPr id="12" name="Straight Connector 11">
            <a:extLst>
              <a:ext uri="{FF2B5EF4-FFF2-40B4-BE49-F238E27FC236}">
                <a16:creationId xmlns:a16="http://schemas.microsoft.com/office/drawing/2014/main" id="{DD6A4F3A-FFE4-4D3D-A8A6-0488BFCF4D7C}"/>
              </a:ext>
            </a:extLst>
          </p:cNvPr>
          <p:cNvCxnSpPr>
            <a:cxnSpLocks/>
          </p:cNvCxnSpPr>
          <p:nvPr/>
        </p:nvCxnSpPr>
        <p:spPr>
          <a:xfrm>
            <a:off x="906211" y="2542602"/>
            <a:ext cx="12817978" cy="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Rectangle 3">
            <a:extLst>
              <a:ext uri="{FF2B5EF4-FFF2-40B4-BE49-F238E27FC236}">
                <a16:creationId xmlns:a16="http://schemas.microsoft.com/office/drawing/2014/main" id="{4DF03A5C-7144-42BD-8D1F-C5C4F5D4DA3A}"/>
              </a:ext>
            </a:extLst>
          </p:cNvPr>
          <p:cNvSpPr/>
          <p:nvPr/>
        </p:nvSpPr>
        <p:spPr bwMode="auto">
          <a:xfrm rot="2700000">
            <a:off x="13327094" y="2370611"/>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22225">
            <a:solidFill>
              <a:schemeClr val="tx1"/>
            </a:solidFill>
          </a:ln>
          <a:effectLst/>
          <a:extLst>
            <a:ext uri="{909E8E84-426E-40DD-AFC4-6F175D3DCCD1}">
              <a14:hiddenFill xmlns:a14="http://schemas.microsoft.com/office/drawing/2010/main">
                <a:solidFill>
                  <a:srgbClr val="FFFFFF"/>
                </a:solidFill>
              </a14:hiddenFill>
            </a:ext>
          </a:extLst>
        </p:spPr>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Segoe UI Semilight"/>
            </a:endParaRPr>
          </a:p>
        </p:txBody>
      </p:sp>
      <p:sp>
        <p:nvSpPr>
          <p:cNvPr id="14" name="Rectangle 3">
            <a:extLst>
              <a:ext uri="{FF2B5EF4-FFF2-40B4-BE49-F238E27FC236}">
                <a16:creationId xmlns:a16="http://schemas.microsoft.com/office/drawing/2014/main" id="{53589742-8897-4D90-ABDA-4761068184CD}"/>
              </a:ext>
            </a:extLst>
          </p:cNvPr>
          <p:cNvSpPr/>
          <p:nvPr/>
        </p:nvSpPr>
        <p:spPr bwMode="auto">
          <a:xfrm rot="18900000" flipH="1">
            <a:off x="987584" y="2370611"/>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22225">
            <a:solidFill>
              <a:schemeClr val="tx1"/>
            </a:solidFill>
          </a:ln>
          <a:effectLst/>
          <a:extLst>
            <a:ext uri="{909E8E84-426E-40DD-AFC4-6F175D3DCCD1}">
              <a14:hiddenFill xmlns:a14="http://schemas.microsoft.com/office/drawing/2010/main">
                <a:solidFill>
                  <a:srgbClr val="FFFFFF"/>
                </a:solidFill>
              </a14:hiddenFill>
            </a:ext>
          </a:extLst>
        </p:spPr>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Segoe UI Semilight"/>
            </a:endParaRPr>
          </a:p>
        </p:txBody>
      </p:sp>
      <p:sp useBgFill="1">
        <p:nvSpPr>
          <p:cNvPr id="15" name="TextBox 14">
            <a:extLst>
              <a:ext uri="{FF2B5EF4-FFF2-40B4-BE49-F238E27FC236}">
                <a16:creationId xmlns:a16="http://schemas.microsoft.com/office/drawing/2014/main" id="{AE07043F-2CA0-415E-9C8B-13297A83C9D7}"/>
              </a:ext>
            </a:extLst>
          </p:cNvPr>
          <p:cNvSpPr txBox="1"/>
          <p:nvPr/>
        </p:nvSpPr>
        <p:spPr>
          <a:xfrm>
            <a:off x="2013658" y="2271759"/>
            <a:ext cx="843501" cy="486287"/>
          </a:xfrm>
          <a:prstGeom prst="rect">
            <a:avLst/>
          </a:prstGeom>
        </p:spPr>
        <p:txBody>
          <a:bodyPr wrap="none" rtlCol="0">
            <a:spAutoFit/>
          </a:bodyPr>
          <a:lstStyle/>
          <a:p>
            <a:pPr defTabSz="731520">
              <a:defRPr/>
            </a:pPr>
            <a:r>
              <a:rPr lang="en-US" sz="2560" b="1" dirty="0">
                <a:solidFill>
                  <a:prstClr val="white"/>
                </a:solidFill>
                <a:latin typeface="Amazon Ember"/>
              </a:rPr>
              <a:t>Past</a:t>
            </a:r>
          </a:p>
        </p:txBody>
      </p:sp>
      <p:sp useBgFill="1">
        <p:nvSpPr>
          <p:cNvPr id="16" name="TextBox 15">
            <a:extLst>
              <a:ext uri="{FF2B5EF4-FFF2-40B4-BE49-F238E27FC236}">
                <a16:creationId xmlns:a16="http://schemas.microsoft.com/office/drawing/2014/main" id="{5785619D-8CB9-420C-8F90-AC3B5E7F65B7}"/>
              </a:ext>
            </a:extLst>
          </p:cNvPr>
          <p:cNvSpPr txBox="1"/>
          <p:nvPr/>
        </p:nvSpPr>
        <p:spPr>
          <a:xfrm>
            <a:off x="6585257" y="2238574"/>
            <a:ext cx="1353256" cy="486287"/>
          </a:xfrm>
          <a:prstGeom prst="rect">
            <a:avLst/>
          </a:prstGeom>
        </p:spPr>
        <p:txBody>
          <a:bodyPr wrap="none" rtlCol="0">
            <a:spAutoFit/>
          </a:bodyPr>
          <a:lstStyle/>
          <a:p>
            <a:pPr defTabSz="731520">
              <a:defRPr/>
            </a:pPr>
            <a:r>
              <a:rPr lang="en-US" sz="2560" b="1" dirty="0">
                <a:solidFill>
                  <a:prstClr val="white"/>
                </a:solidFill>
                <a:latin typeface="Amazon Ember"/>
              </a:rPr>
              <a:t>Present</a:t>
            </a:r>
          </a:p>
        </p:txBody>
      </p:sp>
      <p:sp useBgFill="1">
        <p:nvSpPr>
          <p:cNvPr id="17" name="TextBox 16">
            <a:extLst>
              <a:ext uri="{FF2B5EF4-FFF2-40B4-BE49-F238E27FC236}">
                <a16:creationId xmlns:a16="http://schemas.microsoft.com/office/drawing/2014/main" id="{0E609166-A170-409E-913F-51C212D502B1}"/>
              </a:ext>
            </a:extLst>
          </p:cNvPr>
          <p:cNvSpPr txBox="1"/>
          <p:nvPr/>
        </p:nvSpPr>
        <p:spPr>
          <a:xfrm>
            <a:off x="11354416" y="2290807"/>
            <a:ext cx="1197764" cy="486287"/>
          </a:xfrm>
          <a:prstGeom prst="rect">
            <a:avLst/>
          </a:prstGeom>
        </p:spPr>
        <p:txBody>
          <a:bodyPr wrap="none" rtlCol="0">
            <a:spAutoFit/>
          </a:bodyPr>
          <a:lstStyle/>
          <a:p>
            <a:pPr defTabSz="731520">
              <a:defRPr/>
            </a:pPr>
            <a:r>
              <a:rPr lang="en-US" sz="2560" b="1" dirty="0">
                <a:solidFill>
                  <a:prstClr val="white"/>
                </a:solidFill>
                <a:latin typeface="Amazon Ember"/>
              </a:rPr>
              <a:t>Future</a:t>
            </a:r>
          </a:p>
        </p:txBody>
      </p:sp>
      <p:grpSp>
        <p:nvGrpSpPr>
          <p:cNvPr id="55" name="Group 54">
            <a:extLst>
              <a:ext uri="{FF2B5EF4-FFF2-40B4-BE49-F238E27FC236}">
                <a16:creationId xmlns:a16="http://schemas.microsoft.com/office/drawing/2014/main" id="{143F5B5A-FF3B-4BB4-8DA1-0D8EEC29DDC1}"/>
              </a:ext>
            </a:extLst>
          </p:cNvPr>
          <p:cNvGrpSpPr/>
          <p:nvPr/>
        </p:nvGrpSpPr>
        <p:grpSpPr>
          <a:xfrm>
            <a:off x="874519" y="3902829"/>
            <a:ext cx="2955541" cy="2123203"/>
            <a:chOff x="348682" y="2146353"/>
            <a:chExt cx="1847213" cy="1327002"/>
          </a:xfrm>
        </p:grpSpPr>
        <p:grpSp>
          <p:nvGrpSpPr>
            <p:cNvPr id="5" name="Graphic 3">
              <a:extLst>
                <a:ext uri="{FF2B5EF4-FFF2-40B4-BE49-F238E27FC236}">
                  <a16:creationId xmlns:a16="http://schemas.microsoft.com/office/drawing/2014/main" id="{D8097875-5774-47A8-8D05-7DCFAC0CB133}"/>
                </a:ext>
              </a:extLst>
            </p:cNvPr>
            <p:cNvGrpSpPr/>
            <p:nvPr/>
          </p:nvGrpSpPr>
          <p:grpSpPr>
            <a:xfrm>
              <a:off x="522218" y="2856022"/>
              <a:ext cx="576132" cy="452692"/>
              <a:chOff x="3876947" y="2028825"/>
              <a:chExt cx="1381941" cy="1085850"/>
            </a:xfrm>
          </p:grpSpPr>
          <p:sp>
            <p:nvSpPr>
              <p:cNvPr id="6" name="Freeform: Shape 5">
                <a:extLst>
                  <a:ext uri="{FF2B5EF4-FFF2-40B4-BE49-F238E27FC236}">
                    <a16:creationId xmlns:a16="http://schemas.microsoft.com/office/drawing/2014/main" id="{B2816871-0ACF-4105-98EA-5CF99DCCB754}"/>
                  </a:ext>
                </a:extLst>
              </p:cNvPr>
              <p:cNvSpPr/>
              <p:nvPr/>
            </p:nvSpPr>
            <p:spPr>
              <a:xfrm>
                <a:off x="4136707" y="2046922"/>
                <a:ext cx="866775" cy="304800"/>
              </a:xfrm>
              <a:custGeom>
                <a:avLst/>
                <a:gdLst>
                  <a:gd name="connsiteX0" fmla="*/ 14287 w 866775"/>
                  <a:gd name="connsiteY0" fmla="*/ 14288 h 304800"/>
                  <a:gd name="connsiteX1" fmla="*/ 857250 w 866775"/>
                  <a:gd name="connsiteY1" fmla="*/ 14288 h 304800"/>
                  <a:gd name="connsiteX2" fmla="*/ 857250 w 866775"/>
                  <a:gd name="connsiteY2" fmla="*/ 297180 h 304800"/>
                  <a:gd name="connsiteX3" fmla="*/ 14288 w 866775"/>
                  <a:gd name="connsiteY3" fmla="*/ 297180 h 304800"/>
                </a:gdLst>
                <a:ahLst/>
                <a:cxnLst>
                  <a:cxn ang="0">
                    <a:pos x="connsiteX0" y="connsiteY0"/>
                  </a:cxn>
                  <a:cxn ang="0">
                    <a:pos x="connsiteX1" y="connsiteY1"/>
                  </a:cxn>
                  <a:cxn ang="0">
                    <a:pos x="connsiteX2" y="connsiteY2"/>
                  </a:cxn>
                  <a:cxn ang="0">
                    <a:pos x="connsiteX3" y="connsiteY3"/>
                  </a:cxn>
                </a:cxnLst>
                <a:rect l="l" t="t" r="r" b="b"/>
                <a:pathLst>
                  <a:path w="866775" h="304800">
                    <a:moveTo>
                      <a:pt x="14287" y="14288"/>
                    </a:moveTo>
                    <a:lnTo>
                      <a:pt x="857250" y="14288"/>
                    </a:lnTo>
                    <a:lnTo>
                      <a:pt x="857250" y="297180"/>
                    </a:lnTo>
                    <a:lnTo>
                      <a:pt x="14288" y="297180"/>
                    </a:lnTo>
                    <a:close/>
                  </a:path>
                </a:pathLst>
              </a:custGeom>
              <a:noFill/>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7" name="Freeform: Shape 6">
                <a:extLst>
                  <a:ext uri="{FF2B5EF4-FFF2-40B4-BE49-F238E27FC236}">
                    <a16:creationId xmlns:a16="http://schemas.microsoft.com/office/drawing/2014/main" id="{690DE51F-04E3-44C1-8D79-3767AA50FDF1}"/>
                  </a:ext>
                </a:extLst>
              </p:cNvPr>
              <p:cNvSpPr/>
              <p:nvPr/>
            </p:nvSpPr>
            <p:spPr>
              <a:xfrm>
                <a:off x="4623435" y="2045969"/>
                <a:ext cx="266700" cy="304800"/>
              </a:xfrm>
              <a:custGeom>
                <a:avLst/>
                <a:gdLst>
                  <a:gd name="connsiteX0" fmla="*/ 14288 w 266700"/>
                  <a:gd name="connsiteY0" fmla="*/ 14288 h 304800"/>
                  <a:gd name="connsiteX1" fmla="*/ 258127 w 266700"/>
                  <a:gd name="connsiteY1" fmla="*/ 298133 h 304800"/>
                </a:gdLst>
                <a:ahLst/>
                <a:cxnLst>
                  <a:cxn ang="0">
                    <a:pos x="connsiteX0" y="connsiteY0"/>
                  </a:cxn>
                  <a:cxn ang="0">
                    <a:pos x="connsiteX1" y="connsiteY1"/>
                  </a:cxn>
                </a:cxnLst>
                <a:rect l="l" t="t" r="r" b="b"/>
                <a:pathLst>
                  <a:path w="266700" h="304800">
                    <a:moveTo>
                      <a:pt x="14288" y="14288"/>
                    </a:moveTo>
                    <a:cubicBezTo>
                      <a:pt x="14288" y="171450"/>
                      <a:pt x="123825" y="298133"/>
                      <a:pt x="258127" y="298133"/>
                    </a:cubicBezTo>
                  </a:path>
                </a:pathLst>
              </a:custGeom>
              <a:noFill/>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8" name="Freeform: Shape 7">
                <a:extLst>
                  <a:ext uri="{FF2B5EF4-FFF2-40B4-BE49-F238E27FC236}">
                    <a16:creationId xmlns:a16="http://schemas.microsoft.com/office/drawing/2014/main" id="{CA15F766-FB2C-482F-B41D-D734C7C2D7C7}"/>
                  </a:ext>
                </a:extLst>
              </p:cNvPr>
              <p:cNvSpPr/>
              <p:nvPr/>
            </p:nvSpPr>
            <p:spPr>
              <a:xfrm>
                <a:off x="4289108" y="2187892"/>
                <a:ext cx="247649" cy="28575"/>
              </a:xfrm>
              <a:custGeom>
                <a:avLst/>
                <a:gdLst>
                  <a:gd name="connsiteX0" fmla="*/ 14287 w 247650"/>
                  <a:gd name="connsiteY0" fmla="*/ 14288 h 28575"/>
                  <a:gd name="connsiteX1" fmla="*/ 241935 w 247650"/>
                  <a:gd name="connsiteY1" fmla="*/ 14288 h 28575"/>
                </a:gdLst>
                <a:ahLst/>
                <a:cxnLst>
                  <a:cxn ang="0">
                    <a:pos x="connsiteX0" y="connsiteY0"/>
                  </a:cxn>
                  <a:cxn ang="0">
                    <a:pos x="connsiteX1" y="connsiteY1"/>
                  </a:cxn>
                </a:cxnLst>
                <a:rect l="l" t="t" r="r" b="b"/>
                <a:pathLst>
                  <a:path w="247650" h="28575">
                    <a:moveTo>
                      <a:pt x="14287" y="14288"/>
                    </a:moveTo>
                    <a:lnTo>
                      <a:pt x="241935" y="14288"/>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9" name="Freeform: Shape 8">
                <a:extLst>
                  <a:ext uri="{FF2B5EF4-FFF2-40B4-BE49-F238E27FC236}">
                    <a16:creationId xmlns:a16="http://schemas.microsoft.com/office/drawing/2014/main" id="{2C1F078D-8389-4083-9B95-E0BD0B4C18F1}"/>
                  </a:ext>
                </a:extLst>
              </p:cNvPr>
              <p:cNvSpPr/>
              <p:nvPr/>
            </p:nvSpPr>
            <p:spPr>
              <a:xfrm>
                <a:off x="4805362" y="2187892"/>
                <a:ext cx="142875" cy="28575"/>
              </a:xfrm>
              <a:custGeom>
                <a:avLst/>
                <a:gdLst>
                  <a:gd name="connsiteX0" fmla="*/ 14288 w 142875"/>
                  <a:gd name="connsiteY0" fmla="*/ 14288 h 28575"/>
                  <a:gd name="connsiteX1" fmla="*/ 136208 w 142875"/>
                  <a:gd name="connsiteY1" fmla="*/ 14288 h 28575"/>
                </a:gdLst>
                <a:ahLst/>
                <a:cxnLst>
                  <a:cxn ang="0">
                    <a:pos x="connsiteX0" y="connsiteY0"/>
                  </a:cxn>
                  <a:cxn ang="0">
                    <a:pos x="connsiteX1" y="connsiteY1"/>
                  </a:cxn>
                </a:cxnLst>
                <a:rect l="l" t="t" r="r" b="b"/>
                <a:pathLst>
                  <a:path w="142875" h="28575">
                    <a:moveTo>
                      <a:pt x="14288" y="14288"/>
                    </a:moveTo>
                    <a:lnTo>
                      <a:pt x="136208" y="14288"/>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25" name="Freeform: Shape 24">
                <a:extLst>
                  <a:ext uri="{FF2B5EF4-FFF2-40B4-BE49-F238E27FC236}">
                    <a16:creationId xmlns:a16="http://schemas.microsoft.com/office/drawing/2014/main" id="{11FCAC04-1CF1-4D1D-A8E6-1A202849D0A6}"/>
                  </a:ext>
                </a:extLst>
              </p:cNvPr>
              <p:cNvSpPr/>
              <p:nvPr/>
            </p:nvSpPr>
            <p:spPr>
              <a:xfrm>
                <a:off x="4030027" y="2187892"/>
                <a:ext cx="133350" cy="28575"/>
              </a:xfrm>
              <a:custGeom>
                <a:avLst/>
                <a:gdLst>
                  <a:gd name="connsiteX0" fmla="*/ 14288 w 133350"/>
                  <a:gd name="connsiteY0" fmla="*/ 14288 h 28575"/>
                  <a:gd name="connsiteX1" fmla="*/ 120967 w 133350"/>
                  <a:gd name="connsiteY1" fmla="*/ 14288 h 28575"/>
                </a:gdLst>
                <a:ahLst/>
                <a:cxnLst>
                  <a:cxn ang="0">
                    <a:pos x="connsiteX0" y="connsiteY0"/>
                  </a:cxn>
                  <a:cxn ang="0">
                    <a:pos x="connsiteX1" y="connsiteY1"/>
                  </a:cxn>
                </a:cxnLst>
                <a:rect l="l" t="t" r="r" b="b"/>
                <a:pathLst>
                  <a:path w="133350" h="28575">
                    <a:moveTo>
                      <a:pt x="14288" y="14288"/>
                    </a:moveTo>
                    <a:lnTo>
                      <a:pt x="120967" y="14288"/>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26" name="Freeform: Shape 25">
                <a:extLst>
                  <a:ext uri="{FF2B5EF4-FFF2-40B4-BE49-F238E27FC236}">
                    <a16:creationId xmlns:a16="http://schemas.microsoft.com/office/drawing/2014/main" id="{12C71E52-E0E7-46E7-9386-BA8777A6275E}"/>
                  </a:ext>
                </a:extLst>
              </p:cNvPr>
              <p:cNvSpPr/>
              <p:nvPr/>
            </p:nvSpPr>
            <p:spPr>
              <a:xfrm>
                <a:off x="4973002" y="2187892"/>
                <a:ext cx="133350" cy="28575"/>
              </a:xfrm>
              <a:custGeom>
                <a:avLst/>
                <a:gdLst>
                  <a:gd name="connsiteX0" fmla="*/ 14287 w 133350"/>
                  <a:gd name="connsiteY0" fmla="*/ 14288 h 28575"/>
                  <a:gd name="connsiteX1" fmla="*/ 120968 w 133350"/>
                  <a:gd name="connsiteY1" fmla="*/ 14288 h 28575"/>
                </a:gdLst>
                <a:ahLst/>
                <a:cxnLst>
                  <a:cxn ang="0">
                    <a:pos x="connsiteX0" y="connsiteY0"/>
                  </a:cxn>
                  <a:cxn ang="0">
                    <a:pos x="connsiteX1" y="connsiteY1"/>
                  </a:cxn>
                </a:cxnLst>
                <a:rect l="l" t="t" r="r" b="b"/>
                <a:pathLst>
                  <a:path w="133350" h="28575">
                    <a:moveTo>
                      <a:pt x="14287" y="14288"/>
                    </a:moveTo>
                    <a:lnTo>
                      <a:pt x="120968" y="14288"/>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27" name="Freeform: Shape 26">
                <a:extLst>
                  <a:ext uri="{FF2B5EF4-FFF2-40B4-BE49-F238E27FC236}">
                    <a16:creationId xmlns:a16="http://schemas.microsoft.com/office/drawing/2014/main" id="{5E781D8E-ECBC-420F-9EA3-F510A3187015}"/>
                  </a:ext>
                </a:extLst>
              </p:cNvPr>
              <p:cNvSpPr/>
              <p:nvPr/>
            </p:nvSpPr>
            <p:spPr>
              <a:xfrm>
                <a:off x="4136707" y="2420302"/>
                <a:ext cx="866775" cy="304800"/>
              </a:xfrm>
              <a:custGeom>
                <a:avLst/>
                <a:gdLst>
                  <a:gd name="connsiteX0" fmla="*/ 14287 w 866775"/>
                  <a:gd name="connsiteY0" fmla="*/ 14287 h 304800"/>
                  <a:gd name="connsiteX1" fmla="*/ 857250 w 866775"/>
                  <a:gd name="connsiteY1" fmla="*/ 14287 h 304800"/>
                  <a:gd name="connsiteX2" fmla="*/ 857250 w 866775"/>
                  <a:gd name="connsiteY2" fmla="*/ 297180 h 304800"/>
                  <a:gd name="connsiteX3" fmla="*/ 14288 w 866775"/>
                  <a:gd name="connsiteY3" fmla="*/ 297180 h 304800"/>
                </a:gdLst>
                <a:ahLst/>
                <a:cxnLst>
                  <a:cxn ang="0">
                    <a:pos x="connsiteX0" y="connsiteY0"/>
                  </a:cxn>
                  <a:cxn ang="0">
                    <a:pos x="connsiteX1" y="connsiteY1"/>
                  </a:cxn>
                  <a:cxn ang="0">
                    <a:pos x="connsiteX2" y="connsiteY2"/>
                  </a:cxn>
                  <a:cxn ang="0">
                    <a:pos x="connsiteX3" y="connsiteY3"/>
                  </a:cxn>
                </a:cxnLst>
                <a:rect l="l" t="t" r="r" b="b"/>
                <a:pathLst>
                  <a:path w="866775" h="304800">
                    <a:moveTo>
                      <a:pt x="14287" y="14287"/>
                    </a:moveTo>
                    <a:lnTo>
                      <a:pt x="857250" y="14287"/>
                    </a:lnTo>
                    <a:lnTo>
                      <a:pt x="857250" y="297180"/>
                    </a:lnTo>
                    <a:lnTo>
                      <a:pt x="14288" y="297180"/>
                    </a:lnTo>
                    <a:close/>
                  </a:path>
                </a:pathLst>
              </a:custGeom>
              <a:noFill/>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28" name="Freeform: Shape 27">
                <a:extLst>
                  <a:ext uri="{FF2B5EF4-FFF2-40B4-BE49-F238E27FC236}">
                    <a16:creationId xmlns:a16="http://schemas.microsoft.com/office/drawing/2014/main" id="{4E4706E1-51C5-430B-AC8B-016EE84B1EB3}"/>
                  </a:ext>
                </a:extLst>
              </p:cNvPr>
              <p:cNvSpPr/>
              <p:nvPr/>
            </p:nvSpPr>
            <p:spPr>
              <a:xfrm>
                <a:off x="4623435" y="2419350"/>
                <a:ext cx="266700" cy="304800"/>
              </a:xfrm>
              <a:custGeom>
                <a:avLst/>
                <a:gdLst>
                  <a:gd name="connsiteX0" fmla="*/ 14288 w 266700"/>
                  <a:gd name="connsiteY0" fmla="*/ 14288 h 304800"/>
                  <a:gd name="connsiteX1" fmla="*/ 258127 w 266700"/>
                  <a:gd name="connsiteY1" fmla="*/ 298133 h 304800"/>
                </a:gdLst>
                <a:ahLst/>
                <a:cxnLst>
                  <a:cxn ang="0">
                    <a:pos x="connsiteX0" y="connsiteY0"/>
                  </a:cxn>
                  <a:cxn ang="0">
                    <a:pos x="connsiteX1" y="connsiteY1"/>
                  </a:cxn>
                </a:cxnLst>
                <a:rect l="l" t="t" r="r" b="b"/>
                <a:pathLst>
                  <a:path w="266700" h="304800">
                    <a:moveTo>
                      <a:pt x="14288" y="14288"/>
                    </a:moveTo>
                    <a:cubicBezTo>
                      <a:pt x="14288" y="171450"/>
                      <a:pt x="123825" y="298133"/>
                      <a:pt x="258127" y="298133"/>
                    </a:cubicBezTo>
                  </a:path>
                </a:pathLst>
              </a:custGeom>
              <a:noFill/>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29" name="Freeform: Shape 28">
                <a:extLst>
                  <a:ext uri="{FF2B5EF4-FFF2-40B4-BE49-F238E27FC236}">
                    <a16:creationId xmlns:a16="http://schemas.microsoft.com/office/drawing/2014/main" id="{136C14D5-CB13-47F9-BEF5-E5DA966A1226}"/>
                  </a:ext>
                </a:extLst>
              </p:cNvPr>
              <p:cNvSpPr/>
              <p:nvPr/>
            </p:nvSpPr>
            <p:spPr>
              <a:xfrm>
                <a:off x="4289107" y="2561272"/>
                <a:ext cx="247650" cy="28575"/>
              </a:xfrm>
              <a:custGeom>
                <a:avLst/>
                <a:gdLst>
                  <a:gd name="connsiteX0" fmla="*/ 14287 w 247650"/>
                  <a:gd name="connsiteY0" fmla="*/ 14288 h 28575"/>
                  <a:gd name="connsiteX1" fmla="*/ 241935 w 247650"/>
                  <a:gd name="connsiteY1" fmla="*/ 14288 h 28575"/>
                </a:gdLst>
                <a:ahLst/>
                <a:cxnLst>
                  <a:cxn ang="0">
                    <a:pos x="connsiteX0" y="connsiteY0"/>
                  </a:cxn>
                  <a:cxn ang="0">
                    <a:pos x="connsiteX1" y="connsiteY1"/>
                  </a:cxn>
                </a:cxnLst>
                <a:rect l="l" t="t" r="r" b="b"/>
                <a:pathLst>
                  <a:path w="247650" h="28575">
                    <a:moveTo>
                      <a:pt x="14287" y="14288"/>
                    </a:moveTo>
                    <a:lnTo>
                      <a:pt x="241935" y="14288"/>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0" name="Freeform: Shape 29">
                <a:extLst>
                  <a:ext uri="{FF2B5EF4-FFF2-40B4-BE49-F238E27FC236}">
                    <a16:creationId xmlns:a16="http://schemas.microsoft.com/office/drawing/2014/main" id="{3F65F664-ECAE-446B-9D88-15C2731C6407}"/>
                  </a:ext>
                </a:extLst>
              </p:cNvPr>
              <p:cNvSpPr/>
              <p:nvPr/>
            </p:nvSpPr>
            <p:spPr>
              <a:xfrm>
                <a:off x="4805362" y="2561272"/>
                <a:ext cx="142875" cy="28575"/>
              </a:xfrm>
              <a:custGeom>
                <a:avLst/>
                <a:gdLst>
                  <a:gd name="connsiteX0" fmla="*/ 14288 w 142875"/>
                  <a:gd name="connsiteY0" fmla="*/ 14288 h 28575"/>
                  <a:gd name="connsiteX1" fmla="*/ 136208 w 142875"/>
                  <a:gd name="connsiteY1" fmla="*/ 14288 h 28575"/>
                </a:gdLst>
                <a:ahLst/>
                <a:cxnLst>
                  <a:cxn ang="0">
                    <a:pos x="connsiteX0" y="connsiteY0"/>
                  </a:cxn>
                  <a:cxn ang="0">
                    <a:pos x="connsiteX1" y="connsiteY1"/>
                  </a:cxn>
                </a:cxnLst>
                <a:rect l="l" t="t" r="r" b="b"/>
                <a:pathLst>
                  <a:path w="142875" h="28575">
                    <a:moveTo>
                      <a:pt x="14288" y="14288"/>
                    </a:moveTo>
                    <a:lnTo>
                      <a:pt x="136208" y="14288"/>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1" name="Freeform: Shape 30">
                <a:extLst>
                  <a:ext uri="{FF2B5EF4-FFF2-40B4-BE49-F238E27FC236}">
                    <a16:creationId xmlns:a16="http://schemas.microsoft.com/office/drawing/2014/main" id="{D4971659-55A5-4E20-8FEE-CBAB7FC0FD24}"/>
                  </a:ext>
                </a:extLst>
              </p:cNvPr>
              <p:cNvSpPr/>
              <p:nvPr/>
            </p:nvSpPr>
            <p:spPr>
              <a:xfrm>
                <a:off x="4030027" y="2561272"/>
                <a:ext cx="133350" cy="28575"/>
              </a:xfrm>
              <a:custGeom>
                <a:avLst/>
                <a:gdLst>
                  <a:gd name="connsiteX0" fmla="*/ 14288 w 133350"/>
                  <a:gd name="connsiteY0" fmla="*/ 14288 h 28575"/>
                  <a:gd name="connsiteX1" fmla="*/ 120967 w 133350"/>
                  <a:gd name="connsiteY1" fmla="*/ 14288 h 28575"/>
                </a:gdLst>
                <a:ahLst/>
                <a:cxnLst>
                  <a:cxn ang="0">
                    <a:pos x="connsiteX0" y="connsiteY0"/>
                  </a:cxn>
                  <a:cxn ang="0">
                    <a:pos x="connsiteX1" y="connsiteY1"/>
                  </a:cxn>
                </a:cxnLst>
                <a:rect l="l" t="t" r="r" b="b"/>
                <a:pathLst>
                  <a:path w="133350" h="28575">
                    <a:moveTo>
                      <a:pt x="14288" y="14288"/>
                    </a:moveTo>
                    <a:lnTo>
                      <a:pt x="120967" y="14288"/>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2" name="Freeform: Shape 31">
                <a:extLst>
                  <a:ext uri="{FF2B5EF4-FFF2-40B4-BE49-F238E27FC236}">
                    <a16:creationId xmlns:a16="http://schemas.microsoft.com/office/drawing/2014/main" id="{3177E6CA-9DF9-4296-BA56-480B4FBFC660}"/>
                  </a:ext>
                </a:extLst>
              </p:cNvPr>
              <p:cNvSpPr/>
              <p:nvPr/>
            </p:nvSpPr>
            <p:spPr>
              <a:xfrm>
                <a:off x="4973002" y="2561272"/>
                <a:ext cx="133350" cy="28575"/>
              </a:xfrm>
              <a:custGeom>
                <a:avLst/>
                <a:gdLst>
                  <a:gd name="connsiteX0" fmla="*/ 14287 w 133350"/>
                  <a:gd name="connsiteY0" fmla="*/ 14288 h 28575"/>
                  <a:gd name="connsiteX1" fmla="*/ 120968 w 133350"/>
                  <a:gd name="connsiteY1" fmla="*/ 14288 h 28575"/>
                </a:gdLst>
                <a:ahLst/>
                <a:cxnLst>
                  <a:cxn ang="0">
                    <a:pos x="connsiteX0" y="connsiteY0"/>
                  </a:cxn>
                  <a:cxn ang="0">
                    <a:pos x="connsiteX1" y="connsiteY1"/>
                  </a:cxn>
                </a:cxnLst>
                <a:rect l="l" t="t" r="r" b="b"/>
                <a:pathLst>
                  <a:path w="133350" h="28575">
                    <a:moveTo>
                      <a:pt x="14287" y="14288"/>
                    </a:moveTo>
                    <a:lnTo>
                      <a:pt x="120968" y="14288"/>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3" name="Freeform: Shape 32">
                <a:extLst>
                  <a:ext uri="{FF2B5EF4-FFF2-40B4-BE49-F238E27FC236}">
                    <a16:creationId xmlns:a16="http://schemas.microsoft.com/office/drawing/2014/main" id="{8F9CD41F-50E5-4CB9-8485-610C346A14A0}"/>
                  </a:ext>
                </a:extLst>
              </p:cNvPr>
              <p:cNvSpPr/>
              <p:nvPr/>
            </p:nvSpPr>
            <p:spPr>
              <a:xfrm>
                <a:off x="4136707" y="2793682"/>
                <a:ext cx="866775" cy="304800"/>
              </a:xfrm>
              <a:custGeom>
                <a:avLst/>
                <a:gdLst>
                  <a:gd name="connsiteX0" fmla="*/ 14287 w 866775"/>
                  <a:gd name="connsiteY0" fmla="*/ 14288 h 304800"/>
                  <a:gd name="connsiteX1" fmla="*/ 857250 w 866775"/>
                  <a:gd name="connsiteY1" fmla="*/ 14288 h 304800"/>
                  <a:gd name="connsiteX2" fmla="*/ 857250 w 866775"/>
                  <a:gd name="connsiteY2" fmla="*/ 297180 h 304800"/>
                  <a:gd name="connsiteX3" fmla="*/ 14288 w 866775"/>
                  <a:gd name="connsiteY3" fmla="*/ 297180 h 304800"/>
                </a:gdLst>
                <a:ahLst/>
                <a:cxnLst>
                  <a:cxn ang="0">
                    <a:pos x="connsiteX0" y="connsiteY0"/>
                  </a:cxn>
                  <a:cxn ang="0">
                    <a:pos x="connsiteX1" y="connsiteY1"/>
                  </a:cxn>
                  <a:cxn ang="0">
                    <a:pos x="connsiteX2" y="connsiteY2"/>
                  </a:cxn>
                  <a:cxn ang="0">
                    <a:pos x="connsiteX3" y="connsiteY3"/>
                  </a:cxn>
                </a:cxnLst>
                <a:rect l="l" t="t" r="r" b="b"/>
                <a:pathLst>
                  <a:path w="866775" h="304800">
                    <a:moveTo>
                      <a:pt x="14287" y="14288"/>
                    </a:moveTo>
                    <a:lnTo>
                      <a:pt x="857250" y="14288"/>
                    </a:lnTo>
                    <a:lnTo>
                      <a:pt x="857250" y="297180"/>
                    </a:lnTo>
                    <a:lnTo>
                      <a:pt x="14288" y="297180"/>
                    </a:lnTo>
                    <a:close/>
                  </a:path>
                </a:pathLst>
              </a:custGeom>
              <a:noFill/>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4" name="Freeform: Shape 33">
                <a:extLst>
                  <a:ext uri="{FF2B5EF4-FFF2-40B4-BE49-F238E27FC236}">
                    <a16:creationId xmlns:a16="http://schemas.microsoft.com/office/drawing/2014/main" id="{20C81D0D-7AD3-4C15-AF2B-01945450E407}"/>
                  </a:ext>
                </a:extLst>
              </p:cNvPr>
              <p:cNvSpPr/>
              <p:nvPr/>
            </p:nvSpPr>
            <p:spPr>
              <a:xfrm>
                <a:off x="4623435" y="2792729"/>
                <a:ext cx="266700" cy="304800"/>
              </a:xfrm>
              <a:custGeom>
                <a:avLst/>
                <a:gdLst>
                  <a:gd name="connsiteX0" fmla="*/ 14288 w 266700"/>
                  <a:gd name="connsiteY0" fmla="*/ 14288 h 304800"/>
                  <a:gd name="connsiteX1" fmla="*/ 258127 w 266700"/>
                  <a:gd name="connsiteY1" fmla="*/ 298133 h 304800"/>
                </a:gdLst>
                <a:ahLst/>
                <a:cxnLst>
                  <a:cxn ang="0">
                    <a:pos x="connsiteX0" y="connsiteY0"/>
                  </a:cxn>
                  <a:cxn ang="0">
                    <a:pos x="connsiteX1" y="connsiteY1"/>
                  </a:cxn>
                </a:cxnLst>
                <a:rect l="l" t="t" r="r" b="b"/>
                <a:pathLst>
                  <a:path w="266700" h="304800">
                    <a:moveTo>
                      <a:pt x="14288" y="14288"/>
                    </a:moveTo>
                    <a:cubicBezTo>
                      <a:pt x="14288" y="171450"/>
                      <a:pt x="123825" y="298133"/>
                      <a:pt x="258127" y="298133"/>
                    </a:cubicBezTo>
                  </a:path>
                </a:pathLst>
              </a:custGeom>
              <a:noFill/>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5" name="Freeform: Shape 34">
                <a:extLst>
                  <a:ext uri="{FF2B5EF4-FFF2-40B4-BE49-F238E27FC236}">
                    <a16:creationId xmlns:a16="http://schemas.microsoft.com/office/drawing/2014/main" id="{81A9C9D4-F698-4AF1-9648-149DE6436640}"/>
                  </a:ext>
                </a:extLst>
              </p:cNvPr>
              <p:cNvSpPr/>
              <p:nvPr/>
            </p:nvSpPr>
            <p:spPr>
              <a:xfrm>
                <a:off x="4289107" y="2934652"/>
                <a:ext cx="247650" cy="28575"/>
              </a:xfrm>
              <a:custGeom>
                <a:avLst/>
                <a:gdLst>
                  <a:gd name="connsiteX0" fmla="*/ 14287 w 247650"/>
                  <a:gd name="connsiteY0" fmla="*/ 14287 h 28575"/>
                  <a:gd name="connsiteX1" fmla="*/ 241935 w 247650"/>
                  <a:gd name="connsiteY1" fmla="*/ 14287 h 28575"/>
                </a:gdLst>
                <a:ahLst/>
                <a:cxnLst>
                  <a:cxn ang="0">
                    <a:pos x="connsiteX0" y="connsiteY0"/>
                  </a:cxn>
                  <a:cxn ang="0">
                    <a:pos x="connsiteX1" y="connsiteY1"/>
                  </a:cxn>
                </a:cxnLst>
                <a:rect l="l" t="t" r="r" b="b"/>
                <a:pathLst>
                  <a:path w="247650" h="28575">
                    <a:moveTo>
                      <a:pt x="14287" y="14287"/>
                    </a:moveTo>
                    <a:lnTo>
                      <a:pt x="241935" y="14287"/>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6" name="Freeform: Shape 35">
                <a:extLst>
                  <a:ext uri="{FF2B5EF4-FFF2-40B4-BE49-F238E27FC236}">
                    <a16:creationId xmlns:a16="http://schemas.microsoft.com/office/drawing/2014/main" id="{1347CCE3-73DF-481A-87B6-04C0A8732D90}"/>
                  </a:ext>
                </a:extLst>
              </p:cNvPr>
              <p:cNvSpPr/>
              <p:nvPr/>
            </p:nvSpPr>
            <p:spPr>
              <a:xfrm>
                <a:off x="4805362" y="2934652"/>
                <a:ext cx="142875" cy="28575"/>
              </a:xfrm>
              <a:custGeom>
                <a:avLst/>
                <a:gdLst>
                  <a:gd name="connsiteX0" fmla="*/ 14288 w 142875"/>
                  <a:gd name="connsiteY0" fmla="*/ 14287 h 28575"/>
                  <a:gd name="connsiteX1" fmla="*/ 136208 w 142875"/>
                  <a:gd name="connsiteY1" fmla="*/ 14287 h 28575"/>
                </a:gdLst>
                <a:ahLst/>
                <a:cxnLst>
                  <a:cxn ang="0">
                    <a:pos x="connsiteX0" y="connsiteY0"/>
                  </a:cxn>
                  <a:cxn ang="0">
                    <a:pos x="connsiteX1" y="connsiteY1"/>
                  </a:cxn>
                </a:cxnLst>
                <a:rect l="l" t="t" r="r" b="b"/>
                <a:pathLst>
                  <a:path w="142875" h="28575">
                    <a:moveTo>
                      <a:pt x="14288" y="14287"/>
                    </a:moveTo>
                    <a:lnTo>
                      <a:pt x="136208" y="14287"/>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7" name="Freeform: Shape 36">
                <a:extLst>
                  <a:ext uri="{FF2B5EF4-FFF2-40B4-BE49-F238E27FC236}">
                    <a16:creationId xmlns:a16="http://schemas.microsoft.com/office/drawing/2014/main" id="{F2C8D99E-B0F6-46B3-9C0B-86AE8810CD6C}"/>
                  </a:ext>
                </a:extLst>
              </p:cNvPr>
              <p:cNvSpPr/>
              <p:nvPr/>
            </p:nvSpPr>
            <p:spPr>
              <a:xfrm>
                <a:off x="4030027" y="2934652"/>
                <a:ext cx="133350" cy="28575"/>
              </a:xfrm>
              <a:custGeom>
                <a:avLst/>
                <a:gdLst>
                  <a:gd name="connsiteX0" fmla="*/ 14288 w 133350"/>
                  <a:gd name="connsiteY0" fmla="*/ 14287 h 28575"/>
                  <a:gd name="connsiteX1" fmla="*/ 120967 w 133350"/>
                  <a:gd name="connsiteY1" fmla="*/ 14287 h 28575"/>
                </a:gdLst>
                <a:ahLst/>
                <a:cxnLst>
                  <a:cxn ang="0">
                    <a:pos x="connsiteX0" y="connsiteY0"/>
                  </a:cxn>
                  <a:cxn ang="0">
                    <a:pos x="connsiteX1" y="connsiteY1"/>
                  </a:cxn>
                </a:cxnLst>
                <a:rect l="l" t="t" r="r" b="b"/>
                <a:pathLst>
                  <a:path w="133350" h="28575">
                    <a:moveTo>
                      <a:pt x="14288" y="14287"/>
                    </a:moveTo>
                    <a:lnTo>
                      <a:pt x="120967" y="14287"/>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8" name="Freeform: Shape 37">
                <a:extLst>
                  <a:ext uri="{FF2B5EF4-FFF2-40B4-BE49-F238E27FC236}">
                    <a16:creationId xmlns:a16="http://schemas.microsoft.com/office/drawing/2014/main" id="{4EF44B24-7E1A-49DC-BB6C-8A253D9C7398}"/>
                  </a:ext>
                </a:extLst>
              </p:cNvPr>
              <p:cNvSpPr/>
              <p:nvPr/>
            </p:nvSpPr>
            <p:spPr>
              <a:xfrm>
                <a:off x="4973002" y="2934652"/>
                <a:ext cx="133350" cy="28575"/>
              </a:xfrm>
              <a:custGeom>
                <a:avLst/>
                <a:gdLst>
                  <a:gd name="connsiteX0" fmla="*/ 14287 w 133350"/>
                  <a:gd name="connsiteY0" fmla="*/ 14287 h 28575"/>
                  <a:gd name="connsiteX1" fmla="*/ 120968 w 133350"/>
                  <a:gd name="connsiteY1" fmla="*/ 14287 h 28575"/>
                </a:gdLst>
                <a:ahLst/>
                <a:cxnLst>
                  <a:cxn ang="0">
                    <a:pos x="connsiteX0" y="connsiteY0"/>
                  </a:cxn>
                  <a:cxn ang="0">
                    <a:pos x="connsiteX1" y="connsiteY1"/>
                  </a:cxn>
                </a:cxnLst>
                <a:rect l="l" t="t" r="r" b="b"/>
                <a:pathLst>
                  <a:path w="133350" h="28575">
                    <a:moveTo>
                      <a:pt x="14287" y="14287"/>
                    </a:moveTo>
                    <a:lnTo>
                      <a:pt x="120968" y="14287"/>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39" name="Freeform: Shape 38">
                <a:extLst>
                  <a:ext uri="{FF2B5EF4-FFF2-40B4-BE49-F238E27FC236}">
                    <a16:creationId xmlns:a16="http://schemas.microsoft.com/office/drawing/2014/main" id="{31669209-C39E-4CE4-AAFF-5D7EBCD30643}"/>
                  </a:ext>
                </a:extLst>
              </p:cNvPr>
              <p:cNvSpPr/>
              <p:nvPr/>
            </p:nvSpPr>
            <p:spPr>
              <a:xfrm>
                <a:off x="4028122" y="2028825"/>
                <a:ext cx="28575" cy="1085850"/>
              </a:xfrm>
              <a:custGeom>
                <a:avLst/>
                <a:gdLst>
                  <a:gd name="connsiteX0" fmla="*/ 16193 w 28575"/>
                  <a:gd name="connsiteY0" fmla="*/ 14288 h 1085850"/>
                  <a:gd name="connsiteX1" fmla="*/ 14287 w 28575"/>
                  <a:gd name="connsiteY1" fmla="*/ 1075373 h 1085850"/>
                </a:gdLst>
                <a:ahLst/>
                <a:cxnLst>
                  <a:cxn ang="0">
                    <a:pos x="connsiteX0" y="connsiteY0"/>
                  </a:cxn>
                  <a:cxn ang="0">
                    <a:pos x="connsiteX1" y="connsiteY1"/>
                  </a:cxn>
                </a:cxnLst>
                <a:rect l="l" t="t" r="r" b="b"/>
                <a:pathLst>
                  <a:path w="28575" h="1085850">
                    <a:moveTo>
                      <a:pt x="16193" y="14288"/>
                    </a:moveTo>
                    <a:lnTo>
                      <a:pt x="14287" y="1075373"/>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40" name="Freeform: Shape 39">
                <a:extLst>
                  <a:ext uri="{FF2B5EF4-FFF2-40B4-BE49-F238E27FC236}">
                    <a16:creationId xmlns:a16="http://schemas.microsoft.com/office/drawing/2014/main" id="{9D660807-9825-430E-A051-1DDF708D649D}"/>
                  </a:ext>
                </a:extLst>
              </p:cNvPr>
              <p:cNvSpPr/>
              <p:nvPr/>
            </p:nvSpPr>
            <p:spPr>
              <a:xfrm>
                <a:off x="5076825" y="2028825"/>
                <a:ext cx="28575" cy="1085850"/>
              </a:xfrm>
              <a:custGeom>
                <a:avLst/>
                <a:gdLst>
                  <a:gd name="connsiteX0" fmla="*/ 17145 w 28575"/>
                  <a:gd name="connsiteY0" fmla="*/ 14288 h 1085850"/>
                  <a:gd name="connsiteX1" fmla="*/ 14288 w 28575"/>
                  <a:gd name="connsiteY1" fmla="*/ 1071563 h 1085850"/>
                </a:gdLst>
                <a:ahLst/>
                <a:cxnLst>
                  <a:cxn ang="0">
                    <a:pos x="connsiteX0" y="connsiteY0"/>
                  </a:cxn>
                  <a:cxn ang="0">
                    <a:pos x="connsiteX1" y="connsiteY1"/>
                  </a:cxn>
                </a:cxnLst>
                <a:rect l="l" t="t" r="r" b="b"/>
                <a:pathLst>
                  <a:path w="28575" h="1085850">
                    <a:moveTo>
                      <a:pt x="17145" y="14288"/>
                    </a:moveTo>
                    <a:lnTo>
                      <a:pt x="14288" y="1071563"/>
                    </a:lnTo>
                  </a:path>
                </a:pathLst>
              </a:custGeom>
              <a:ln w="19050"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41" name="Freeform: Shape 40">
                <a:extLst>
                  <a:ext uri="{FF2B5EF4-FFF2-40B4-BE49-F238E27FC236}">
                    <a16:creationId xmlns:a16="http://schemas.microsoft.com/office/drawing/2014/main" id="{C420E782-40A1-48C3-8D6B-4E01DF4AC5E9}"/>
                  </a:ext>
                </a:extLst>
              </p:cNvPr>
              <p:cNvSpPr/>
              <p:nvPr/>
            </p:nvSpPr>
            <p:spPr>
              <a:xfrm>
                <a:off x="5125538" y="2502353"/>
                <a:ext cx="133350" cy="133350"/>
              </a:xfrm>
              <a:custGeom>
                <a:avLst/>
                <a:gdLst>
                  <a:gd name="connsiteX0" fmla="*/ 12246 w 133350"/>
                  <a:gd name="connsiteY0" fmla="*/ 12247 h 133350"/>
                  <a:gd name="connsiteX1" fmla="*/ 126546 w 133350"/>
                  <a:gd name="connsiteY1" fmla="*/ 12247 h 133350"/>
                  <a:gd name="connsiteX2" fmla="*/ 126546 w 133350"/>
                  <a:gd name="connsiteY2" fmla="*/ 126547 h 133350"/>
                  <a:gd name="connsiteX3" fmla="*/ 12246 w 133350"/>
                  <a:gd name="connsiteY3" fmla="*/ 126547 h 133350"/>
                </a:gdLst>
                <a:ahLst/>
                <a:cxnLst>
                  <a:cxn ang="0">
                    <a:pos x="connsiteX0" y="connsiteY0"/>
                  </a:cxn>
                  <a:cxn ang="0">
                    <a:pos x="connsiteX1" y="connsiteY1"/>
                  </a:cxn>
                  <a:cxn ang="0">
                    <a:pos x="connsiteX2" y="connsiteY2"/>
                  </a:cxn>
                  <a:cxn ang="0">
                    <a:pos x="connsiteX3" y="connsiteY3"/>
                  </a:cxn>
                </a:cxnLst>
                <a:rect l="l" t="t" r="r" b="b"/>
                <a:pathLst>
                  <a:path w="133350" h="133350">
                    <a:moveTo>
                      <a:pt x="12246" y="12247"/>
                    </a:moveTo>
                    <a:lnTo>
                      <a:pt x="126546" y="12247"/>
                    </a:lnTo>
                    <a:lnTo>
                      <a:pt x="126546" y="126547"/>
                    </a:lnTo>
                    <a:lnTo>
                      <a:pt x="12246" y="126547"/>
                    </a:lnTo>
                    <a:close/>
                  </a:path>
                </a:pathLst>
              </a:custGeom>
              <a:noFill/>
              <a:ln w="16329"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42" name="Freeform: Shape 41">
                <a:extLst>
                  <a:ext uri="{FF2B5EF4-FFF2-40B4-BE49-F238E27FC236}">
                    <a16:creationId xmlns:a16="http://schemas.microsoft.com/office/drawing/2014/main" id="{42A86CC7-68E3-44EE-8F6F-5206C5F8F24B}"/>
                  </a:ext>
                </a:extLst>
              </p:cNvPr>
              <p:cNvSpPr/>
              <p:nvPr/>
            </p:nvSpPr>
            <p:spPr>
              <a:xfrm>
                <a:off x="5077913" y="2559503"/>
                <a:ext cx="66675" cy="19050"/>
              </a:xfrm>
              <a:custGeom>
                <a:avLst/>
                <a:gdLst>
                  <a:gd name="connsiteX0" fmla="*/ 12247 w 66675"/>
                  <a:gd name="connsiteY0" fmla="*/ 12247 h 19050"/>
                  <a:gd name="connsiteX1" fmla="*/ 59871 w 66675"/>
                  <a:gd name="connsiteY1" fmla="*/ 12247 h 19050"/>
                </a:gdLst>
                <a:ahLst/>
                <a:cxnLst>
                  <a:cxn ang="0">
                    <a:pos x="connsiteX0" y="connsiteY0"/>
                  </a:cxn>
                  <a:cxn ang="0">
                    <a:pos x="connsiteX1" y="connsiteY1"/>
                  </a:cxn>
                </a:cxnLst>
                <a:rect l="l" t="t" r="r" b="b"/>
                <a:pathLst>
                  <a:path w="66675" h="19050">
                    <a:moveTo>
                      <a:pt x="12247" y="12247"/>
                    </a:moveTo>
                    <a:lnTo>
                      <a:pt x="59871" y="12247"/>
                    </a:lnTo>
                  </a:path>
                </a:pathLst>
              </a:custGeom>
              <a:ln w="16329" cap="flat">
                <a:solidFill>
                  <a:srgbClr val="A0D26D"/>
                </a:solidFill>
                <a:prstDash val="solid"/>
                <a:miter/>
              </a:ln>
            </p:spPr>
            <p:txBody>
              <a:bodyPr rtlCol="0" anchor="ctr"/>
              <a:lstStyle/>
              <a:p>
                <a:pPr defTabSz="731520">
                  <a:defRPr/>
                </a:pPr>
                <a:endParaRPr lang="en-US" sz="2880">
                  <a:solidFill>
                    <a:prstClr val="white"/>
                  </a:solidFill>
                  <a:latin typeface="Amazon Ember"/>
                </a:endParaRPr>
              </a:p>
            </p:txBody>
          </p:sp>
          <p:sp>
            <p:nvSpPr>
              <p:cNvPr id="43" name="Freeform: Shape 42">
                <a:extLst>
                  <a:ext uri="{FF2B5EF4-FFF2-40B4-BE49-F238E27FC236}">
                    <a16:creationId xmlns:a16="http://schemas.microsoft.com/office/drawing/2014/main" id="{23CD3D4D-D59A-463D-871F-916A3563ED87}"/>
                  </a:ext>
                </a:extLst>
              </p:cNvPr>
              <p:cNvSpPr/>
              <p:nvPr/>
            </p:nvSpPr>
            <p:spPr>
              <a:xfrm>
                <a:off x="3876947" y="2507153"/>
                <a:ext cx="133350" cy="133350"/>
              </a:xfrm>
              <a:custGeom>
                <a:avLst/>
                <a:gdLst>
                  <a:gd name="connsiteX0" fmla="*/ 126547 w 133350"/>
                  <a:gd name="connsiteY0" fmla="*/ 126547 h 133350"/>
                  <a:gd name="connsiteX1" fmla="*/ 12247 w 133350"/>
                  <a:gd name="connsiteY1" fmla="*/ 126547 h 133350"/>
                  <a:gd name="connsiteX2" fmla="*/ 12247 w 133350"/>
                  <a:gd name="connsiteY2" fmla="*/ 12247 h 133350"/>
                  <a:gd name="connsiteX3" fmla="*/ 126547 w 133350"/>
                  <a:gd name="connsiteY3" fmla="*/ 12247 h 133350"/>
                </a:gdLst>
                <a:ahLst/>
                <a:cxnLst>
                  <a:cxn ang="0">
                    <a:pos x="connsiteX0" y="connsiteY0"/>
                  </a:cxn>
                  <a:cxn ang="0">
                    <a:pos x="connsiteX1" y="connsiteY1"/>
                  </a:cxn>
                  <a:cxn ang="0">
                    <a:pos x="connsiteX2" y="connsiteY2"/>
                  </a:cxn>
                  <a:cxn ang="0">
                    <a:pos x="connsiteX3" y="connsiteY3"/>
                  </a:cxn>
                </a:cxnLst>
                <a:rect l="l" t="t" r="r" b="b"/>
                <a:pathLst>
                  <a:path w="133350" h="133350">
                    <a:moveTo>
                      <a:pt x="126547" y="126547"/>
                    </a:moveTo>
                    <a:lnTo>
                      <a:pt x="12247" y="126547"/>
                    </a:lnTo>
                    <a:lnTo>
                      <a:pt x="12247" y="12247"/>
                    </a:lnTo>
                    <a:lnTo>
                      <a:pt x="126547" y="12247"/>
                    </a:lnTo>
                    <a:close/>
                  </a:path>
                </a:pathLst>
              </a:custGeom>
              <a:noFill/>
              <a:ln w="16329"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44" name="Freeform: Shape 43">
                <a:extLst>
                  <a:ext uri="{FF2B5EF4-FFF2-40B4-BE49-F238E27FC236}">
                    <a16:creationId xmlns:a16="http://schemas.microsoft.com/office/drawing/2014/main" id="{BF172BA8-43CE-48C3-A4B4-60A3432814A6}"/>
                  </a:ext>
                </a:extLst>
              </p:cNvPr>
              <p:cNvSpPr/>
              <p:nvPr/>
            </p:nvSpPr>
            <p:spPr>
              <a:xfrm>
                <a:off x="3992063" y="2564265"/>
                <a:ext cx="66675" cy="19050"/>
              </a:xfrm>
              <a:custGeom>
                <a:avLst/>
                <a:gdLst>
                  <a:gd name="connsiteX0" fmla="*/ 59872 w 66675"/>
                  <a:gd name="connsiteY0" fmla="*/ 12247 h 19050"/>
                  <a:gd name="connsiteX1" fmla="*/ 12247 w 66675"/>
                  <a:gd name="connsiteY1" fmla="*/ 12247 h 19050"/>
                </a:gdLst>
                <a:ahLst/>
                <a:cxnLst>
                  <a:cxn ang="0">
                    <a:pos x="connsiteX0" y="connsiteY0"/>
                  </a:cxn>
                  <a:cxn ang="0">
                    <a:pos x="connsiteX1" y="connsiteY1"/>
                  </a:cxn>
                </a:cxnLst>
                <a:rect l="l" t="t" r="r" b="b"/>
                <a:pathLst>
                  <a:path w="66675" h="19050">
                    <a:moveTo>
                      <a:pt x="59872" y="12247"/>
                    </a:moveTo>
                    <a:lnTo>
                      <a:pt x="12247" y="12247"/>
                    </a:lnTo>
                  </a:path>
                </a:pathLst>
              </a:custGeom>
              <a:ln w="16329" cap="flat">
                <a:solidFill>
                  <a:schemeClr val="tx1">
                    <a:alpha val="60000"/>
                  </a:schemeClr>
                </a:solidFill>
                <a:prstDash val="solid"/>
                <a:miter/>
              </a:ln>
            </p:spPr>
            <p:txBody>
              <a:bodyPr rtlCol="0" anchor="ctr"/>
              <a:lstStyle/>
              <a:p>
                <a:pPr defTabSz="731520">
                  <a:defRPr/>
                </a:pPr>
                <a:endParaRPr lang="en-US" sz="2880">
                  <a:solidFill>
                    <a:prstClr val="white"/>
                  </a:solidFill>
                  <a:latin typeface="Amazon Ember"/>
                </a:endParaRPr>
              </a:p>
            </p:txBody>
          </p:sp>
        </p:grpSp>
        <p:grpSp>
          <p:nvGrpSpPr>
            <p:cNvPr id="45" name="Group 4">
              <a:extLst>
                <a:ext uri="{FF2B5EF4-FFF2-40B4-BE49-F238E27FC236}">
                  <a16:creationId xmlns:a16="http://schemas.microsoft.com/office/drawing/2014/main" id="{6AF3D3B5-EB1F-4A95-A20D-C99F162234C1}"/>
                </a:ext>
              </a:extLst>
            </p:cNvPr>
            <p:cNvGrpSpPr>
              <a:grpSpLocks noChangeAspect="1"/>
            </p:cNvGrpSpPr>
            <p:nvPr/>
          </p:nvGrpSpPr>
          <p:grpSpPr bwMode="auto">
            <a:xfrm>
              <a:off x="348682" y="2146353"/>
              <a:ext cx="1847213" cy="1327002"/>
              <a:chOff x="2537" y="1408"/>
              <a:chExt cx="593" cy="426"/>
            </a:xfrm>
          </p:grpSpPr>
          <p:sp>
            <p:nvSpPr>
              <p:cNvPr id="46" name="Line 5">
                <a:extLst>
                  <a:ext uri="{FF2B5EF4-FFF2-40B4-BE49-F238E27FC236}">
                    <a16:creationId xmlns:a16="http://schemas.microsoft.com/office/drawing/2014/main" id="{6BB371D0-AE26-4498-9096-9C07D4318B09}"/>
                  </a:ext>
                </a:extLst>
              </p:cNvPr>
              <p:cNvSpPr>
                <a:spLocks noChangeShapeType="1"/>
              </p:cNvSpPr>
              <p:nvPr/>
            </p:nvSpPr>
            <p:spPr bwMode="auto">
              <a:xfrm flipH="1">
                <a:off x="2537" y="1834"/>
                <a:ext cx="593"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47" name="Rectangle 6">
                <a:extLst>
                  <a:ext uri="{FF2B5EF4-FFF2-40B4-BE49-F238E27FC236}">
                    <a16:creationId xmlns:a16="http://schemas.microsoft.com/office/drawing/2014/main" id="{137B1897-32B4-4945-B162-1176A5C63783}"/>
                  </a:ext>
                </a:extLst>
              </p:cNvPr>
              <p:cNvSpPr>
                <a:spLocks noChangeArrowheads="1"/>
              </p:cNvSpPr>
              <p:nvPr/>
            </p:nvSpPr>
            <p:spPr bwMode="auto">
              <a:xfrm>
                <a:off x="2797" y="1408"/>
                <a:ext cx="271" cy="426"/>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48" name="Rectangle 7">
                <a:extLst>
                  <a:ext uri="{FF2B5EF4-FFF2-40B4-BE49-F238E27FC236}">
                    <a16:creationId xmlns:a16="http://schemas.microsoft.com/office/drawing/2014/main" id="{1A24DF67-46EC-4745-A0EE-D0797A55CB5D}"/>
                  </a:ext>
                </a:extLst>
              </p:cNvPr>
              <p:cNvSpPr>
                <a:spLocks noChangeArrowheads="1"/>
              </p:cNvSpPr>
              <p:nvPr/>
            </p:nvSpPr>
            <p:spPr bwMode="auto">
              <a:xfrm>
                <a:off x="2854" y="1465"/>
                <a:ext cx="54"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49" name="Rectangle 8">
                <a:extLst>
                  <a:ext uri="{FF2B5EF4-FFF2-40B4-BE49-F238E27FC236}">
                    <a16:creationId xmlns:a16="http://schemas.microsoft.com/office/drawing/2014/main" id="{6EBC6E0B-8DDF-483C-9FEB-F81A1B4C3399}"/>
                  </a:ext>
                </a:extLst>
              </p:cNvPr>
              <p:cNvSpPr>
                <a:spLocks noChangeArrowheads="1"/>
              </p:cNvSpPr>
              <p:nvPr/>
            </p:nvSpPr>
            <p:spPr bwMode="auto">
              <a:xfrm>
                <a:off x="2957" y="1465"/>
                <a:ext cx="56"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50" name="Rectangle 9">
                <a:extLst>
                  <a:ext uri="{FF2B5EF4-FFF2-40B4-BE49-F238E27FC236}">
                    <a16:creationId xmlns:a16="http://schemas.microsoft.com/office/drawing/2014/main" id="{EE30BDB0-EBF7-4823-88CC-28455C8B7F12}"/>
                  </a:ext>
                </a:extLst>
              </p:cNvPr>
              <p:cNvSpPr>
                <a:spLocks noChangeArrowheads="1"/>
              </p:cNvSpPr>
              <p:nvPr/>
            </p:nvSpPr>
            <p:spPr bwMode="auto">
              <a:xfrm>
                <a:off x="2854" y="158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51" name="Rectangle 10">
                <a:extLst>
                  <a:ext uri="{FF2B5EF4-FFF2-40B4-BE49-F238E27FC236}">
                    <a16:creationId xmlns:a16="http://schemas.microsoft.com/office/drawing/2014/main" id="{BFFE0079-B7CB-4CD8-AFA7-59CD4CB6C2F0}"/>
                  </a:ext>
                </a:extLst>
              </p:cNvPr>
              <p:cNvSpPr>
                <a:spLocks noChangeArrowheads="1"/>
              </p:cNvSpPr>
              <p:nvPr/>
            </p:nvSpPr>
            <p:spPr bwMode="auto">
              <a:xfrm>
                <a:off x="2957" y="158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52" name="Rectangle 11">
                <a:extLst>
                  <a:ext uri="{FF2B5EF4-FFF2-40B4-BE49-F238E27FC236}">
                    <a16:creationId xmlns:a16="http://schemas.microsoft.com/office/drawing/2014/main" id="{4E5AD2DB-0A5B-42ED-9099-ECC82194326E}"/>
                  </a:ext>
                </a:extLst>
              </p:cNvPr>
              <p:cNvSpPr>
                <a:spLocks noChangeArrowheads="1"/>
              </p:cNvSpPr>
              <p:nvPr/>
            </p:nvSpPr>
            <p:spPr bwMode="auto">
              <a:xfrm>
                <a:off x="2854" y="170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53" name="Rectangle 12">
                <a:extLst>
                  <a:ext uri="{FF2B5EF4-FFF2-40B4-BE49-F238E27FC236}">
                    <a16:creationId xmlns:a16="http://schemas.microsoft.com/office/drawing/2014/main" id="{45CED76A-DED2-4FE1-AD00-A614C8D8AE4C}"/>
                  </a:ext>
                </a:extLst>
              </p:cNvPr>
              <p:cNvSpPr>
                <a:spLocks noChangeArrowheads="1"/>
              </p:cNvSpPr>
              <p:nvPr/>
            </p:nvSpPr>
            <p:spPr bwMode="auto">
              <a:xfrm>
                <a:off x="2957" y="170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54" name="Rectangle 13">
                <a:extLst>
                  <a:ext uri="{FF2B5EF4-FFF2-40B4-BE49-F238E27FC236}">
                    <a16:creationId xmlns:a16="http://schemas.microsoft.com/office/drawing/2014/main" id="{F62F105F-76C2-453C-8DF4-7827BE131F6C}"/>
                  </a:ext>
                </a:extLst>
              </p:cNvPr>
              <p:cNvSpPr>
                <a:spLocks noChangeArrowheads="1"/>
              </p:cNvSpPr>
              <p:nvPr/>
            </p:nvSpPr>
            <p:spPr bwMode="auto">
              <a:xfrm>
                <a:off x="2581" y="1526"/>
                <a:ext cx="216" cy="308"/>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grpSp>
      </p:grpSp>
      <p:grpSp>
        <p:nvGrpSpPr>
          <p:cNvPr id="114" name="Group 113">
            <a:extLst>
              <a:ext uri="{FF2B5EF4-FFF2-40B4-BE49-F238E27FC236}">
                <a16:creationId xmlns:a16="http://schemas.microsoft.com/office/drawing/2014/main" id="{6B8D34B5-1AD8-4952-9214-7AAC5491F773}"/>
              </a:ext>
            </a:extLst>
          </p:cNvPr>
          <p:cNvGrpSpPr/>
          <p:nvPr/>
        </p:nvGrpSpPr>
        <p:grpSpPr>
          <a:xfrm>
            <a:off x="5518757" y="4081398"/>
            <a:ext cx="3633187" cy="1702027"/>
            <a:chOff x="3449223" y="2196543"/>
            <a:chExt cx="2270742" cy="1063767"/>
          </a:xfrm>
        </p:grpSpPr>
        <p:grpSp>
          <p:nvGrpSpPr>
            <p:cNvPr id="19" name="Group 18">
              <a:extLst>
                <a:ext uri="{FF2B5EF4-FFF2-40B4-BE49-F238E27FC236}">
                  <a16:creationId xmlns:a16="http://schemas.microsoft.com/office/drawing/2014/main" id="{97531557-A86A-4EFF-85B5-067E9B67D115}"/>
                </a:ext>
              </a:extLst>
            </p:cNvPr>
            <p:cNvGrpSpPr/>
            <p:nvPr/>
          </p:nvGrpSpPr>
          <p:grpSpPr>
            <a:xfrm>
              <a:off x="4217305" y="2662503"/>
              <a:ext cx="376050" cy="374141"/>
              <a:chOff x="4150538" y="3152811"/>
              <a:chExt cx="214217" cy="213130"/>
            </a:xfrm>
            <a:noFill/>
          </p:grpSpPr>
          <p:sp>
            <p:nvSpPr>
              <p:cNvPr id="23" name="Freeform 7">
                <a:extLst>
                  <a:ext uri="{FF2B5EF4-FFF2-40B4-BE49-F238E27FC236}">
                    <a16:creationId xmlns:a16="http://schemas.microsoft.com/office/drawing/2014/main" id="{F5E90380-5653-41C5-8137-0BADC00BE7ED}"/>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tx1">
                    <a:alpha val="60000"/>
                  </a:schemeClr>
                </a:solidFill>
                <a:prstDash val="solid"/>
                <a:round/>
              </a:ln>
              <a:extLst/>
            </p:spPr>
            <p:txBody>
              <a:bodyPr vert="horz" wrap="square" lIns="146304" tIns="73152" rIns="146304" bIns="73152" numCol="1" anchor="t" anchorCtr="0" compatLnSpc="1">
                <a:prstTxWarp prst="textNoShape">
                  <a:avLst/>
                </a:prstTxWarp>
              </a:bodyPr>
              <a:lstStyle/>
              <a:p>
                <a:pPr defTabSz="731502">
                  <a:defRPr/>
                </a:pPr>
                <a:endParaRPr lang="en-US" sz="2880" kern="0">
                  <a:solidFill>
                    <a:prstClr val="white">
                      <a:alpha val="65000"/>
                    </a:prstClr>
                  </a:solidFill>
                  <a:latin typeface="Amazon Ember"/>
                </a:endParaRPr>
              </a:p>
            </p:txBody>
          </p:sp>
          <p:sp>
            <p:nvSpPr>
              <p:cNvPr id="24" name="Oval 6">
                <a:extLst>
                  <a:ext uri="{FF2B5EF4-FFF2-40B4-BE49-F238E27FC236}">
                    <a16:creationId xmlns:a16="http://schemas.microsoft.com/office/drawing/2014/main" id="{39BFBABD-234C-4E06-9600-6A06C0ABE71B}"/>
                  </a:ext>
                </a:extLst>
              </p:cNvPr>
              <p:cNvSpPr>
                <a:spLocks noChangeArrowheads="1"/>
              </p:cNvSpPr>
              <p:nvPr/>
            </p:nvSpPr>
            <p:spPr bwMode="auto">
              <a:xfrm>
                <a:off x="4217956" y="3219689"/>
                <a:ext cx="79380" cy="79380"/>
              </a:xfrm>
              <a:prstGeom prst="ellipse">
                <a:avLst/>
              </a:pr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a:solidFill>
                    <a:prstClr val="white">
                      <a:alpha val="65000"/>
                    </a:prstClr>
                  </a:solidFill>
                  <a:latin typeface="Amazon Ember"/>
                </a:endParaRPr>
              </a:p>
            </p:txBody>
          </p:sp>
        </p:grpSp>
        <p:grpSp>
          <p:nvGrpSpPr>
            <p:cNvPr id="20" name="Group 19">
              <a:extLst>
                <a:ext uri="{FF2B5EF4-FFF2-40B4-BE49-F238E27FC236}">
                  <a16:creationId xmlns:a16="http://schemas.microsoft.com/office/drawing/2014/main" id="{880A7852-5924-4F73-92D3-41B246166EF6}"/>
                </a:ext>
              </a:extLst>
            </p:cNvPr>
            <p:cNvGrpSpPr/>
            <p:nvPr/>
          </p:nvGrpSpPr>
          <p:grpSpPr>
            <a:xfrm>
              <a:off x="4661187" y="2873168"/>
              <a:ext cx="253341" cy="252056"/>
              <a:chOff x="4150538" y="3152809"/>
              <a:chExt cx="214217" cy="213130"/>
            </a:xfrm>
            <a:noFill/>
          </p:grpSpPr>
          <p:sp>
            <p:nvSpPr>
              <p:cNvPr id="21" name="Freeform 7">
                <a:extLst>
                  <a:ext uri="{FF2B5EF4-FFF2-40B4-BE49-F238E27FC236}">
                    <a16:creationId xmlns:a16="http://schemas.microsoft.com/office/drawing/2014/main" id="{58F7C1BE-15C8-43BE-B7E9-2DBC912FA868}"/>
                  </a:ext>
                </a:extLst>
              </p:cNvPr>
              <p:cNvSpPr>
                <a:spLocks/>
              </p:cNvSpPr>
              <p:nvPr/>
            </p:nvSpPr>
            <p:spPr bwMode="auto">
              <a:xfrm>
                <a:off x="4150538" y="3152809"/>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tx1">
                    <a:alpha val="60000"/>
                  </a:schemeClr>
                </a:solidFill>
                <a:prstDash val="solid"/>
                <a:round/>
              </a:ln>
              <a:extLst/>
            </p:spPr>
            <p:txBody>
              <a:bodyPr vert="horz" wrap="square" lIns="146304" tIns="73152" rIns="146304" bIns="73152" numCol="1" anchor="t" anchorCtr="0" compatLnSpc="1">
                <a:prstTxWarp prst="textNoShape">
                  <a:avLst/>
                </a:prstTxWarp>
              </a:bodyPr>
              <a:lstStyle/>
              <a:p>
                <a:pPr defTabSz="731502">
                  <a:defRPr/>
                </a:pPr>
                <a:endParaRPr lang="en-US" sz="2880" kern="0">
                  <a:solidFill>
                    <a:srgbClr val="474746"/>
                  </a:solidFill>
                  <a:latin typeface="Amazon Ember"/>
                </a:endParaRPr>
              </a:p>
            </p:txBody>
          </p:sp>
          <p:sp>
            <p:nvSpPr>
              <p:cNvPr id="22" name="Oval 6">
                <a:extLst>
                  <a:ext uri="{FF2B5EF4-FFF2-40B4-BE49-F238E27FC236}">
                    <a16:creationId xmlns:a16="http://schemas.microsoft.com/office/drawing/2014/main" id="{4063A651-CFBA-4879-BF60-D0584234E69D}"/>
                  </a:ext>
                </a:extLst>
              </p:cNvPr>
              <p:cNvSpPr>
                <a:spLocks noChangeArrowheads="1"/>
              </p:cNvSpPr>
              <p:nvPr/>
            </p:nvSpPr>
            <p:spPr bwMode="auto">
              <a:xfrm>
                <a:off x="4217957" y="3219686"/>
                <a:ext cx="79380" cy="79380"/>
              </a:xfrm>
              <a:prstGeom prst="ellipse">
                <a:avLst/>
              </a:pr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a:solidFill>
                    <a:srgbClr val="474746"/>
                  </a:solidFill>
                  <a:latin typeface="Amazon Ember"/>
                </a:endParaRPr>
              </a:p>
            </p:txBody>
          </p:sp>
        </p:grpSp>
        <p:grpSp>
          <p:nvGrpSpPr>
            <p:cNvPr id="57" name="Graphic 1">
              <a:extLst>
                <a:ext uri="{FF2B5EF4-FFF2-40B4-BE49-F238E27FC236}">
                  <a16:creationId xmlns:a16="http://schemas.microsoft.com/office/drawing/2014/main" id="{E5AF5147-C3F6-4BC5-A1FB-F7D1B5B4501A}"/>
                </a:ext>
              </a:extLst>
            </p:cNvPr>
            <p:cNvGrpSpPr/>
            <p:nvPr/>
          </p:nvGrpSpPr>
          <p:grpSpPr>
            <a:xfrm>
              <a:off x="3449223" y="2196543"/>
              <a:ext cx="2270742" cy="1063767"/>
              <a:chOff x="3503814" y="2196543"/>
              <a:chExt cx="2270742" cy="1063767"/>
            </a:xfrm>
          </p:grpSpPr>
          <p:sp>
            <p:nvSpPr>
              <p:cNvPr id="58" name="Freeform: Shape 57">
                <a:extLst>
                  <a:ext uri="{FF2B5EF4-FFF2-40B4-BE49-F238E27FC236}">
                    <a16:creationId xmlns:a16="http://schemas.microsoft.com/office/drawing/2014/main" id="{E97EA3A8-3EE8-4036-B3DE-88F1FC24A5E8}"/>
                  </a:ext>
                </a:extLst>
              </p:cNvPr>
              <p:cNvSpPr/>
              <p:nvPr/>
            </p:nvSpPr>
            <p:spPr>
              <a:xfrm>
                <a:off x="3503814" y="2692258"/>
                <a:ext cx="746703" cy="563796"/>
              </a:xfrm>
              <a:custGeom>
                <a:avLst/>
                <a:gdLst>
                  <a:gd name="connsiteX0" fmla="*/ 435577 w 746702"/>
                  <a:gd name="connsiteY0" fmla="*/ 162756 h 563796"/>
                  <a:gd name="connsiteX1" fmla="*/ 303468 w 746702"/>
                  <a:gd name="connsiteY1" fmla="*/ 15957 h 563796"/>
                  <a:gd name="connsiteX2" fmla="*/ 171359 w 746702"/>
                  <a:gd name="connsiteY2" fmla="*/ 162756 h 563796"/>
                  <a:gd name="connsiteX3" fmla="*/ 171359 w 746702"/>
                  <a:gd name="connsiteY3" fmla="*/ 163820 h 563796"/>
                  <a:gd name="connsiteX4" fmla="*/ 14360 w 746702"/>
                  <a:gd name="connsiteY4" fmla="*/ 357426 h 563796"/>
                  <a:gd name="connsiteX5" fmla="*/ 189548 w 746702"/>
                  <a:gd name="connsiteY5" fmla="*/ 552095 h 563796"/>
                  <a:gd name="connsiteX6" fmla="*/ 734258 w 746702"/>
                  <a:gd name="connsiteY6" fmla="*/ 552095 h 56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702" h="563796">
                    <a:moveTo>
                      <a:pt x="435577" y="162756"/>
                    </a:moveTo>
                    <a:cubicBezTo>
                      <a:pt x="435577" y="81910"/>
                      <a:pt x="376223" y="15957"/>
                      <a:pt x="303468" y="15957"/>
                    </a:cubicBezTo>
                    <a:cubicBezTo>
                      <a:pt x="230712" y="15957"/>
                      <a:pt x="171359" y="81910"/>
                      <a:pt x="171359" y="162756"/>
                    </a:cubicBezTo>
                    <a:cubicBezTo>
                      <a:pt x="171359" y="162756"/>
                      <a:pt x="171359" y="163820"/>
                      <a:pt x="171359" y="163820"/>
                    </a:cubicBezTo>
                    <a:cubicBezTo>
                      <a:pt x="83286" y="173394"/>
                      <a:pt x="14360" y="256368"/>
                      <a:pt x="14360" y="357426"/>
                    </a:cubicBezTo>
                    <a:cubicBezTo>
                      <a:pt x="14360" y="464866"/>
                      <a:pt x="92859" y="552095"/>
                      <a:pt x="189548" y="552095"/>
                    </a:cubicBezTo>
                    <a:lnTo>
                      <a:pt x="734258" y="552095"/>
                    </a:ln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59" name="Freeform: Shape 58">
                <a:extLst>
                  <a:ext uri="{FF2B5EF4-FFF2-40B4-BE49-F238E27FC236}">
                    <a16:creationId xmlns:a16="http://schemas.microsoft.com/office/drawing/2014/main" id="{C07D3579-CBAF-4D2B-8046-7BFB64BC51E9}"/>
                  </a:ext>
                </a:extLst>
              </p:cNvPr>
              <p:cNvSpPr/>
              <p:nvPr/>
            </p:nvSpPr>
            <p:spPr>
              <a:xfrm>
                <a:off x="3826428" y="2355044"/>
                <a:ext cx="488229" cy="372318"/>
              </a:xfrm>
              <a:custGeom>
                <a:avLst/>
                <a:gdLst>
                  <a:gd name="connsiteX0" fmla="*/ 474826 w 488228"/>
                  <a:gd name="connsiteY0" fmla="*/ 15957 h 372318"/>
                  <a:gd name="connsiteX1" fmla="*/ 423131 w 488228"/>
                  <a:gd name="connsiteY1" fmla="*/ 123397 h 372318"/>
                  <a:gd name="connsiteX2" fmla="*/ 288151 w 488228"/>
                  <a:gd name="connsiteY2" fmla="*/ 84038 h 372318"/>
                  <a:gd name="connsiteX3" fmla="*/ 14360 w 488228"/>
                  <a:gd name="connsiteY3" fmla="*/ 357426 h 372318"/>
                </a:gdLst>
                <a:ahLst/>
                <a:cxnLst>
                  <a:cxn ang="0">
                    <a:pos x="connsiteX0" y="connsiteY0"/>
                  </a:cxn>
                  <a:cxn ang="0">
                    <a:pos x="connsiteX1" y="connsiteY1"/>
                  </a:cxn>
                  <a:cxn ang="0">
                    <a:pos x="connsiteX2" y="connsiteY2"/>
                  </a:cxn>
                  <a:cxn ang="0">
                    <a:pos x="connsiteX3" y="connsiteY3"/>
                  </a:cxn>
                </a:cxnLst>
                <a:rect l="l" t="t" r="r" b="b"/>
                <a:pathLst>
                  <a:path w="488228" h="372318">
                    <a:moveTo>
                      <a:pt x="474826" y="15957"/>
                    </a:moveTo>
                    <a:cubicBezTo>
                      <a:pt x="452808" y="47870"/>
                      <a:pt x="435576" y="84038"/>
                      <a:pt x="423131" y="123397"/>
                    </a:cubicBezTo>
                    <a:cubicBezTo>
                      <a:pt x="382924" y="97867"/>
                      <a:pt x="336973" y="84038"/>
                      <a:pt x="288151" y="84038"/>
                    </a:cubicBezTo>
                    <a:cubicBezTo>
                      <a:pt x="145511" y="84038"/>
                      <a:pt x="28719" y="204243"/>
                      <a:pt x="14360" y="357426"/>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60" name="Freeform: Shape 59">
                <a:extLst>
                  <a:ext uri="{FF2B5EF4-FFF2-40B4-BE49-F238E27FC236}">
                    <a16:creationId xmlns:a16="http://schemas.microsoft.com/office/drawing/2014/main" id="{2CAD54ED-2F2B-4EFC-B3CA-6C95B868AA25}"/>
                  </a:ext>
                </a:extLst>
              </p:cNvPr>
              <p:cNvSpPr/>
              <p:nvPr/>
            </p:nvSpPr>
            <p:spPr>
              <a:xfrm>
                <a:off x="4306998" y="2242285"/>
                <a:ext cx="124450" cy="117014"/>
              </a:xfrm>
              <a:custGeom>
                <a:avLst/>
                <a:gdLst>
                  <a:gd name="connsiteX0" fmla="*/ 113920 w 124450"/>
                  <a:gd name="connsiteY0" fmla="*/ 15957 h 117014"/>
                  <a:gd name="connsiteX1" fmla="*/ 14360 w 124450"/>
                  <a:gd name="connsiteY1" fmla="*/ 101058 h 117014"/>
                </a:gdLst>
                <a:ahLst/>
                <a:cxnLst>
                  <a:cxn ang="0">
                    <a:pos x="connsiteX0" y="connsiteY0"/>
                  </a:cxn>
                  <a:cxn ang="0">
                    <a:pos x="connsiteX1" y="connsiteY1"/>
                  </a:cxn>
                </a:cxnLst>
                <a:rect l="l" t="t" r="r" b="b"/>
                <a:pathLst>
                  <a:path w="124450" h="117014">
                    <a:moveTo>
                      <a:pt x="113920" y="15957"/>
                    </a:moveTo>
                    <a:cubicBezTo>
                      <a:pt x="76585" y="37232"/>
                      <a:pt x="43079" y="67017"/>
                      <a:pt x="14360" y="101058"/>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61" name="Freeform: Shape 60">
                <a:extLst>
                  <a:ext uri="{FF2B5EF4-FFF2-40B4-BE49-F238E27FC236}">
                    <a16:creationId xmlns:a16="http://schemas.microsoft.com/office/drawing/2014/main" id="{BC849197-177C-449F-87AB-6F26A1934728}"/>
                  </a:ext>
                </a:extLst>
              </p:cNvPr>
              <p:cNvSpPr/>
              <p:nvPr/>
            </p:nvSpPr>
            <p:spPr>
              <a:xfrm>
                <a:off x="4431449" y="2196543"/>
                <a:ext cx="497802" cy="276579"/>
              </a:xfrm>
              <a:custGeom>
                <a:avLst/>
                <a:gdLst>
                  <a:gd name="connsiteX0" fmla="*/ 492058 w 497801"/>
                  <a:gd name="connsiteY0" fmla="*/ 267005 h 276579"/>
                  <a:gd name="connsiteX1" fmla="*/ 156999 w 497801"/>
                  <a:gd name="connsiteY1" fmla="*/ 15957 h 276579"/>
                  <a:gd name="connsiteX2" fmla="*/ 14360 w 497801"/>
                  <a:gd name="connsiteY2" fmla="*/ 48933 h 276579"/>
                </a:gdLst>
                <a:ahLst/>
                <a:cxnLst>
                  <a:cxn ang="0">
                    <a:pos x="connsiteX0" y="connsiteY0"/>
                  </a:cxn>
                  <a:cxn ang="0">
                    <a:pos x="connsiteX1" y="connsiteY1"/>
                  </a:cxn>
                  <a:cxn ang="0">
                    <a:pos x="connsiteX2" y="connsiteY2"/>
                  </a:cxn>
                </a:cxnLst>
                <a:rect l="l" t="t" r="r" b="b"/>
                <a:pathLst>
                  <a:path w="497801" h="276579">
                    <a:moveTo>
                      <a:pt x="492058" y="267005"/>
                    </a:moveTo>
                    <a:cubicBezTo>
                      <a:pt x="438448" y="120206"/>
                      <a:pt x="309211" y="15957"/>
                      <a:pt x="156999" y="15957"/>
                    </a:cubicBezTo>
                    <a:cubicBezTo>
                      <a:pt x="106262" y="15957"/>
                      <a:pt x="58396" y="27658"/>
                      <a:pt x="14360" y="48933"/>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62" name="Freeform: Shape 61">
                <a:extLst>
                  <a:ext uri="{FF2B5EF4-FFF2-40B4-BE49-F238E27FC236}">
                    <a16:creationId xmlns:a16="http://schemas.microsoft.com/office/drawing/2014/main" id="{8DE8734C-C70C-4D3A-B8ED-7748C9543DDB}"/>
                  </a:ext>
                </a:extLst>
              </p:cNvPr>
              <p:cNvSpPr/>
              <p:nvPr/>
            </p:nvSpPr>
            <p:spPr>
              <a:xfrm>
                <a:off x="4742575" y="2422062"/>
                <a:ext cx="622252" cy="329768"/>
              </a:xfrm>
              <a:custGeom>
                <a:avLst/>
                <a:gdLst>
                  <a:gd name="connsiteX0" fmla="*/ 613636 w 622252"/>
                  <a:gd name="connsiteY0" fmla="*/ 235092 h 329767"/>
                  <a:gd name="connsiteX1" fmla="*/ 557155 w 622252"/>
                  <a:gd name="connsiteY1" fmla="*/ 247858 h 329767"/>
                  <a:gd name="connsiteX2" fmla="*/ 290065 w 622252"/>
                  <a:gd name="connsiteY2" fmla="*/ 15957 h 329767"/>
                  <a:gd name="connsiteX3" fmla="*/ 14360 w 622252"/>
                  <a:gd name="connsiteY3" fmla="*/ 322321 h 329767"/>
                </a:gdLst>
                <a:ahLst/>
                <a:cxnLst>
                  <a:cxn ang="0">
                    <a:pos x="connsiteX0" y="connsiteY0"/>
                  </a:cxn>
                  <a:cxn ang="0">
                    <a:pos x="connsiteX1" y="connsiteY1"/>
                  </a:cxn>
                  <a:cxn ang="0">
                    <a:pos x="connsiteX2" y="connsiteY2"/>
                  </a:cxn>
                  <a:cxn ang="0">
                    <a:pos x="connsiteX3" y="connsiteY3"/>
                  </a:cxn>
                </a:cxnLst>
                <a:rect l="l" t="t" r="r" b="b"/>
                <a:pathLst>
                  <a:path w="622252" h="329767">
                    <a:moveTo>
                      <a:pt x="613636" y="235092"/>
                    </a:moveTo>
                    <a:cubicBezTo>
                      <a:pt x="593533" y="235092"/>
                      <a:pt x="574387" y="239348"/>
                      <a:pt x="557155" y="247858"/>
                    </a:cubicBezTo>
                    <a:cubicBezTo>
                      <a:pt x="527478" y="114887"/>
                      <a:pt x="418345" y="15957"/>
                      <a:pt x="290065" y="15957"/>
                    </a:cubicBezTo>
                    <a:cubicBezTo>
                      <a:pt x="137853" y="15957"/>
                      <a:pt x="14360" y="153182"/>
                      <a:pt x="14360" y="322321"/>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63" name="Freeform: Shape 62">
                <a:extLst>
                  <a:ext uri="{FF2B5EF4-FFF2-40B4-BE49-F238E27FC236}">
                    <a16:creationId xmlns:a16="http://schemas.microsoft.com/office/drawing/2014/main" id="{B09DBCC2-C524-45F8-A72D-FDCCDA8297BC}"/>
                  </a:ext>
                </a:extLst>
              </p:cNvPr>
              <p:cNvSpPr/>
              <p:nvPr/>
            </p:nvSpPr>
            <p:spPr>
              <a:xfrm>
                <a:off x="5365784" y="2644389"/>
                <a:ext cx="105304" cy="74464"/>
              </a:xfrm>
              <a:custGeom>
                <a:avLst/>
                <a:gdLst>
                  <a:gd name="connsiteX0" fmla="*/ 96688 w 105304"/>
                  <a:gd name="connsiteY0" fmla="*/ 64890 h 74463"/>
                  <a:gd name="connsiteX1" fmla="*/ 14360 w 105304"/>
                  <a:gd name="connsiteY1" fmla="*/ 15957 h 74463"/>
                </a:gdLst>
                <a:ahLst/>
                <a:cxnLst>
                  <a:cxn ang="0">
                    <a:pos x="connsiteX0" y="connsiteY0"/>
                  </a:cxn>
                  <a:cxn ang="0">
                    <a:pos x="connsiteX1" y="connsiteY1"/>
                  </a:cxn>
                </a:cxnLst>
                <a:rect l="l" t="t" r="r" b="b"/>
                <a:pathLst>
                  <a:path w="105304" h="74463">
                    <a:moveTo>
                      <a:pt x="96688" y="64890"/>
                    </a:moveTo>
                    <a:cubicBezTo>
                      <a:pt x="75628" y="39359"/>
                      <a:pt x="46908" y="21275"/>
                      <a:pt x="14360" y="15957"/>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64" name="Freeform: Shape 63">
                <a:extLst>
                  <a:ext uri="{FF2B5EF4-FFF2-40B4-BE49-F238E27FC236}">
                    <a16:creationId xmlns:a16="http://schemas.microsoft.com/office/drawing/2014/main" id="{1D363EF4-E02A-4D5E-B87A-D4F46AFDB388}"/>
                  </a:ext>
                </a:extLst>
              </p:cNvPr>
              <p:cNvSpPr/>
              <p:nvPr/>
            </p:nvSpPr>
            <p:spPr>
              <a:xfrm>
                <a:off x="4941695" y="2713534"/>
                <a:ext cx="832861" cy="542521"/>
              </a:xfrm>
              <a:custGeom>
                <a:avLst/>
                <a:gdLst>
                  <a:gd name="connsiteX0" fmla="*/ 535137 w 832860"/>
                  <a:gd name="connsiteY0" fmla="*/ 15957 h 542521"/>
                  <a:gd name="connsiteX1" fmla="*/ 557155 w 832860"/>
                  <a:gd name="connsiteY1" fmla="*/ 81910 h 542521"/>
                  <a:gd name="connsiteX2" fmla="*/ 616508 w 832860"/>
                  <a:gd name="connsiteY2" fmla="*/ 72336 h 542521"/>
                  <a:gd name="connsiteX3" fmla="*/ 823287 w 832860"/>
                  <a:gd name="connsiteY3" fmla="*/ 302110 h 542521"/>
                  <a:gd name="connsiteX4" fmla="*/ 616508 w 832860"/>
                  <a:gd name="connsiteY4" fmla="*/ 531883 h 542521"/>
                  <a:gd name="connsiteX5" fmla="*/ 14360 w 832860"/>
                  <a:gd name="connsiteY5" fmla="*/ 531883 h 54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860" h="542521">
                    <a:moveTo>
                      <a:pt x="535137" y="15957"/>
                    </a:moveTo>
                    <a:cubicBezTo>
                      <a:pt x="546625" y="35104"/>
                      <a:pt x="554283" y="57443"/>
                      <a:pt x="557155" y="81910"/>
                    </a:cubicBezTo>
                    <a:cubicBezTo>
                      <a:pt x="576301" y="75527"/>
                      <a:pt x="596405" y="72336"/>
                      <a:pt x="616508" y="72336"/>
                    </a:cubicBezTo>
                    <a:cubicBezTo>
                      <a:pt x="730428" y="72336"/>
                      <a:pt x="823287" y="175522"/>
                      <a:pt x="823287" y="302110"/>
                    </a:cubicBezTo>
                    <a:cubicBezTo>
                      <a:pt x="823287" y="428698"/>
                      <a:pt x="730428" y="531883"/>
                      <a:pt x="616508" y="531883"/>
                    </a:cubicBezTo>
                    <a:lnTo>
                      <a:pt x="14360" y="531883"/>
                    </a:ln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65" name="Freeform: Shape 64">
                <a:extLst>
                  <a:ext uri="{FF2B5EF4-FFF2-40B4-BE49-F238E27FC236}">
                    <a16:creationId xmlns:a16="http://schemas.microsoft.com/office/drawing/2014/main" id="{0D73502C-4673-4DA0-B410-0F4E7977D9FE}"/>
                  </a:ext>
                </a:extLst>
              </p:cNvPr>
              <p:cNvSpPr/>
              <p:nvPr/>
            </p:nvSpPr>
            <p:spPr>
              <a:xfrm>
                <a:off x="4269663" y="3228397"/>
                <a:ext cx="162743" cy="31913"/>
              </a:xfrm>
              <a:custGeom>
                <a:avLst/>
                <a:gdLst>
                  <a:gd name="connsiteX0" fmla="*/ 14360 w 162742"/>
                  <a:gd name="connsiteY0" fmla="*/ 15957 h 31913"/>
                  <a:gd name="connsiteX1" fmla="*/ 151255 w 162742"/>
                  <a:gd name="connsiteY1" fmla="*/ 15957 h 31913"/>
                </a:gdLst>
                <a:ahLst/>
                <a:cxnLst>
                  <a:cxn ang="0">
                    <a:pos x="connsiteX0" y="connsiteY0"/>
                  </a:cxn>
                  <a:cxn ang="0">
                    <a:pos x="connsiteX1" y="connsiteY1"/>
                  </a:cxn>
                </a:cxnLst>
                <a:rect l="l" t="t" r="r" b="b"/>
                <a:pathLst>
                  <a:path w="162742" h="31913">
                    <a:moveTo>
                      <a:pt x="14360" y="15957"/>
                    </a:moveTo>
                    <a:lnTo>
                      <a:pt x="151255" y="15957"/>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66" name="Freeform: Shape 65">
                <a:extLst>
                  <a:ext uri="{FF2B5EF4-FFF2-40B4-BE49-F238E27FC236}">
                    <a16:creationId xmlns:a16="http://schemas.microsoft.com/office/drawing/2014/main" id="{34C6537E-6A00-4779-9EA6-AF79CE940D8F}"/>
                  </a:ext>
                </a:extLst>
              </p:cNvPr>
              <p:cNvSpPr/>
              <p:nvPr/>
            </p:nvSpPr>
            <p:spPr>
              <a:xfrm>
                <a:off x="4446766" y="3228397"/>
                <a:ext cx="57439" cy="31913"/>
              </a:xfrm>
              <a:custGeom>
                <a:avLst/>
                <a:gdLst>
                  <a:gd name="connsiteX0" fmla="*/ 14360 w 57438"/>
                  <a:gd name="connsiteY0" fmla="*/ 15957 h 31913"/>
                  <a:gd name="connsiteX1" fmla="*/ 48823 w 57438"/>
                  <a:gd name="connsiteY1" fmla="*/ 15957 h 31913"/>
                </a:gdLst>
                <a:ahLst/>
                <a:cxnLst>
                  <a:cxn ang="0">
                    <a:pos x="connsiteX0" y="connsiteY0"/>
                  </a:cxn>
                  <a:cxn ang="0">
                    <a:pos x="connsiteX1" y="connsiteY1"/>
                  </a:cxn>
                </a:cxnLst>
                <a:rect l="l" t="t" r="r" b="b"/>
                <a:pathLst>
                  <a:path w="57438" h="31913">
                    <a:moveTo>
                      <a:pt x="14360" y="15957"/>
                    </a:moveTo>
                    <a:lnTo>
                      <a:pt x="48823" y="15957"/>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grpSp>
      </p:grpSp>
      <p:grpSp>
        <p:nvGrpSpPr>
          <p:cNvPr id="110" name="Group 109">
            <a:extLst>
              <a:ext uri="{FF2B5EF4-FFF2-40B4-BE49-F238E27FC236}">
                <a16:creationId xmlns:a16="http://schemas.microsoft.com/office/drawing/2014/main" id="{6E103CFA-D331-4E6D-B73F-88942C415C6B}"/>
              </a:ext>
            </a:extLst>
          </p:cNvPr>
          <p:cNvGrpSpPr/>
          <p:nvPr/>
        </p:nvGrpSpPr>
        <p:grpSpPr>
          <a:xfrm>
            <a:off x="11077093" y="3930307"/>
            <a:ext cx="1842515" cy="2022347"/>
            <a:chOff x="7230257" y="2102111"/>
            <a:chExt cx="1151572" cy="1263967"/>
          </a:xfrm>
        </p:grpSpPr>
        <p:grpSp>
          <p:nvGrpSpPr>
            <p:cNvPr id="68" name="Graphic 66">
              <a:extLst>
                <a:ext uri="{FF2B5EF4-FFF2-40B4-BE49-F238E27FC236}">
                  <a16:creationId xmlns:a16="http://schemas.microsoft.com/office/drawing/2014/main" id="{B17167BA-403F-4977-A7BC-DB71CE5D3A37}"/>
                </a:ext>
              </a:extLst>
            </p:cNvPr>
            <p:cNvGrpSpPr/>
            <p:nvPr/>
          </p:nvGrpSpPr>
          <p:grpSpPr>
            <a:xfrm>
              <a:off x="7230257" y="2102111"/>
              <a:ext cx="1151572" cy="1263967"/>
              <a:chOff x="7230257" y="2102111"/>
              <a:chExt cx="1151572" cy="1263967"/>
            </a:xfrm>
          </p:grpSpPr>
          <p:sp>
            <p:nvSpPr>
              <p:cNvPr id="69" name="Freeform: Shape 68">
                <a:extLst>
                  <a:ext uri="{FF2B5EF4-FFF2-40B4-BE49-F238E27FC236}">
                    <a16:creationId xmlns:a16="http://schemas.microsoft.com/office/drawing/2014/main" id="{A0DC0D03-8520-40BB-9782-BA907C18469A}"/>
                  </a:ext>
                </a:extLst>
              </p:cNvPr>
              <p:cNvSpPr/>
              <p:nvPr/>
            </p:nvSpPr>
            <p:spPr>
              <a:xfrm>
                <a:off x="7242639" y="2610746"/>
                <a:ext cx="714375" cy="752475"/>
              </a:xfrm>
              <a:custGeom>
                <a:avLst/>
                <a:gdLst>
                  <a:gd name="connsiteX0" fmla="*/ 67628 w 714375"/>
                  <a:gd name="connsiteY0" fmla="*/ 14288 h 752475"/>
                  <a:gd name="connsiteX1" fmla="*/ 14288 w 714375"/>
                  <a:gd name="connsiteY1" fmla="*/ 14288 h 752475"/>
                  <a:gd name="connsiteX2" fmla="*/ 14288 w 714375"/>
                  <a:gd name="connsiteY2" fmla="*/ 745807 h 752475"/>
                  <a:gd name="connsiteX3" fmla="*/ 701040 w 714375"/>
                  <a:gd name="connsiteY3" fmla="*/ 745807 h 752475"/>
                </a:gdLst>
                <a:ahLst/>
                <a:cxnLst>
                  <a:cxn ang="0">
                    <a:pos x="connsiteX0" y="connsiteY0"/>
                  </a:cxn>
                  <a:cxn ang="0">
                    <a:pos x="connsiteX1" y="connsiteY1"/>
                  </a:cxn>
                  <a:cxn ang="0">
                    <a:pos x="connsiteX2" y="connsiteY2"/>
                  </a:cxn>
                  <a:cxn ang="0">
                    <a:pos x="connsiteX3" y="connsiteY3"/>
                  </a:cxn>
                </a:cxnLst>
                <a:rect l="l" t="t" r="r" b="b"/>
                <a:pathLst>
                  <a:path w="714375" h="752475">
                    <a:moveTo>
                      <a:pt x="67628" y="14288"/>
                    </a:moveTo>
                    <a:lnTo>
                      <a:pt x="14288" y="14288"/>
                    </a:lnTo>
                    <a:lnTo>
                      <a:pt x="14288" y="745807"/>
                    </a:lnTo>
                    <a:lnTo>
                      <a:pt x="701040" y="745807"/>
                    </a:ln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73" name="Freeform: Shape 72">
                <a:extLst>
                  <a:ext uri="{FF2B5EF4-FFF2-40B4-BE49-F238E27FC236}">
                    <a16:creationId xmlns:a16="http://schemas.microsoft.com/office/drawing/2014/main" id="{5E077A57-3ADD-4A73-9776-94C0B320F4D0}"/>
                  </a:ext>
                </a:extLst>
              </p:cNvPr>
              <p:cNvSpPr/>
              <p:nvPr/>
            </p:nvSpPr>
            <p:spPr>
              <a:xfrm>
                <a:off x="7834142" y="2186883"/>
                <a:ext cx="304800" cy="28575"/>
              </a:xfrm>
              <a:custGeom>
                <a:avLst/>
                <a:gdLst>
                  <a:gd name="connsiteX0" fmla="*/ 297180 w 304800"/>
                  <a:gd name="connsiteY0" fmla="*/ 14287 h 28575"/>
                  <a:gd name="connsiteX1" fmla="*/ 14288 w 304800"/>
                  <a:gd name="connsiteY1" fmla="*/ 14287 h 28575"/>
                </a:gdLst>
                <a:ahLst/>
                <a:cxnLst>
                  <a:cxn ang="0">
                    <a:pos x="connsiteX0" y="connsiteY0"/>
                  </a:cxn>
                  <a:cxn ang="0">
                    <a:pos x="connsiteX1" y="connsiteY1"/>
                  </a:cxn>
                </a:cxnLst>
                <a:rect l="l" t="t" r="r" b="b"/>
                <a:pathLst>
                  <a:path w="304800" h="28575">
                    <a:moveTo>
                      <a:pt x="297180" y="14287"/>
                    </a:moveTo>
                    <a:lnTo>
                      <a:pt x="14288" y="14287"/>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74" name="Freeform: Shape 73">
                <a:extLst>
                  <a:ext uri="{FF2B5EF4-FFF2-40B4-BE49-F238E27FC236}">
                    <a16:creationId xmlns:a16="http://schemas.microsoft.com/office/drawing/2014/main" id="{AC3363FD-45CB-4999-A1B3-B5B5E7C06BEF}"/>
                  </a:ext>
                </a:extLst>
              </p:cNvPr>
              <p:cNvSpPr/>
              <p:nvPr/>
            </p:nvSpPr>
            <p:spPr>
              <a:xfrm>
                <a:off x="8228477" y="2186883"/>
                <a:ext cx="152400" cy="276225"/>
              </a:xfrm>
              <a:custGeom>
                <a:avLst/>
                <a:gdLst>
                  <a:gd name="connsiteX0" fmla="*/ 14288 w 152400"/>
                  <a:gd name="connsiteY0" fmla="*/ 14288 h 276225"/>
                  <a:gd name="connsiteX1" fmla="*/ 140970 w 152400"/>
                  <a:gd name="connsiteY1" fmla="*/ 14288 h 276225"/>
                  <a:gd name="connsiteX2" fmla="*/ 140970 w 152400"/>
                  <a:gd name="connsiteY2" fmla="*/ 265748 h 276225"/>
                </a:gdLst>
                <a:ahLst/>
                <a:cxnLst>
                  <a:cxn ang="0">
                    <a:pos x="connsiteX0" y="connsiteY0"/>
                  </a:cxn>
                  <a:cxn ang="0">
                    <a:pos x="connsiteX1" y="connsiteY1"/>
                  </a:cxn>
                  <a:cxn ang="0">
                    <a:pos x="connsiteX2" y="connsiteY2"/>
                  </a:cxn>
                </a:cxnLst>
                <a:rect l="l" t="t" r="r" b="b"/>
                <a:pathLst>
                  <a:path w="152400" h="276225">
                    <a:moveTo>
                      <a:pt x="14288" y="14288"/>
                    </a:moveTo>
                    <a:lnTo>
                      <a:pt x="140970" y="14288"/>
                    </a:lnTo>
                    <a:lnTo>
                      <a:pt x="140970" y="265748"/>
                    </a:ln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75" name="Freeform: Shape 74">
                <a:extLst>
                  <a:ext uri="{FF2B5EF4-FFF2-40B4-BE49-F238E27FC236}">
                    <a16:creationId xmlns:a16="http://schemas.microsoft.com/office/drawing/2014/main" id="{3E900615-B437-4552-A19F-E89BE062CAE8}"/>
                  </a:ext>
                </a:extLst>
              </p:cNvPr>
              <p:cNvSpPr/>
              <p:nvPr/>
            </p:nvSpPr>
            <p:spPr>
              <a:xfrm>
                <a:off x="7448379" y="2186883"/>
                <a:ext cx="295275" cy="28575"/>
              </a:xfrm>
              <a:custGeom>
                <a:avLst/>
                <a:gdLst>
                  <a:gd name="connsiteX0" fmla="*/ 288608 w 295275"/>
                  <a:gd name="connsiteY0" fmla="*/ 14287 h 28575"/>
                  <a:gd name="connsiteX1" fmla="*/ 14287 w 295275"/>
                  <a:gd name="connsiteY1" fmla="*/ 14287 h 28575"/>
                </a:gdLst>
                <a:ahLst/>
                <a:cxnLst>
                  <a:cxn ang="0">
                    <a:pos x="connsiteX0" y="connsiteY0"/>
                  </a:cxn>
                  <a:cxn ang="0">
                    <a:pos x="connsiteX1" y="connsiteY1"/>
                  </a:cxn>
                </a:cxnLst>
                <a:rect l="l" t="t" r="r" b="b"/>
                <a:pathLst>
                  <a:path w="295275" h="28575">
                    <a:moveTo>
                      <a:pt x="288608" y="14287"/>
                    </a:moveTo>
                    <a:lnTo>
                      <a:pt x="14287" y="14287"/>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76" name="Freeform: Shape 75">
                <a:extLst>
                  <a:ext uri="{FF2B5EF4-FFF2-40B4-BE49-F238E27FC236}">
                    <a16:creationId xmlns:a16="http://schemas.microsoft.com/office/drawing/2014/main" id="{60BA3276-8C6F-411B-8431-26E4BB63A9CE}"/>
                  </a:ext>
                </a:extLst>
              </p:cNvPr>
              <p:cNvSpPr/>
              <p:nvPr/>
            </p:nvSpPr>
            <p:spPr>
              <a:xfrm>
                <a:off x="7230257" y="2186883"/>
                <a:ext cx="133350" cy="190500"/>
              </a:xfrm>
              <a:custGeom>
                <a:avLst/>
                <a:gdLst>
                  <a:gd name="connsiteX0" fmla="*/ 120968 w 133350"/>
                  <a:gd name="connsiteY0" fmla="*/ 14288 h 190500"/>
                  <a:gd name="connsiteX1" fmla="*/ 14288 w 133350"/>
                  <a:gd name="connsiteY1" fmla="*/ 14288 h 190500"/>
                  <a:gd name="connsiteX2" fmla="*/ 14288 w 133350"/>
                  <a:gd name="connsiteY2" fmla="*/ 177165 h 190500"/>
                </a:gdLst>
                <a:ahLst/>
                <a:cxnLst>
                  <a:cxn ang="0">
                    <a:pos x="connsiteX0" y="connsiteY0"/>
                  </a:cxn>
                  <a:cxn ang="0">
                    <a:pos x="connsiteX1" y="connsiteY1"/>
                  </a:cxn>
                  <a:cxn ang="0">
                    <a:pos x="connsiteX2" y="connsiteY2"/>
                  </a:cxn>
                </a:cxnLst>
                <a:rect l="l" t="t" r="r" b="b"/>
                <a:pathLst>
                  <a:path w="133350" h="190500">
                    <a:moveTo>
                      <a:pt x="120968" y="14288"/>
                    </a:moveTo>
                    <a:lnTo>
                      <a:pt x="14288" y="14288"/>
                    </a:lnTo>
                    <a:lnTo>
                      <a:pt x="14288" y="177165"/>
                    </a:ln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77" name="Freeform: Shape 76">
                <a:extLst>
                  <a:ext uri="{FF2B5EF4-FFF2-40B4-BE49-F238E27FC236}">
                    <a16:creationId xmlns:a16="http://schemas.microsoft.com/office/drawing/2014/main" id="{5289F411-F8D4-4695-987A-5D9BF05C6D2E}"/>
                  </a:ext>
                </a:extLst>
              </p:cNvPr>
              <p:cNvSpPr/>
              <p:nvPr/>
            </p:nvSpPr>
            <p:spPr>
              <a:xfrm>
                <a:off x="8229429" y="3175578"/>
                <a:ext cx="152400" cy="190500"/>
              </a:xfrm>
              <a:custGeom>
                <a:avLst/>
                <a:gdLst>
                  <a:gd name="connsiteX0" fmla="*/ 14288 w 152400"/>
                  <a:gd name="connsiteY0" fmla="*/ 177165 h 190500"/>
                  <a:gd name="connsiteX1" fmla="*/ 138113 w 152400"/>
                  <a:gd name="connsiteY1" fmla="*/ 177165 h 190500"/>
                  <a:gd name="connsiteX2" fmla="*/ 138113 w 152400"/>
                  <a:gd name="connsiteY2" fmla="*/ 14288 h 190500"/>
                </a:gdLst>
                <a:ahLst/>
                <a:cxnLst>
                  <a:cxn ang="0">
                    <a:pos x="connsiteX0" y="connsiteY0"/>
                  </a:cxn>
                  <a:cxn ang="0">
                    <a:pos x="connsiteX1" y="connsiteY1"/>
                  </a:cxn>
                  <a:cxn ang="0">
                    <a:pos x="connsiteX2" y="connsiteY2"/>
                  </a:cxn>
                </a:cxnLst>
                <a:rect l="l" t="t" r="r" b="b"/>
                <a:pathLst>
                  <a:path w="152400" h="190500">
                    <a:moveTo>
                      <a:pt x="14288" y="177165"/>
                    </a:moveTo>
                    <a:lnTo>
                      <a:pt x="138113" y="177165"/>
                    </a:lnTo>
                    <a:lnTo>
                      <a:pt x="138113" y="14288"/>
                    </a:ln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78" name="Freeform: Shape 77">
                <a:extLst>
                  <a:ext uri="{FF2B5EF4-FFF2-40B4-BE49-F238E27FC236}">
                    <a16:creationId xmlns:a16="http://schemas.microsoft.com/office/drawing/2014/main" id="{E9F04CB9-4439-47DB-8EB0-FD23935ACDD7}"/>
                  </a:ext>
                </a:extLst>
              </p:cNvPr>
              <p:cNvSpPr/>
              <p:nvPr/>
            </p:nvSpPr>
            <p:spPr>
              <a:xfrm>
                <a:off x="7371227" y="211068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2"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2" y="14288"/>
                      <a:pt x="14288" y="23813"/>
                      <a:pt x="14288" y="35243"/>
                    </a:cubicBezTo>
                    <a:lnTo>
                      <a:pt x="14288" y="121920"/>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79" name="Freeform: Shape 78">
                <a:extLst>
                  <a:ext uri="{FF2B5EF4-FFF2-40B4-BE49-F238E27FC236}">
                    <a16:creationId xmlns:a16="http://schemas.microsoft.com/office/drawing/2014/main" id="{6B6904A6-E095-49A9-8816-BB13998172C5}"/>
                  </a:ext>
                </a:extLst>
              </p:cNvPr>
              <p:cNvSpPr/>
              <p:nvPr/>
            </p:nvSpPr>
            <p:spPr>
              <a:xfrm>
                <a:off x="7765562" y="2102111"/>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7 w 66675"/>
                  <a:gd name="connsiteY3" fmla="*/ 140970 h 171450"/>
                  <a:gd name="connsiteX4" fmla="*/ 56197 w 66675"/>
                  <a:gd name="connsiteY4" fmla="*/ 121920 h 171450"/>
                  <a:gd name="connsiteX5" fmla="*/ 56197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2" y="161925"/>
                      <a:pt x="56197" y="152400"/>
                      <a:pt x="56197" y="140970"/>
                    </a:cubicBezTo>
                    <a:lnTo>
                      <a:pt x="56197" y="121920"/>
                    </a:lnTo>
                    <a:lnTo>
                      <a:pt x="56197" y="35243"/>
                    </a:lnTo>
                    <a:cubicBezTo>
                      <a:pt x="56197" y="23813"/>
                      <a:pt x="46672" y="14288"/>
                      <a:pt x="35243" y="14288"/>
                    </a:cubicBezTo>
                    <a:cubicBezTo>
                      <a:pt x="23813" y="14288"/>
                      <a:pt x="14288" y="23813"/>
                      <a:pt x="14288" y="35243"/>
                    </a:cubicBezTo>
                    <a:lnTo>
                      <a:pt x="14288" y="121920"/>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0" name="Freeform: Shape 79">
                <a:extLst>
                  <a:ext uri="{FF2B5EF4-FFF2-40B4-BE49-F238E27FC236}">
                    <a16:creationId xmlns:a16="http://schemas.microsoft.com/office/drawing/2014/main" id="{56FF2CAD-40DE-45AD-B30A-466FE8295137}"/>
                  </a:ext>
                </a:extLst>
              </p:cNvPr>
              <p:cNvSpPr/>
              <p:nvPr/>
            </p:nvSpPr>
            <p:spPr>
              <a:xfrm>
                <a:off x="8151324" y="211068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3" y="14288"/>
                      <a:pt x="14288" y="23813"/>
                      <a:pt x="14288" y="35243"/>
                    </a:cubicBezTo>
                    <a:lnTo>
                      <a:pt x="14288" y="121920"/>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1" name="Freeform: Shape 80">
                <a:extLst>
                  <a:ext uri="{FF2B5EF4-FFF2-40B4-BE49-F238E27FC236}">
                    <a16:creationId xmlns:a16="http://schemas.microsoft.com/office/drawing/2014/main" id="{86F7903F-8C46-4E69-B828-AE4BB5B9BE1A}"/>
                  </a:ext>
                </a:extLst>
              </p:cNvPr>
              <p:cNvSpPr/>
              <p:nvPr/>
            </p:nvSpPr>
            <p:spPr>
              <a:xfrm>
                <a:off x="7352177" y="2772671"/>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2" name="Freeform: Shape 81">
                <a:extLst>
                  <a:ext uri="{FF2B5EF4-FFF2-40B4-BE49-F238E27FC236}">
                    <a16:creationId xmlns:a16="http://schemas.microsoft.com/office/drawing/2014/main" id="{E4CC19C5-6D9A-417B-863D-3C3BAA969185}"/>
                  </a:ext>
                </a:extLst>
              </p:cNvPr>
              <p:cNvSpPr/>
              <p:nvPr/>
            </p:nvSpPr>
            <p:spPr>
              <a:xfrm>
                <a:off x="7352177" y="28879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3" name="Freeform: Shape 82">
                <a:extLst>
                  <a:ext uri="{FF2B5EF4-FFF2-40B4-BE49-F238E27FC236}">
                    <a16:creationId xmlns:a16="http://schemas.microsoft.com/office/drawing/2014/main" id="{F85C1757-B4D4-4921-A5E8-1790164DF507}"/>
                  </a:ext>
                </a:extLst>
              </p:cNvPr>
              <p:cNvSpPr/>
              <p:nvPr/>
            </p:nvSpPr>
            <p:spPr>
              <a:xfrm>
                <a:off x="7352177" y="30022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4" name="Freeform: Shape 83">
                <a:extLst>
                  <a:ext uri="{FF2B5EF4-FFF2-40B4-BE49-F238E27FC236}">
                    <a16:creationId xmlns:a16="http://schemas.microsoft.com/office/drawing/2014/main" id="{AAB7DBAC-641A-48E6-8830-EAF388E7AA49}"/>
                  </a:ext>
                </a:extLst>
              </p:cNvPr>
              <p:cNvSpPr/>
              <p:nvPr/>
            </p:nvSpPr>
            <p:spPr>
              <a:xfrm>
                <a:off x="7352177" y="31165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5" name="Freeform: Shape 84">
                <a:extLst>
                  <a:ext uri="{FF2B5EF4-FFF2-40B4-BE49-F238E27FC236}">
                    <a16:creationId xmlns:a16="http://schemas.microsoft.com/office/drawing/2014/main" id="{283DB1BB-B737-49A6-8972-891AD07B4ED5}"/>
                  </a:ext>
                </a:extLst>
              </p:cNvPr>
              <p:cNvSpPr/>
              <p:nvPr/>
            </p:nvSpPr>
            <p:spPr>
              <a:xfrm>
                <a:off x="7484574" y="2772671"/>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6" name="Freeform: Shape 85">
                <a:extLst>
                  <a:ext uri="{FF2B5EF4-FFF2-40B4-BE49-F238E27FC236}">
                    <a16:creationId xmlns:a16="http://schemas.microsoft.com/office/drawing/2014/main" id="{4A0A7962-4720-4CE3-9B1D-7C63E28AB6F9}"/>
                  </a:ext>
                </a:extLst>
              </p:cNvPr>
              <p:cNvSpPr/>
              <p:nvPr/>
            </p:nvSpPr>
            <p:spPr>
              <a:xfrm>
                <a:off x="7484574" y="28879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7" name="Freeform: Shape 86">
                <a:extLst>
                  <a:ext uri="{FF2B5EF4-FFF2-40B4-BE49-F238E27FC236}">
                    <a16:creationId xmlns:a16="http://schemas.microsoft.com/office/drawing/2014/main" id="{1B928C91-43EB-48ED-BD98-51076951C4E5}"/>
                  </a:ext>
                </a:extLst>
              </p:cNvPr>
              <p:cNvSpPr/>
              <p:nvPr/>
            </p:nvSpPr>
            <p:spPr>
              <a:xfrm>
                <a:off x="7484574" y="30022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8" name="Freeform: Shape 87">
                <a:extLst>
                  <a:ext uri="{FF2B5EF4-FFF2-40B4-BE49-F238E27FC236}">
                    <a16:creationId xmlns:a16="http://schemas.microsoft.com/office/drawing/2014/main" id="{F67FA5BA-26D9-4B8D-A73E-2140B6ADCBEB}"/>
                  </a:ext>
                </a:extLst>
              </p:cNvPr>
              <p:cNvSpPr/>
              <p:nvPr/>
            </p:nvSpPr>
            <p:spPr>
              <a:xfrm>
                <a:off x="7484574" y="31165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9" name="Freeform: Shape 88">
                <a:extLst>
                  <a:ext uri="{FF2B5EF4-FFF2-40B4-BE49-F238E27FC236}">
                    <a16:creationId xmlns:a16="http://schemas.microsoft.com/office/drawing/2014/main" id="{DC615BF9-5089-4315-83E2-6C44C9767A1E}"/>
                  </a:ext>
                </a:extLst>
              </p:cNvPr>
              <p:cNvSpPr/>
              <p:nvPr/>
            </p:nvSpPr>
            <p:spPr>
              <a:xfrm>
                <a:off x="7617924" y="2772671"/>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0" name="Freeform: Shape 89">
                <a:extLst>
                  <a:ext uri="{FF2B5EF4-FFF2-40B4-BE49-F238E27FC236}">
                    <a16:creationId xmlns:a16="http://schemas.microsoft.com/office/drawing/2014/main" id="{39E0D1D3-06D4-45D4-B57C-92D1130D1ADE}"/>
                  </a:ext>
                </a:extLst>
              </p:cNvPr>
              <p:cNvSpPr/>
              <p:nvPr/>
            </p:nvSpPr>
            <p:spPr>
              <a:xfrm>
                <a:off x="7617924" y="28879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1" name="Freeform: Shape 90">
                <a:extLst>
                  <a:ext uri="{FF2B5EF4-FFF2-40B4-BE49-F238E27FC236}">
                    <a16:creationId xmlns:a16="http://schemas.microsoft.com/office/drawing/2014/main" id="{1545518E-6C08-4BCA-AEBE-B3B3A0DBB7CA}"/>
                  </a:ext>
                </a:extLst>
              </p:cNvPr>
              <p:cNvSpPr/>
              <p:nvPr/>
            </p:nvSpPr>
            <p:spPr>
              <a:xfrm>
                <a:off x="7617924" y="30022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2" name="Freeform: Shape 91">
                <a:extLst>
                  <a:ext uri="{FF2B5EF4-FFF2-40B4-BE49-F238E27FC236}">
                    <a16:creationId xmlns:a16="http://schemas.microsoft.com/office/drawing/2014/main" id="{E94E4D88-B3FF-439A-8D85-D332A57DB0F0}"/>
                  </a:ext>
                </a:extLst>
              </p:cNvPr>
              <p:cNvSpPr/>
              <p:nvPr/>
            </p:nvSpPr>
            <p:spPr>
              <a:xfrm>
                <a:off x="7617924" y="31165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3" name="Freeform: Shape 92">
                <a:extLst>
                  <a:ext uri="{FF2B5EF4-FFF2-40B4-BE49-F238E27FC236}">
                    <a16:creationId xmlns:a16="http://schemas.microsoft.com/office/drawing/2014/main" id="{7421D473-9A72-43AE-AE17-87CEB908D91D}"/>
                  </a:ext>
                </a:extLst>
              </p:cNvPr>
              <p:cNvSpPr/>
              <p:nvPr/>
            </p:nvSpPr>
            <p:spPr>
              <a:xfrm>
                <a:off x="7750322" y="2772671"/>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4" name="Freeform: Shape 93">
                <a:extLst>
                  <a:ext uri="{FF2B5EF4-FFF2-40B4-BE49-F238E27FC236}">
                    <a16:creationId xmlns:a16="http://schemas.microsoft.com/office/drawing/2014/main" id="{19445EF9-5FD2-4B19-BD63-EE19D9066A73}"/>
                  </a:ext>
                </a:extLst>
              </p:cNvPr>
              <p:cNvSpPr/>
              <p:nvPr/>
            </p:nvSpPr>
            <p:spPr>
              <a:xfrm>
                <a:off x="7750322" y="28879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5" name="Freeform: Shape 94">
                <a:extLst>
                  <a:ext uri="{FF2B5EF4-FFF2-40B4-BE49-F238E27FC236}">
                    <a16:creationId xmlns:a16="http://schemas.microsoft.com/office/drawing/2014/main" id="{6A8589DF-04BA-4F90-AD8D-DE647A8E8A35}"/>
                  </a:ext>
                </a:extLst>
              </p:cNvPr>
              <p:cNvSpPr/>
              <p:nvPr/>
            </p:nvSpPr>
            <p:spPr>
              <a:xfrm>
                <a:off x="7750322" y="30022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6" name="Freeform: Shape 95">
                <a:extLst>
                  <a:ext uri="{FF2B5EF4-FFF2-40B4-BE49-F238E27FC236}">
                    <a16:creationId xmlns:a16="http://schemas.microsoft.com/office/drawing/2014/main" id="{1B55F542-121C-46B1-852B-910A4DC56305}"/>
                  </a:ext>
                </a:extLst>
              </p:cNvPr>
              <p:cNvSpPr/>
              <p:nvPr/>
            </p:nvSpPr>
            <p:spPr>
              <a:xfrm>
                <a:off x="7750322" y="3116523"/>
                <a:ext cx="114300" cy="28575"/>
              </a:xfrm>
              <a:custGeom>
                <a:avLst/>
                <a:gdLst>
                  <a:gd name="connsiteX0" fmla="*/ 14287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7" y="14288"/>
                    </a:moveTo>
                    <a:lnTo>
                      <a:pt x="104775"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7" name="Freeform: Shape 96">
                <a:extLst>
                  <a:ext uri="{FF2B5EF4-FFF2-40B4-BE49-F238E27FC236}">
                    <a16:creationId xmlns:a16="http://schemas.microsoft.com/office/drawing/2014/main" id="{8A03D5D2-C61C-467B-BE11-131FE9158C71}"/>
                  </a:ext>
                </a:extLst>
              </p:cNvPr>
              <p:cNvSpPr/>
              <p:nvPr/>
            </p:nvSpPr>
            <p:spPr>
              <a:xfrm>
                <a:off x="7883672" y="2772671"/>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8" name="Freeform: Shape 97">
                <a:extLst>
                  <a:ext uri="{FF2B5EF4-FFF2-40B4-BE49-F238E27FC236}">
                    <a16:creationId xmlns:a16="http://schemas.microsoft.com/office/drawing/2014/main" id="{F8BC7B5A-FC4F-4282-97F9-F7F218917FD5}"/>
                  </a:ext>
                </a:extLst>
              </p:cNvPr>
              <p:cNvSpPr/>
              <p:nvPr/>
            </p:nvSpPr>
            <p:spPr>
              <a:xfrm>
                <a:off x="7883672" y="28879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9" name="Freeform: Shape 98">
                <a:extLst>
                  <a:ext uri="{FF2B5EF4-FFF2-40B4-BE49-F238E27FC236}">
                    <a16:creationId xmlns:a16="http://schemas.microsoft.com/office/drawing/2014/main" id="{F8EBE5CD-EDE5-4681-88A9-AF4E0DB7BC05}"/>
                  </a:ext>
                </a:extLst>
              </p:cNvPr>
              <p:cNvSpPr/>
              <p:nvPr/>
            </p:nvSpPr>
            <p:spPr>
              <a:xfrm>
                <a:off x="7883672" y="30022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0" name="Freeform: Shape 99">
                <a:extLst>
                  <a:ext uri="{FF2B5EF4-FFF2-40B4-BE49-F238E27FC236}">
                    <a16:creationId xmlns:a16="http://schemas.microsoft.com/office/drawing/2014/main" id="{E98FC932-3DFF-499F-B65A-A90E6FF655C6}"/>
                  </a:ext>
                </a:extLst>
              </p:cNvPr>
              <p:cNvSpPr/>
              <p:nvPr/>
            </p:nvSpPr>
            <p:spPr>
              <a:xfrm>
                <a:off x="7883672" y="31165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1" name="Freeform: Shape 100">
                <a:extLst>
                  <a:ext uri="{FF2B5EF4-FFF2-40B4-BE49-F238E27FC236}">
                    <a16:creationId xmlns:a16="http://schemas.microsoft.com/office/drawing/2014/main" id="{55247676-2641-4ADD-B840-FA8F6A9B4954}"/>
                  </a:ext>
                </a:extLst>
              </p:cNvPr>
              <p:cNvSpPr/>
              <p:nvPr/>
            </p:nvSpPr>
            <p:spPr>
              <a:xfrm>
                <a:off x="8016069" y="2772671"/>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2" name="Freeform: Shape 101">
                <a:extLst>
                  <a:ext uri="{FF2B5EF4-FFF2-40B4-BE49-F238E27FC236}">
                    <a16:creationId xmlns:a16="http://schemas.microsoft.com/office/drawing/2014/main" id="{3E36F6D0-C65F-4E75-9ABB-0C6F60912ADC}"/>
                  </a:ext>
                </a:extLst>
              </p:cNvPr>
              <p:cNvSpPr/>
              <p:nvPr/>
            </p:nvSpPr>
            <p:spPr>
              <a:xfrm>
                <a:off x="8016069" y="28879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3" name="Freeform: Shape 102">
                <a:extLst>
                  <a:ext uri="{FF2B5EF4-FFF2-40B4-BE49-F238E27FC236}">
                    <a16:creationId xmlns:a16="http://schemas.microsoft.com/office/drawing/2014/main" id="{367A8544-85DE-4CE7-A157-E2DD55C0E24F}"/>
                  </a:ext>
                </a:extLst>
              </p:cNvPr>
              <p:cNvSpPr/>
              <p:nvPr/>
            </p:nvSpPr>
            <p:spPr>
              <a:xfrm>
                <a:off x="8016069" y="30022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4" name="Freeform: Shape 103">
                <a:extLst>
                  <a:ext uri="{FF2B5EF4-FFF2-40B4-BE49-F238E27FC236}">
                    <a16:creationId xmlns:a16="http://schemas.microsoft.com/office/drawing/2014/main" id="{90F847DD-3BDA-4D73-8E8B-50590D116A9D}"/>
                  </a:ext>
                </a:extLst>
              </p:cNvPr>
              <p:cNvSpPr/>
              <p:nvPr/>
            </p:nvSpPr>
            <p:spPr>
              <a:xfrm>
                <a:off x="8016069" y="31165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5" name="Freeform: Shape 104">
                <a:extLst>
                  <a:ext uri="{FF2B5EF4-FFF2-40B4-BE49-F238E27FC236}">
                    <a16:creationId xmlns:a16="http://schemas.microsoft.com/office/drawing/2014/main" id="{5CAAC0A5-8614-47BD-B25D-EC925D14808B}"/>
                  </a:ext>
                </a:extLst>
              </p:cNvPr>
              <p:cNvSpPr/>
              <p:nvPr/>
            </p:nvSpPr>
            <p:spPr>
              <a:xfrm>
                <a:off x="8149419" y="2772671"/>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6" name="Freeform: Shape 105">
                <a:extLst>
                  <a:ext uri="{FF2B5EF4-FFF2-40B4-BE49-F238E27FC236}">
                    <a16:creationId xmlns:a16="http://schemas.microsoft.com/office/drawing/2014/main" id="{07DA532A-6C2A-4D1B-9C4D-BACDFB414AB1}"/>
                  </a:ext>
                </a:extLst>
              </p:cNvPr>
              <p:cNvSpPr/>
              <p:nvPr/>
            </p:nvSpPr>
            <p:spPr>
              <a:xfrm>
                <a:off x="8149419" y="28879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7" name="Freeform: Shape 106">
                <a:extLst>
                  <a:ext uri="{FF2B5EF4-FFF2-40B4-BE49-F238E27FC236}">
                    <a16:creationId xmlns:a16="http://schemas.microsoft.com/office/drawing/2014/main" id="{4F98E023-F4DC-4E94-9EBA-AFAF7C6F5904}"/>
                  </a:ext>
                </a:extLst>
              </p:cNvPr>
              <p:cNvSpPr/>
              <p:nvPr/>
            </p:nvSpPr>
            <p:spPr>
              <a:xfrm>
                <a:off x="8149419" y="30022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8" name="Freeform: Shape 107">
                <a:extLst>
                  <a:ext uri="{FF2B5EF4-FFF2-40B4-BE49-F238E27FC236}">
                    <a16:creationId xmlns:a16="http://schemas.microsoft.com/office/drawing/2014/main" id="{28874EAF-0911-4B18-8517-9EA2B1CF915F}"/>
                  </a:ext>
                </a:extLst>
              </p:cNvPr>
              <p:cNvSpPr/>
              <p:nvPr/>
            </p:nvSpPr>
            <p:spPr>
              <a:xfrm>
                <a:off x="8149419" y="31165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grpSp>
        <p:sp>
          <p:nvSpPr>
            <p:cNvPr id="109" name="TextBox 108">
              <a:extLst>
                <a:ext uri="{FF2B5EF4-FFF2-40B4-BE49-F238E27FC236}">
                  <a16:creationId xmlns:a16="http://schemas.microsoft.com/office/drawing/2014/main" id="{C7838420-843D-4AB9-9917-CE2DE9DA6381}"/>
                </a:ext>
              </a:extLst>
            </p:cNvPr>
            <p:cNvSpPr txBox="1"/>
            <p:nvPr/>
          </p:nvSpPr>
          <p:spPr>
            <a:xfrm>
              <a:off x="7654204" y="2267695"/>
              <a:ext cx="264696" cy="488595"/>
            </a:xfrm>
            <a:prstGeom prst="rect">
              <a:avLst/>
            </a:prstGeom>
            <a:noFill/>
            <a:ln>
              <a:noFill/>
            </a:ln>
          </p:spPr>
          <p:txBody>
            <a:bodyPr wrap="none" rtlCol="0">
              <a:spAutoFit/>
            </a:bodyPr>
            <a:lstStyle/>
            <a:p>
              <a:pPr defTabSz="731520">
                <a:defRPr/>
              </a:pPr>
              <a:r>
                <a:rPr lang="en-US" sz="4480" dirty="0">
                  <a:solidFill>
                    <a:prstClr val="white">
                      <a:alpha val="60000"/>
                    </a:prst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11" name="TextBox 110">
            <a:extLst>
              <a:ext uri="{FF2B5EF4-FFF2-40B4-BE49-F238E27FC236}">
                <a16:creationId xmlns:a16="http://schemas.microsoft.com/office/drawing/2014/main" id="{4C26468E-DB9C-4732-BF06-7891C72A1E72}"/>
              </a:ext>
            </a:extLst>
          </p:cNvPr>
          <p:cNvSpPr txBox="1"/>
          <p:nvPr/>
        </p:nvSpPr>
        <p:spPr>
          <a:xfrm>
            <a:off x="1570587" y="6315244"/>
            <a:ext cx="1295547" cy="712759"/>
          </a:xfrm>
          <a:prstGeom prst="rect">
            <a:avLst/>
          </a:prstGeom>
          <a:noFill/>
        </p:spPr>
        <p:txBody>
          <a:bodyPr wrap="none" rtlCol="0">
            <a:spAutoFit/>
          </a:bodyPr>
          <a:lstStyle/>
          <a:p>
            <a:pPr algn="ctr" defTabSz="731520">
              <a:lnSpc>
                <a:spcPct val="90000"/>
              </a:lnSpc>
              <a:defRPr/>
            </a:pPr>
            <a:r>
              <a:rPr lang="en-US" sz="2240" dirty="0">
                <a:solidFill>
                  <a:prstClr val="white"/>
                </a:solidFill>
                <a:latin typeface="Amazon Ember"/>
              </a:rPr>
              <a:t>Disaster</a:t>
            </a:r>
            <a:br>
              <a:rPr lang="en-US" sz="2240" dirty="0">
                <a:solidFill>
                  <a:prstClr val="white"/>
                </a:solidFill>
                <a:latin typeface="Amazon Ember"/>
              </a:rPr>
            </a:br>
            <a:r>
              <a:rPr lang="en-US" sz="2240" dirty="0">
                <a:solidFill>
                  <a:prstClr val="white"/>
                </a:solidFill>
                <a:latin typeface="Amazon Ember"/>
              </a:rPr>
              <a:t>recovery</a:t>
            </a:r>
          </a:p>
        </p:txBody>
      </p:sp>
      <p:sp>
        <p:nvSpPr>
          <p:cNvPr id="112" name="TextBox 111">
            <a:extLst>
              <a:ext uri="{FF2B5EF4-FFF2-40B4-BE49-F238E27FC236}">
                <a16:creationId xmlns:a16="http://schemas.microsoft.com/office/drawing/2014/main" id="{4C814112-0D75-4CE0-B16F-1795CFA5B849}"/>
              </a:ext>
            </a:extLst>
          </p:cNvPr>
          <p:cNvSpPr txBox="1"/>
          <p:nvPr/>
        </p:nvSpPr>
        <p:spPr>
          <a:xfrm>
            <a:off x="6439930" y="6315244"/>
            <a:ext cx="1734769" cy="712759"/>
          </a:xfrm>
          <a:prstGeom prst="rect">
            <a:avLst/>
          </a:prstGeom>
          <a:noFill/>
        </p:spPr>
        <p:txBody>
          <a:bodyPr wrap="none" rtlCol="0">
            <a:spAutoFit/>
          </a:bodyPr>
          <a:lstStyle/>
          <a:p>
            <a:pPr algn="ctr" defTabSz="731520">
              <a:lnSpc>
                <a:spcPct val="90000"/>
              </a:lnSpc>
              <a:defRPr/>
            </a:pPr>
            <a:r>
              <a:rPr lang="en-US" sz="2240" dirty="0">
                <a:solidFill>
                  <a:prstClr val="white"/>
                </a:solidFill>
                <a:latin typeface="Amazon Ember"/>
              </a:rPr>
              <a:t>Chaos</a:t>
            </a:r>
            <a:br>
              <a:rPr lang="en-US" sz="2240" dirty="0">
                <a:solidFill>
                  <a:prstClr val="white"/>
                </a:solidFill>
                <a:latin typeface="Amazon Ember"/>
              </a:rPr>
            </a:br>
            <a:r>
              <a:rPr lang="en-US" sz="2240" dirty="0">
                <a:solidFill>
                  <a:prstClr val="white"/>
                </a:solidFill>
                <a:latin typeface="Amazon Ember"/>
              </a:rPr>
              <a:t>engineering</a:t>
            </a:r>
          </a:p>
        </p:txBody>
      </p:sp>
      <p:sp>
        <p:nvSpPr>
          <p:cNvPr id="113" name="TextBox 112">
            <a:extLst>
              <a:ext uri="{FF2B5EF4-FFF2-40B4-BE49-F238E27FC236}">
                <a16:creationId xmlns:a16="http://schemas.microsoft.com/office/drawing/2014/main" id="{832F8C9F-5880-4518-95F3-FC45E4610467}"/>
              </a:ext>
            </a:extLst>
          </p:cNvPr>
          <p:cNvSpPr txBox="1"/>
          <p:nvPr/>
        </p:nvSpPr>
        <p:spPr>
          <a:xfrm>
            <a:off x="11197286" y="6315244"/>
            <a:ext cx="1667444" cy="712759"/>
          </a:xfrm>
          <a:prstGeom prst="rect">
            <a:avLst/>
          </a:prstGeom>
          <a:noFill/>
        </p:spPr>
        <p:txBody>
          <a:bodyPr wrap="none" rtlCol="0">
            <a:spAutoFit/>
          </a:bodyPr>
          <a:lstStyle/>
          <a:p>
            <a:pPr algn="ctr" defTabSz="731520">
              <a:lnSpc>
                <a:spcPct val="90000"/>
              </a:lnSpc>
              <a:defRPr/>
            </a:pPr>
            <a:r>
              <a:rPr lang="en-US" sz="2240" dirty="0">
                <a:solidFill>
                  <a:prstClr val="white"/>
                </a:solidFill>
                <a:latin typeface="Amazon Ember"/>
              </a:rPr>
              <a:t>Continuous</a:t>
            </a:r>
          </a:p>
          <a:p>
            <a:pPr algn="ctr" defTabSz="731520">
              <a:lnSpc>
                <a:spcPct val="90000"/>
              </a:lnSpc>
              <a:defRPr/>
            </a:pPr>
            <a:r>
              <a:rPr lang="en-US" sz="2240" dirty="0">
                <a:solidFill>
                  <a:prstClr val="white"/>
                </a:solidFill>
                <a:latin typeface="Amazon Ember"/>
              </a:rPr>
              <a:t>Resilience</a:t>
            </a:r>
          </a:p>
        </p:txBody>
      </p:sp>
    </p:spTree>
    <p:extLst>
      <p:ext uri="{BB962C8B-B14F-4D97-AF65-F5344CB8AC3E}">
        <p14:creationId xmlns:p14="http://schemas.microsoft.com/office/powerpoint/2010/main" val="2193418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5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55"/>
                                        </p:tgtEl>
                                      </p:cBhvr>
                                      <p:by x="0" y="0"/>
                                    </p:animScale>
                                  </p:childTnLst>
                                </p:cTn>
                              </p:par>
                              <p:par>
                                <p:cTn id="9" presetID="10" presetClass="entr" presetSubtype="0" fill="hold" grpId="0" nodeType="withEffect">
                                  <p:stCondLst>
                                    <p:cond delay="40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400"/>
                                        <p:tgtEl>
                                          <p:spTgt spid="111"/>
                                        </p:tgtEl>
                                      </p:cBhvr>
                                    </p:animEffect>
                                  </p:childTnLst>
                                </p:cTn>
                              </p:par>
                              <p:par>
                                <p:cTn id="12" presetID="42" presetClass="path" presetSubtype="0" decel="100000" fill="hold" grpId="1" nodeType="withEffect">
                                  <p:stCondLst>
                                    <p:cond delay="400"/>
                                  </p:stCondLst>
                                  <p:childTnLst>
                                    <p:animMotion origin="layout" path="M -2.5E-6 1.11111E-6 L -2.5E-6 -0.05463 " pathEditMode="relative" rAng="0" ptsTypes="AA">
                                      <p:cBhvr>
                                        <p:cTn id="13" dur="400" spd="-100000" fill="hold"/>
                                        <p:tgtEl>
                                          <p:spTgt spid="111"/>
                                        </p:tgtEl>
                                        <p:attrNameLst>
                                          <p:attrName>ppt_x</p:attrName>
                                          <p:attrName>ppt_y</p:attrName>
                                        </p:attrNameLst>
                                      </p:cBhvr>
                                      <p:rCtr x="0" y="-2747"/>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399"/>
                                          </p:stCondLst>
                                        </p:cTn>
                                        <p:tgtEl>
                                          <p:spTgt spid="114"/>
                                        </p:tgtEl>
                                        <p:attrNameLst>
                                          <p:attrName>style.visibility</p:attrName>
                                        </p:attrNameLst>
                                      </p:cBhvr>
                                      <p:to>
                                        <p:strVal val="visible"/>
                                      </p:to>
                                    </p:set>
                                  </p:childTnLst>
                                </p:cTn>
                              </p:par>
                              <p:par>
                                <p:cTn id="18" presetID="6" presetClass="emph" presetSubtype="0" accel="100000" autoRev="1" fill="hold" nodeType="withEffect">
                                  <p:stCondLst>
                                    <p:cond delay="0"/>
                                  </p:stCondLst>
                                  <p:childTnLst>
                                    <p:animScale>
                                      <p:cBhvr>
                                        <p:cTn id="19" dur="400" fill="hold"/>
                                        <p:tgtEl>
                                          <p:spTgt spid="114"/>
                                        </p:tgtEl>
                                      </p:cBhvr>
                                      <p:by x="0" y="0"/>
                                    </p:animScale>
                                  </p:childTnLst>
                                </p:cTn>
                              </p:par>
                              <p:par>
                                <p:cTn id="20" presetID="10" presetClass="entr" presetSubtype="0" fill="hold" grpId="0" nodeType="withEffect">
                                  <p:stCondLst>
                                    <p:cond delay="40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400"/>
                                        <p:tgtEl>
                                          <p:spTgt spid="112"/>
                                        </p:tgtEl>
                                      </p:cBhvr>
                                    </p:animEffect>
                                  </p:childTnLst>
                                </p:cTn>
                              </p:par>
                              <p:par>
                                <p:cTn id="23" presetID="42" presetClass="path" presetSubtype="0" decel="100000" fill="hold" grpId="1" nodeType="withEffect">
                                  <p:stCondLst>
                                    <p:cond delay="400"/>
                                  </p:stCondLst>
                                  <p:childTnLst>
                                    <p:animMotion origin="layout" path="M 8.33333E-7 1.11111E-6 L 8.33333E-7 -0.05463 " pathEditMode="relative" rAng="0" ptsTypes="AA">
                                      <p:cBhvr>
                                        <p:cTn id="24" dur="400" spd="-100000" fill="hold"/>
                                        <p:tgtEl>
                                          <p:spTgt spid="112"/>
                                        </p:tgtEl>
                                        <p:attrNameLst>
                                          <p:attrName>ppt_x</p:attrName>
                                          <p:attrName>ppt_y</p:attrName>
                                        </p:attrNameLst>
                                      </p:cBhvr>
                                      <p:rCtr x="0" y="-2747"/>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399"/>
                                          </p:stCondLst>
                                        </p:cTn>
                                        <p:tgtEl>
                                          <p:spTgt spid="110"/>
                                        </p:tgtEl>
                                        <p:attrNameLst>
                                          <p:attrName>style.visibility</p:attrName>
                                        </p:attrNameLst>
                                      </p:cBhvr>
                                      <p:to>
                                        <p:strVal val="visible"/>
                                      </p:to>
                                    </p:set>
                                  </p:childTnLst>
                                </p:cTn>
                              </p:par>
                              <p:par>
                                <p:cTn id="29" presetID="6" presetClass="emph" presetSubtype="0" accel="100000" autoRev="1" fill="hold" nodeType="withEffect">
                                  <p:stCondLst>
                                    <p:cond delay="0"/>
                                  </p:stCondLst>
                                  <p:childTnLst>
                                    <p:animScale>
                                      <p:cBhvr>
                                        <p:cTn id="30" dur="400" fill="hold"/>
                                        <p:tgtEl>
                                          <p:spTgt spid="110"/>
                                        </p:tgtEl>
                                      </p:cBhvr>
                                      <p:by x="0" y="0"/>
                                    </p:animScale>
                                  </p:childTnLst>
                                </p:cTn>
                              </p:par>
                              <p:par>
                                <p:cTn id="31" presetID="10" presetClass="entr" presetSubtype="0" fill="hold" grpId="0" nodeType="withEffect">
                                  <p:stCondLst>
                                    <p:cond delay="400"/>
                                  </p:stCondLst>
                                  <p:childTnLst>
                                    <p:set>
                                      <p:cBhvr>
                                        <p:cTn id="32" dur="1" fill="hold">
                                          <p:stCondLst>
                                            <p:cond delay="0"/>
                                          </p:stCondLst>
                                        </p:cTn>
                                        <p:tgtEl>
                                          <p:spTgt spid="113"/>
                                        </p:tgtEl>
                                        <p:attrNameLst>
                                          <p:attrName>style.visibility</p:attrName>
                                        </p:attrNameLst>
                                      </p:cBhvr>
                                      <p:to>
                                        <p:strVal val="visible"/>
                                      </p:to>
                                    </p:set>
                                    <p:animEffect transition="in" filter="fade">
                                      <p:cBhvr>
                                        <p:cTn id="33" dur="400"/>
                                        <p:tgtEl>
                                          <p:spTgt spid="113"/>
                                        </p:tgtEl>
                                      </p:cBhvr>
                                    </p:animEffect>
                                  </p:childTnLst>
                                </p:cTn>
                              </p:par>
                              <p:par>
                                <p:cTn id="34" presetID="42" presetClass="path" presetSubtype="0" decel="100000" fill="hold" grpId="1" nodeType="withEffect">
                                  <p:stCondLst>
                                    <p:cond delay="400"/>
                                  </p:stCondLst>
                                  <p:childTnLst>
                                    <p:animMotion origin="layout" path="M 4.16667E-6 1.11111E-6 L 4.16667E-6 -0.05463 " pathEditMode="relative" rAng="0" ptsTypes="AA">
                                      <p:cBhvr>
                                        <p:cTn id="35" dur="400" spd="-100000" fill="hold"/>
                                        <p:tgtEl>
                                          <p:spTgt spid="113"/>
                                        </p:tgtEl>
                                        <p:attrNameLst>
                                          <p:attrName>ppt_x</p:attrName>
                                          <p:attrName>ppt_y</p:attrName>
                                        </p:attrNameLst>
                                      </p:cBhvr>
                                      <p:rCtr x="0" y="-27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1" grpId="1"/>
      <p:bldP spid="112" grpId="0"/>
      <p:bldP spid="112" grpId="1"/>
      <p:bldP spid="113" grpId="0"/>
      <p:bldP spid="113"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2213114" y="2602851"/>
            <a:ext cx="10306243" cy="3980830"/>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spcAft>
                <a:spcPts val="2880"/>
              </a:spcAft>
              <a:defRPr/>
            </a:pPr>
            <a:r>
              <a:rPr lang="en-US" sz="5120" b="0" i="1" dirty="0">
                <a:solidFill>
                  <a:prstClr val="white"/>
                </a:solidFill>
                <a:latin typeface="Amazon Ember"/>
              </a:rPr>
              <a:t>“If we change the name from chaos engineering to continuous resilience, will you let us do it all the time in production?”</a:t>
            </a:r>
          </a:p>
          <a:p>
            <a:pPr algn="ctr" defTabSz="731520">
              <a:spcAft>
                <a:spcPts val="2880"/>
              </a:spcAft>
              <a:defRPr/>
            </a:pPr>
            <a:endParaRPr lang="en-US" sz="5120" b="0" i="1" dirty="0">
              <a:solidFill>
                <a:prstClr val="white"/>
              </a:solidFill>
              <a:latin typeface="Amazon Ember"/>
            </a:endParaRPr>
          </a:p>
          <a:p>
            <a:pPr algn="ctr" defTabSz="731520">
              <a:spcAft>
                <a:spcPts val="2880"/>
              </a:spcAft>
              <a:defRPr/>
            </a:pPr>
            <a:r>
              <a:rPr lang="en-US" sz="1920" spc="-32" dirty="0">
                <a:solidFill>
                  <a:prstClr val="white"/>
                </a:solidFill>
                <a:latin typeface="Amazon Ember"/>
              </a:rPr>
              <a:t>Blog post: Failure Modes and Continuous Resilience - </a:t>
            </a:r>
            <a:r>
              <a:rPr lang="en-US" sz="1920" spc="-32" dirty="0">
                <a:solidFill>
                  <a:prstClr val="white"/>
                </a:solidFill>
                <a:latin typeface="Amazon Ember"/>
                <a:hlinkClick r:id="rId2"/>
              </a:rPr>
              <a:t>medium.com/@adrianco</a:t>
            </a:r>
            <a:endParaRPr lang="en-US" sz="1600" spc="-32" dirty="0">
              <a:solidFill>
                <a:prstClr val="white"/>
              </a:solidFill>
              <a:latin typeface="Amazon Ember"/>
            </a:endParaRPr>
          </a:p>
        </p:txBody>
      </p:sp>
    </p:spTree>
    <p:extLst>
      <p:ext uri="{BB962C8B-B14F-4D97-AF65-F5344CB8AC3E}">
        <p14:creationId xmlns:p14="http://schemas.microsoft.com/office/powerpoint/2010/main" val="238398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dissolve">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dissolve">
                                      <p:cBhvr>
                                        <p:cTn id="19"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84513">
              <a:srgbClr val="C00000"/>
            </a:gs>
            <a:gs pos="0">
              <a:srgbClr val="760000"/>
            </a:gs>
          </a:gsLst>
          <a:lin ang="5400000" scaled="0"/>
        </a:gradFill>
        <a:effectLst/>
      </p:bgPr>
    </p:bg>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13B4288E-46A6-4476-B2A7-BE83272558C5}"/>
              </a:ext>
            </a:extLst>
          </p:cNvPr>
          <p:cNvSpPr/>
          <p:nvPr/>
        </p:nvSpPr>
        <p:spPr>
          <a:xfrm>
            <a:off x="5679891" y="2196120"/>
            <a:ext cx="3359130" cy="920230"/>
          </a:xfrm>
          <a:prstGeom prst="ellipse">
            <a:avLst/>
          </a:prstGeom>
          <a:noFill/>
          <a:ln w="19050" cap="rnd">
            <a:solidFill>
              <a:schemeClr val="tx1">
                <a:alpha val="20000"/>
              </a:schemeClr>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4" name="Oval 33">
            <a:extLst>
              <a:ext uri="{FF2B5EF4-FFF2-40B4-BE49-F238E27FC236}">
                <a16:creationId xmlns:a16="http://schemas.microsoft.com/office/drawing/2014/main" id="{7C3DDD12-EF0A-4E35-B949-8518C4369084}"/>
              </a:ext>
            </a:extLst>
          </p:cNvPr>
          <p:cNvSpPr/>
          <p:nvPr/>
        </p:nvSpPr>
        <p:spPr>
          <a:xfrm>
            <a:off x="6157514" y="2294255"/>
            <a:ext cx="2403885" cy="658542"/>
          </a:xfrm>
          <a:prstGeom prst="ellipse">
            <a:avLst/>
          </a:prstGeom>
          <a:noFill/>
          <a:ln w="19050" cap="rnd">
            <a:solidFill>
              <a:schemeClr val="tx1">
                <a:alpha val="50000"/>
              </a:schemeClr>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3" name="Oval 32">
            <a:extLst>
              <a:ext uri="{FF2B5EF4-FFF2-40B4-BE49-F238E27FC236}">
                <a16:creationId xmlns:a16="http://schemas.microsoft.com/office/drawing/2014/main" id="{8A63C233-BBA7-4416-BA45-E64E618B2973}"/>
              </a:ext>
            </a:extLst>
          </p:cNvPr>
          <p:cNvSpPr/>
          <p:nvPr/>
        </p:nvSpPr>
        <p:spPr>
          <a:xfrm>
            <a:off x="6560399" y="2402018"/>
            <a:ext cx="1598115" cy="399398"/>
          </a:xfrm>
          <a:prstGeom prst="ellipse">
            <a:avLst/>
          </a:prstGeom>
          <a:noFill/>
          <a:ln w="19050" cap="rnd">
            <a:solidFill>
              <a:schemeClr val="tx1">
                <a:alpha val="70000"/>
              </a:schemeClr>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2" name="Oval 11">
            <a:extLst>
              <a:ext uri="{FF2B5EF4-FFF2-40B4-BE49-F238E27FC236}">
                <a16:creationId xmlns:a16="http://schemas.microsoft.com/office/drawing/2014/main" id="{7EB860BE-2F19-4F90-B189-577F55E29849}"/>
              </a:ext>
            </a:extLst>
          </p:cNvPr>
          <p:cNvSpPr/>
          <p:nvPr/>
        </p:nvSpPr>
        <p:spPr>
          <a:xfrm>
            <a:off x="6778765" y="2476358"/>
            <a:ext cx="1161382" cy="207101"/>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6" name="TextBox 35">
            <a:extLst>
              <a:ext uri="{FF2B5EF4-FFF2-40B4-BE49-F238E27FC236}">
                <a16:creationId xmlns:a16="http://schemas.microsoft.com/office/drawing/2014/main" id="{A90E4326-7CD8-4B6A-87B1-11D64B235F40}"/>
              </a:ext>
            </a:extLst>
          </p:cNvPr>
          <p:cNvSpPr txBox="1"/>
          <p:nvPr/>
        </p:nvSpPr>
        <p:spPr>
          <a:xfrm>
            <a:off x="932627" y="5299230"/>
            <a:ext cx="12765146" cy="1274195"/>
          </a:xfrm>
          <a:prstGeom prst="rect">
            <a:avLst/>
          </a:prstGeom>
          <a:noFill/>
        </p:spPr>
        <p:txBody>
          <a:bodyPr wrap="square" rtlCol="0">
            <a:spAutoFit/>
          </a:bodyPr>
          <a:lstStyle/>
          <a:p>
            <a:pPr algn="ctr" defTabSz="731520">
              <a:defRPr/>
            </a:pPr>
            <a:r>
              <a:rPr lang="en-US" sz="3840" dirty="0">
                <a:solidFill>
                  <a:prstClr val="white"/>
                </a:solidFill>
                <a:latin typeface="Amazon Ember"/>
              </a:rPr>
              <a:t>You can only be as strong as your</a:t>
            </a:r>
            <a:br>
              <a:rPr lang="en-US" sz="3840" dirty="0">
                <a:solidFill>
                  <a:prstClr val="white"/>
                </a:solidFill>
                <a:latin typeface="Amazon Ember"/>
              </a:rPr>
            </a:br>
            <a:r>
              <a:rPr lang="en-US" sz="3840" b="1" dirty="0">
                <a:solidFill>
                  <a:prstClr val="white"/>
                </a:solidFill>
                <a:latin typeface="Amazon Ember"/>
              </a:rPr>
              <a:t>weakest link</a:t>
            </a:r>
          </a:p>
        </p:txBody>
      </p:sp>
      <p:grpSp>
        <p:nvGrpSpPr>
          <p:cNvPr id="40" name="Group 39">
            <a:extLst>
              <a:ext uri="{FF2B5EF4-FFF2-40B4-BE49-F238E27FC236}">
                <a16:creationId xmlns:a16="http://schemas.microsoft.com/office/drawing/2014/main" id="{0BA71388-0877-4274-B583-2E13F3B5DEDA}"/>
              </a:ext>
            </a:extLst>
          </p:cNvPr>
          <p:cNvGrpSpPr/>
          <p:nvPr/>
        </p:nvGrpSpPr>
        <p:grpSpPr>
          <a:xfrm>
            <a:off x="6888251" y="1145244"/>
            <a:ext cx="942410" cy="1403765"/>
            <a:chOff x="4291915" y="715777"/>
            <a:chExt cx="589006" cy="877353"/>
          </a:xfrm>
        </p:grpSpPr>
        <p:sp useBgFill="1">
          <p:nvSpPr>
            <p:cNvPr id="41" name="Oval 1">
              <a:extLst>
                <a:ext uri="{FF2B5EF4-FFF2-40B4-BE49-F238E27FC236}">
                  <a16:creationId xmlns:a16="http://schemas.microsoft.com/office/drawing/2014/main" id="{EFBBA147-1D88-4203-9C24-6BCD7449D66F}"/>
                </a:ext>
              </a:extLst>
            </p:cNvPr>
            <p:cNvSpPr/>
            <p:nvPr/>
          </p:nvSpPr>
          <p:spPr>
            <a:xfrm>
              <a:off x="4291915" y="715777"/>
              <a:ext cx="589006" cy="877353"/>
            </a:xfrm>
            <a:custGeom>
              <a:avLst/>
              <a:gdLst>
                <a:gd name="connsiteX0" fmla="*/ 0 w 589005"/>
                <a:gd name="connsiteY0" fmla="*/ 294503 h 589005"/>
                <a:gd name="connsiteX1" fmla="*/ 294503 w 589005"/>
                <a:gd name="connsiteY1" fmla="*/ 0 h 589005"/>
                <a:gd name="connsiteX2" fmla="*/ 589006 w 589005"/>
                <a:gd name="connsiteY2" fmla="*/ 294503 h 589005"/>
                <a:gd name="connsiteX3" fmla="*/ 294503 w 589005"/>
                <a:gd name="connsiteY3" fmla="*/ 589006 h 589005"/>
                <a:gd name="connsiteX4" fmla="*/ 0 w 589005"/>
                <a:gd name="connsiteY4" fmla="*/ 294503 h 589005"/>
                <a:gd name="connsiteX0" fmla="*/ 0 w 589006"/>
                <a:gd name="connsiteY0" fmla="*/ 702276 h 996779"/>
                <a:gd name="connsiteX1" fmla="*/ 294503 w 589006"/>
                <a:gd name="connsiteY1" fmla="*/ 0 h 996779"/>
                <a:gd name="connsiteX2" fmla="*/ 589006 w 589006"/>
                <a:gd name="connsiteY2" fmla="*/ 702276 h 996779"/>
                <a:gd name="connsiteX3" fmla="*/ 294503 w 589006"/>
                <a:gd name="connsiteY3" fmla="*/ 996779 h 996779"/>
                <a:gd name="connsiteX4" fmla="*/ 0 w 589006"/>
                <a:gd name="connsiteY4" fmla="*/ 702276 h 996779"/>
                <a:gd name="connsiteX0" fmla="*/ 0 w 589006"/>
                <a:gd name="connsiteY0" fmla="*/ 702299 h 996802"/>
                <a:gd name="connsiteX1" fmla="*/ 294503 w 589006"/>
                <a:gd name="connsiteY1" fmla="*/ 23 h 996802"/>
                <a:gd name="connsiteX2" fmla="*/ 589006 w 589006"/>
                <a:gd name="connsiteY2" fmla="*/ 702299 h 996802"/>
                <a:gd name="connsiteX3" fmla="*/ 294503 w 589006"/>
                <a:gd name="connsiteY3" fmla="*/ 996802 h 996802"/>
                <a:gd name="connsiteX4" fmla="*/ 0 w 589006"/>
                <a:gd name="connsiteY4" fmla="*/ 702299 h 996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006" h="996802">
                  <a:moveTo>
                    <a:pt x="0" y="702299"/>
                  </a:moveTo>
                  <a:cubicBezTo>
                    <a:pt x="0" y="536169"/>
                    <a:pt x="304847" y="4142"/>
                    <a:pt x="294503" y="23"/>
                  </a:cubicBezTo>
                  <a:cubicBezTo>
                    <a:pt x="284159" y="-4096"/>
                    <a:pt x="589006" y="539649"/>
                    <a:pt x="589006" y="702299"/>
                  </a:cubicBezTo>
                  <a:cubicBezTo>
                    <a:pt x="589006" y="864949"/>
                    <a:pt x="457153" y="996802"/>
                    <a:pt x="294503" y="996802"/>
                  </a:cubicBezTo>
                  <a:cubicBezTo>
                    <a:pt x="131853" y="996802"/>
                    <a:pt x="0" y="868429"/>
                    <a:pt x="0" y="702299"/>
                  </a:cubicBezTo>
                  <a:close/>
                </a:path>
              </a:pathLst>
            </a:cu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nvGrpSpPr>
            <p:cNvPr id="42" name="Group 41">
              <a:extLst>
                <a:ext uri="{FF2B5EF4-FFF2-40B4-BE49-F238E27FC236}">
                  <a16:creationId xmlns:a16="http://schemas.microsoft.com/office/drawing/2014/main" id="{F0367701-23D1-4BA5-8CFF-794064AC89FF}"/>
                </a:ext>
              </a:extLst>
            </p:cNvPr>
            <p:cNvGrpSpPr/>
            <p:nvPr/>
          </p:nvGrpSpPr>
          <p:grpSpPr>
            <a:xfrm>
              <a:off x="4558936" y="954428"/>
              <a:ext cx="54964" cy="528283"/>
              <a:chOff x="4549654" y="1142964"/>
              <a:chExt cx="54964" cy="528283"/>
            </a:xfrm>
          </p:grpSpPr>
          <p:sp>
            <p:nvSpPr>
              <p:cNvPr id="43" name="Oval 42">
                <a:extLst>
                  <a:ext uri="{FF2B5EF4-FFF2-40B4-BE49-F238E27FC236}">
                    <a16:creationId xmlns:a16="http://schemas.microsoft.com/office/drawing/2014/main" id="{916AFDFC-925A-4068-9883-D8C979B64077}"/>
                  </a:ext>
                </a:extLst>
              </p:cNvPr>
              <p:cNvSpPr/>
              <p:nvPr/>
            </p:nvSpPr>
            <p:spPr>
              <a:xfrm>
                <a:off x="4549654" y="1616283"/>
                <a:ext cx="54964" cy="5496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44" name="Rectangle: Rounded Corners 43">
                <a:extLst>
                  <a:ext uri="{FF2B5EF4-FFF2-40B4-BE49-F238E27FC236}">
                    <a16:creationId xmlns:a16="http://schemas.microsoft.com/office/drawing/2014/main" id="{48870289-071A-4D4C-942C-B94ABD3831D5}"/>
                  </a:ext>
                </a:extLst>
              </p:cNvPr>
              <p:cNvSpPr/>
              <p:nvPr/>
            </p:nvSpPr>
            <p:spPr>
              <a:xfrm>
                <a:off x="4554277" y="1142964"/>
                <a:ext cx="45719" cy="418331"/>
              </a:xfrm>
              <a:prstGeom prst="roundRect">
                <a:avLst>
                  <a:gd name="adj" fmla="val 50000"/>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grpSp>
        <p:nvGrpSpPr>
          <p:cNvPr id="53" name="Group 52">
            <a:extLst>
              <a:ext uri="{FF2B5EF4-FFF2-40B4-BE49-F238E27FC236}">
                <a16:creationId xmlns:a16="http://schemas.microsoft.com/office/drawing/2014/main" id="{79A33964-6718-424B-BC19-0F77E824F58E}"/>
              </a:ext>
            </a:extLst>
          </p:cNvPr>
          <p:cNvGrpSpPr/>
          <p:nvPr/>
        </p:nvGrpSpPr>
        <p:grpSpPr>
          <a:xfrm>
            <a:off x="12633291" y="3821891"/>
            <a:ext cx="2511530" cy="723562"/>
            <a:chOff x="1633415" y="1884012"/>
            <a:chExt cx="1569706" cy="452226"/>
          </a:xfrm>
        </p:grpSpPr>
        <p:sp>
          <p:nvSpPr>
            <p:cNvPr id="54" name="Freeform: Shape 53">
              <a:extLst>
                <a:ext uri="{FF2B5EF4-FFF2-40B4-BE49-F238E27FC236}">
                  <a16:creationId xmlns:a16="http://schemas.microsoft.com/office/drawing/2014/main" id="{16384AD4-BC64-4608-8A4A-33AC538131D2}"/>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55" name="Rectangle 54">
              <a:extLst>
                <a:ext uri="{FF2B5EF4-FFF2-40B4-BE49-F238E27FC236}">
                  <a16:creationId xmlns:a16="http://schemas.microsoft.com/office/drawing/2014/main" id="{84A45193-D75C-4378-8E74-156F5DBD9824}"/>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56" name="Rectangle: Rounded Corners 55">
              <a:extLst>
                <a:ext uri="{FF2B5EF4-FFF2-40B4-BE49-F238E27FC236}">
                  <a16:creationId xmlns:a16="http://schemas.microsoft.com/office/drawing/2014/main" id="{2EBE35A9-3E41-4347-BB37-89DEA615361B}"/>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nvGrpSpPr>
          <p:cNvPr id="46" name="Group 45">
            <a:extLst>
              <a:ext uri="{FF2B5EF4-FFF2-40B4-BE49-F238E27FC236}">
                <a16:creationId xmlns:a16="http://schemas.microsoft.com/office/drawing/2014/main" id="{1C12CD65-6B5E-458E-BA93-2C4AD838182D}"/>
              </a:ext>
            </a:extLst>
          </p:cNvPr>
          <p:cNvGrpSpPr/>
          <p:nvPr/>
        </p:nvGrpSpPr>
        <p:grpSpPr>
          <a:xfrm>
            <a:off x="10617859" y="3821891"/>
            <a:ext cx="2511530" cy="723562"/>
            <a:chOff x="1633415" y="1884012"/>
            <a:chExt cx="1569706" cy="452226"/>
          </a:xfrm>
        </p:grpSpPr>
        <p:sp>
          <p:nvSpPr>
            <p:cNvPr id="48" name="Freeform: Shape 47">
              <a:extLst>
                <a:ext uri="{FF2B5EF4-FFF2-40B4-BE49-F238E27FC236}">
                  <a16:creationId xmlns:a16="http://schemas.microsoft.com/office/drawing/2014/main" id="{95A42F9F-2B04-4824-AD5B-B92FAB619619}"/>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49" name="Rectangle 48">
              <a:extLst>
                <a:ext uri="{FF2B5EF4-FFF2-40B4-BE49-F238E27FC236}">
                  <a16:creationId xmlns:a16="http://schemas.microsoft.com/office/drawing/2014/main" id="{4A16D26F-5C51-4A2C-9F18-46CF6B5F5CC8}"/>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50" name="Rectangle: Rounded Corners 49">
              <a:extLst>
                <a:ext uri="{FF2B5EF4-FFF2-40B4-BE49-F238E27FC236}">
                  <a16:creationId xmlns:a16="http://schemas.microsoft.com/office/drawing/2014/main" id="{77A2C5C1-A6F1-4D47-84D2-66C96193829C}"/>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nvGrpSpPr>
          <p:cNvPr id="31" name="Group 30">
            <a:extLst>
              <a:ext uri="{FF2B5EF4-FFF2-40B4-BE49-F238E27FC236}">
                <a16:creationId xmlns:a16="http://schemas.microsoft.com/office/drawing/2014/main" id="{ACF80EC3-F53B-4033-B041-9249D6833DF5}"/>
              </a:ext>
            </a:extLst>
          </p:cNvPr>
          <p:cNvGrpSpPr/>
          <p:nvPr/>
        </p:nvGrpSpPr>
        <p:grpSpPr>
          <a:xfrm>
            <a:off x="8602432" y="3821891"/>
            <a:ext cx="2511530" cy="723562"/>
            <a:chOff x="1633415" y="1884012"/>
            <a:chExt cx="1569706" cy="452226"/>
          </a:xfrm>
        </p:grpSpPr>
        <p:sp>
          <p:nvSpPr>
            <p:cNvPr id="32" name="Freeform: Shape 31">
              <a:extLst>
                <a:ext uri="{FF2B5EF4-FFF2-40B4-BE49-F238E27FC236}">
                  <a16:creationId xmlns:a16="http://schemas.microsoft.com/office/drawing/2014/main" id="{EA6B2369-0D46-4CA1-A68D-FDFB6F20F165}"/>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38" name="Rectangle 37">
              <a:extLst>
                <a:ext uri="{FF2B5EF4-FFF2-40B4-BE49-F238E27FC236}">
                  <a16:creationId xmlns:a16="http://schemas.microsoft.com/office/drawing/2014/main" id="{24960D85-8F88-470F-B653-A7C35587BD42}"/>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45" name="Rectangle: Rounded Corners 44">
              <a:extLst>
                <a:ext uri="{FF2B5EF4-FFF2-40B4-BE49-F238E27FC236}">
                  <a16:creationId xmlns:a16="http://schemas.microsoft.com/office/drawing/2014/main" id="{F9207A2D-C30F-416B-B704-D09F9ACC707A}"/>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sp>
        <p:nvSpPr>
          <p:cNvPr id="28" name="Freeform: Shape 27">
            <a:extLst>
              <a:ext uri="{FF2B5EF4-FFF2-40B4-BE49-F238E27FC236}">
                <a16:creationId xmlns:a16="http://schemas.microsoft.com/office/drawing/2014/main" id="{EF6DB647-2E43-4C36-A078-C46F25EDBB30}"/>
              </a:ext>
            </a:extLst>
          </p:cNvPr>
          <p:cNvSpPr/>
          <p:nvPr/>
        </p:nvSpPr>
        <p:spPr>
          <a:xfrm>
            <a:off x="6587005" y="3821891"/>
            <a:ext cx="1463042" cy="723562"/>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2" name="Freeform: Shape 21">
            <a:extLst>
              <a:ext uri="{FF2B5EF4-FFF2-40B4-BE49-F238E27FC236}">
                <a16:creationId xmlns:a16="http://schemas.microsoft.com/office/drawing/2014/main" id="{662DEB04-C1D7-4DCB-A8EA-C00FFDCCF038}"/>
              </a:ext>
            </a:extLst>
          </p:cNvPr>
          <p:cNvSpPr/>
          <p:nvPr/>
        </p:nvSpPr>
        <p:spPr>
          <a:xfrm>
            <a:off x="4571578" y="3821891"/>
            <a:ext cx="1463042" cy="723562"/>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nvGrpSpPr>
          <p:cNvPr id="27" name="Group 26">
            <a:extLst>
              <a:ext uri="{FF2B5EF4-FFF2-40B4-BE49-F238E27FC236}">
                <a16:creationId xmlns:a16="http://schemas.microsoft.com/office/drawing/2014/main" id="{2E20EB0F-DA75-4E66-8C5F-B05D7E34769B}"/>
              </a:ext>
            </a:extLst>
          </p:cNvPr>
          <p:cNvGrpSpPr/>
          <p:nvPr/>
        </p:nvGrpSpPr>
        <p:grpSpPr>
          <a:xfrm>
            <a:off x="2556150" y="3821891"/>
            <a:ext cx="2511530" cy="723562"/>
            <a:chOff x="1633415" y="1884012"/>
            <a:chExt cx="1569706" cy="452226"/>
          </a:xfrm>
        </p:grpSpPr>
        <p:sp>
          <p:nvSpPr>
            <p:cNvPr id="47" name="Freeform: Shape 46">
              <a:extLst>
                <a:ext uri="{FF2B5EF4-FFF2-40B4-BE49-F238E27FC236}">
                  <a16:creationId xmlns:a16="http://schemas.microsoft.com/office/drawing/2014/main" id="{3BFB606B-31EB-4E60-8BFB-E587AADBDA26}"/>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26" name="Rectangle 25">
              <a:extLst>
                <a:ext uri="{FF2B5EF4-FFF2-40B4-BE49-F238E27FC236}">
                  <a16:creationId xmlns:a16="http://schemas.microsoft.com/office/drawing/2014/main" id="{7E85F044-D160-4457-B514-B176F3E8B65E}"/>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16" name="Rectangle: Rounded Corners 15">
              <a:extLst>
                <a:ext uri="{FF2B5EF4-FFF2-40B4-BE49-F238E27FC236}">
                  <a16:creationId xmlns:a16="http://schemas.microsoft.com/office/drawing/2014/main" id="{63B4CA0E-6D56-4A13-B6DD-7A04DBA14F5A}"/>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nvGrpSpPr>
          <p:cNvPr id="57" name="Group 56">
            <a:extLst>
              <a:ext uri="{FF2B5EF4-FFF2-40B4-BE49-F238E27FC236}">
                <a16:creationId xmlns:a16="http://schemas.microsoft.com/office/drawing/2014/main" id="{92C8C9CB-5BA1-440F-9D0B-614546797FE8}"/>
              </a:ext>
            </a:extLst>
          </p:cNvPr>
          <p:cNvGrpSpPr/>
          <p:nvPr/>
        </p:nvGrpSpPr>
        <p:grpSpPr>
          <a:xfrm>
            <a:off x="540723" y="3821891"/>
            <a:ext cx="2511530" cy="723562"/>
            <a:chOff x="1633415" y="1884012"/>
            <a:chExt cx="1569706" cy="452226"/>
          </a:xfrm>
        </p:grpSpPr>
        <p:sp>
          <p:nvSpPr>
            <p:cNvPr id="58" name="Freeform: Shape 57">
              <a:extLst>
                <a:ext uri="{FF2B5EF4-FFF2-40B4-BE49-F238E27FC236}">
                  <a16:creationId xmlns:a16="http://schemas.microsoft.com/office/drawing/2014/main" id="{93938D86-80CF-4DAE-A19A-305C697E18D5}"/>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b="1" dirty="0">
                <a:solidFill>
                  <a:prstClr val="white"/>
                </a:solidFill>
                <a:latin typeface="Amazon Ember"/>
              </a:endParaRPr>
            </a:p>
          </p:txBody>
        </p:sp>
        <p:sp useBgFill="1">
          <p:nvSpPr>
            <p:cNvPr id="59" name="Rectangle 58">
              <a:extLst>
                <a:ext uri="{FF2B5EF4-FFF2-40B4-BE49-F238E27FC236}">
                  <a16:creationId xmlns:a16="http://schemas.microsoft.com/office/drawing/2014/main" id="{350C5A3C-0099-443B-9318-007E3A7159DD}"/>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b="1" dirty="0">
                <a:solidFill>
                  <a:prstClr val="white"/>
                </a:solidFill>
                <a:latin typeface="Amazon Ember"/>
              </a:endParaRPr>
            </a:p>
          </p:txBody>
        </p:sp>
        <p:sp useBgFill="1">
          <p:nvSpPr>
            <p:cNvPr id="60" name="Rectangle: Rounded Corners 59">
              <a:extLst>
                <a:ext uri="{FF2B5EF4-FFF2-40B4-BE49-F238E27FC236}">
                  <a16:creationId xmlns:a16="http://schemas.microsoft.com/office/drawing/2014/main" id="{0E130A4E-C137-43FE-82BE-DB2F6B2E491A}"/>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b="1" dirty="0">
                <a:solidFill>
                  <a:prstClr val="white"/>
                </a:solidFill>
                <a:latin typeface="Amazon Ember"/>
              </a:endParaRPr>
            </a:p>
          </p:txBody>
        </p:sp>
      </p:grpSp>
      <p:grpSp>
        <p:nvGrpSpPr>
          <p:cNvPr id="61" name="Group 60">
            <a:extLst>
              <a:ext uri="{FF2B5EF4-FFF2-40B4-BE49-F238E27FC236}">
                <a16:creationId xmlns:a16="http://schemas.microsoft.com/office/drawing/2014/main" id="{93596A33-55E9-4025-A446-8EBA95546A79}"/>
              </a:ext>
            </a:extLst>
          </p:cNvPr>
          <p:cNvGrpSpPr/>
          <p:nvPr/>
        </p:nvGrpSpPr>
        <p:grpSpPr>
          <a:xfrm>
            <a:off x="-320093" y="4031397"/>
            <a:ext cx="1356918" cy="304550"/>
            <a:chOff x="2355047" y="2014953"/>
            <a:chExt cx="848074" cy="190344"/>
          </a:xfrm>
        </p:grpSpPr>
        <p:sp useBgFill="1">
          <p:nvSpPr>
            <p:cNvPr id="63" name="Rectangle 62">
              <a:extLst>
                <a:ext uri="{FF2B5EF4-FFF2-40B4-BE49-F238E27FC236}">
                  <a16:creationId xmlns:a16="http://schemas.microsoft.com/office/drawing/2014/main" id="{54148BCA-4C8F-4279-B331-2FB3EE28E2D4}"/>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b="1" dirty="0">
                <a:solidFill>
                  <a:prstClr val="white"/>
                </a:solidFill>
                <a:latin typeface="Amazon Ember"/>
              </a:endParaRPr>
            </a:p>
          </p:txBody>
        </p:sp>
        <p:sp useBgFill="1">
          <p:nvSpPr>
            <p:cNvPr id="64" name="Rectangle: Rounded Corners 63">
              <a:extLst>
                <a:ext uri="{FF2B5EF4-FFF2-40B4-BE49-F238E27FC236}">
                  <a16:creationId xmlns:a16="http://schemas.microsoft.com/office/drawing/2014/main" id="{B9646EF8-7E73-4C1A-BC20-12647B4590FA}"/>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b="1" dirty="0">
                <a:solidFill>
                  <a:prstClr val="white"/>
                </a:solidFill>
                <a:latin typeface="Amazon Ember"/>
              </a:endParaRPr>
            </a:p>
          </p:txBody>
        </p:sp>
      </p:grpSp>
      <p:sp>
        <p:nvSpPr>
          <p:cNvPr id="65" name="Freeform: Shape 64">
            <a:extLst>
              <a:ext uri="{FF2B5EF4-FFF2-40B4-BE49-F238E27FC236}">
                <a16:creationId xmlns:a16="http://schemas.microsoft.com/office/drawing/2014/main" id="{FC806463-D73F-41FB-A344-8ABACBA85CB1}"/>
              </a:ext>
            </a:extLst>
          </p:cNvPr>
          <p:cNvSpPr/>
          <p:nvPr/>
        </p:nvSpPr>
        <p:spPr>
          <a:xfrm>
            <a:off x="6587005" y="3821891"/>
            <a:ext cx="1463042" cy="723562"/>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dash"/>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29" name="Rectangle 28">
            <a:extLst>
              <a:ext uri="{FF2B5EF4-FFF2-40B4-BE49-F238E27FC236}">
                <a16:creationId xmlns:a16="http://schemas.microsoft.com/office/drawing/2014/main" id="{5702CD9E-2A55-4C7B-98C3-648D6CCB65B0}"/>
              </a:ext>
            </a:extLst>
          </p:cNvPr>
          <p:cNvSpPr/>
          <p:nvPr/>
        </p:nvSpPr>
        <p:spPr>
          <a:xfrm>
            <a:off x="7741616" y="4031397"/>
            <a:ext cx="1356918" cy="30455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30" name="Rectangle: Rounded Corners 29">
            <a:extLst>
              <a:ext uri="{FF2B5EF4-FFF2-40B4-BE49-F238E27FC236}">
                <a16:creationId xmlns:a16="http://schemas.microsoft.com/office/drawing/2014/main" id="{78211735-1051-48DF-AD32-2D3BC8CF14DF}"/>
              </a:ext>
            </a:extLst>
          </p:cNvPr>
          <p:cNvSpPr/>
          <p:nvPr/>
        </p:nvSpPr>
        <p:spPr>
          <a:xfrm>
            <a:off x="7777445" y="4106042"/>
            <a:ext cx="1176403" cy="155261"/>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23" name="Rectangle 22">
            <a:extLst>
              <a:ext uri="{FF2B5EF4-FFF2-40B4-BE49-F238E27FC236}">
                <a16:creationId xmlns:a16="http://schemas.microsoft.com/office/drawing/2014/main" id="{F47A5201-CB6C-4FC6-AF0A-B979CD87B485}"/>
              </a:ext>
            </a:extLst>
          </p:cNvPr>
          <p:cNvSpPr/>
          <p:nvPr/>
        </p:nvSpPr>
        <p:spPr>
          <a:xfrm>
            <a:off x="5726189" y="4031397"/>
            <a:ext cx="1356918" cy="30455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24" name="Rectangle: Rounded Corners 23">
            <a:extLst>
              <a:ext uri="{FF2B5EF4-FFF2-40B4-BE49-F238E27FC236}">
                <a16:creationId xmlns:a16="http://schemas.microsoft.com/office/drawing/2014/main" id="{04BAACF0-9632-45CB-97D4-DF4337768BEB}"/>
              </a:ext>
            </a:extLst>
          </p:cNvPr>
          <p:cNvSpPr/>
          <p:nvPr/>
        </p:nvSpPr>
        <p:spPr>
          <a:xfrm>
            <a:off x="5762018" y="4106042"/>
            <a:ext cx="1176403" cy="155261"/>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66" name="TextBox 65">
            <a:extLst>
              <a:ext uri="{FF2B5EF4-FFF2-40B4-BE49-F238E27FC236}">
                <a16:creationId xmlns:a16="http://schemas.microsoft.com/office/drawing/2014/main" id="{D126A5AA-7E1C-4463-8529-E5BADD924043}"/>
              </a:ext>
            </a:extLst>
          </p:cNvPr>
          <p:cNvSpPr txBox="1"/>
          <p:nvPr/>
        </p:nvSpPr>
        <p:spPr>
          <a:xfrm>
            <a:off x="932627" y="6689921"/>
            <a:ext cx="12765146" cy="535531"/>
          </a:xfrm>
          <a:prstGeom prst="rect">
            <a:avLst/>
          </a:prstGeom>
          <a:noFill/>
        </p:spPr>
        <p:txBody>
          <a:bodyPr wrap="square" rtlCol="0">
            <a:spAutoFit/>
          </a:bodyPr>
          <a:lstStyle/>
          <a:p>
            <a:pPr algn="ctr" defTabSz="731520">
              <a:defRPr/>
            </a:pPr>
            <a:r>
              <a:rPr lang="en-US" sz="2880" dirty="0">
                <a:solidFill>
                  <a:prstClr val="white"/>
                </a:solidFill>
                <a:latin typeface="Amazon Ember"/>
              </a:rPr>
              <a:t>Dedicated teams are needed to find weaknesses before they take you out!</a:t>
            </a:r>
          </a:p>
        </p:txBody>
      </p:sp>
    </p:spTree>
    <p:extLst>
      <p:ext uri="{BB962C8B-B14F-4D97-AF65-F5344CB8AC3E}">
        <p14:creationId xmlns:p14="http://schemas.microsoft.com/office/powerpoint/2010/main" val="29925016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grpId="1" nodeType="withEffect">
                                  <p:stCondLst>
                                    <p:cond delay="0"/>
                                  </p:stCondLst>
                                  <p:childTnLst>
                                    <p:animMotion origin="layout" path="M 0 -1.23457E-6 L 0 0.04352 " pathEditMode="relative" rAng="0" ptsTypes="AA">
                                      <p:cBhvr>
                                        <p:cTn id="9" dur="500" spd="-100000" fill="hold"/>
                                        <p:tgtEl>
                                          <p:spTgt spid="36"/>
                                        </p:tgtEl>
                                        <p:attrNameLst>
                                          <p:attrName>ppt_x</p:attrName>
                                          <p:attrName>ppt_y</p:attrName>
                                        </p:attrNameLst>
                                      </p:cBhvr>
                                      <p:rCtr x="0" y="2160"/>
                                    </p:animMotion>
                                  </p:childTnLst>
                                </p:cTn>
                              </p:par>
                              <p:par>
                                <p:cTn id="10" presetID="21" presetClass="exit" presetSubtype="1" fill="hold" grpId="0" nodeType="withEffect">
                                  <p:stCondLst>
                                    <p:cond delay="0"/>
                                  </p:stCondLst>
                                  <p:childTnLst>
                                    <p:animEffect transition="out" filter="wheel(1)">
                                      <p:cBhvr>
                                        <p:cTn id="11" dur="1250"/>
                                        <p:tgtEl>
                                          <p:spTgt spid="28"/>
                                        </p:tgtEl>
                                      </p:cBhvr>
                                    </p:animEffect>
                                    <p:set>
                                      <p:cBhvr>
                                        <p:cTn id="12" dur="1" fill="hold">
                                          <p:stCondLst>
                                            <p:cond delay="1249"/>
                                          </p:stCondLst>
                                        </p:cTn>
                                        <p:tgtEl>
                                          <p:spTgt spid="28"/>
                                        </p:tgtEl>
                                        <p:attrNameLst>
                                          <p:attrName>style.visibility</p:attrName>
                                        </p:attrNameLst>
                                      </p:cBhvr>
                                      <p:to>
                                        <p:strVal val="hidden"/>
                                      </p:to>
                                    </p:set>
                                  </p:childTnLst>
                                </p:cTn>
                              </p:par>
                              <p:par>
                                <p:cTn id="13" presetID="21" presetClass="entr" presetSubtype="1"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heel(1)">
                                      <p:cBhvr>
                                        <p:cTn id="15" dur="1250"/>
                                        <p:tgtEl>
                                          <p:spTgt spid="65"/>
                                        </p:tgtEl>
                                      </p:cBhvr>
                                    </p:animEffect>
                                  </p:childTnLst>
                                </p:cTn>
                              </p:par>
                              <p:par>
                                <p:cTn id="16" presetID="10" presetClass="entr" presetSubtype="0" fill="hold" grpId="0" nodeType="withEffect">
                                  <p:stCondLst>
                                    <p:cond delay="15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42" presetClass="path" presetSubtype="0" decel="100000" fill="hold" grpId="1" nodeType="withEffect">
                                  <p:stCondLst>
                                    <p:cond delay="150"/>
                                  </p:stCondLst>
                                  <p:childTnLst>
                                    <p:animMotion origin="layout" path="M 0 4.5679E-6 L 0 0.04351 " pathEditMode="relative" rAng="0" ptsTypes="AA">
                                      <p:cBhvr>
                                        <p:cTn id="20" dur="500" spd="-100000" fill="hold"/>
                                        <p:tgtEl>
                                          <p:spTgt spid="66"/>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28" grpId="0" animBg="1"/>
      <p:bldP spid="65" grpId="0" animBg="1"/>
      <p:bldP spid="66" grpId="0"/>
      <p:bldP spid="66"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2196103" y="1803283"/>
            <a:ext cx="10306243" cy="5025610"/>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spcAft>
                <a:spcPts val="2880"/>
              </a:spcAft>
              <a:defRPr/>
            </a:pPr>
            <a:r>
              <a:rPr lang="en-US" sz="5120" b="0" dirty="0">
                <a:solidFill>
                  <a:prstClr val="white"/>
                </a:solidFill>
                <a:latin typeface="Amazon Ember"/>
              </a:rPr>
              <a:t>Availability, Safety and Security have similar characteristics</a:t>
            </a:r>
          </a:p>
          <a:p>
            <a:pPr algn="ctr" defTabSz="731520">
              <a:spcAft>
                <a:spcPts val="2880"/>
              </a:spcAft>
              <a:defRPr/>
            </a:pPr>
            <a:r>
              <a:rPr lang="en-US" sz="4480" b="0" dirty="0">
                <a:solidFill>
                  <a:prstClr val="white"/>
                </a:solidFill>
                <a:latin typeface="Amazon Ember"/>
              </a:rPr>
              <a:t>Hard to measure near misses</a:t>
            </a:r>
          </a:p>
          <a:p>
            <a:pPr algn="ctr" defTabSz="731520">
              <a:spcAft>
                <a:spcPts val="2880"/>
              </a:spcAft>
              <a:defRPr/>
            </a:pPr>
            <a:r>
              <a:rPr lang="en-US" sz="4480" b="0" dirty="0">
                <a:solidFill>
                  <a:prstClr val="white"/>
                </a:solidFill>
                <a:latin typeface="Amazon Ember"/>
              </a:rPr>
              <a:t>Hard to model complex dependencies</a:t>
            </a:r>
          </a:p>
          <a:p>
            <a:pPr algn="ctr" defTabSz="731520">
              <a:spcAft>
                <a:spcPts val="2880"/>
              </a:spcAft>
              <a:defRPr/>
            </a:pPr>
            <a:r>
              <a:rPr lang="en-US" sz="4480" b="0" dirty="0">
                <a:solidFill>
                  <a:prstClr val="white"/>
                </a:solidFill>
                <a:latin typeface="Amazon Ember"/>
              </a:rPr>
              <a:t>Catastrophic failure modes</a:t>
            </a:r>
            <a:endParaRPr lang="en-US" sz="3200" b="0" dirty="0">
              <a:solidFill>
                <a:prstClr val="white"/>
              </a:solidFill>
              <a:latin typeface="Amazon Ember"/>
            </a:endParaRPr>
          </a:p>
        </p:txBody>
      </p:sp>
    </p:spTree>
    <p:extLst>
      <p:ext uri="{BB962C8B-B14F-4D97-AF65-F5344CB8AC3E}">
        <p14:creationId xmlns:p14="http://schemas.microsoft.com/office/powerpoint/2010/main" val="300756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latin typeface="+mj-lt"/>
              </a:rPr>
              <a:t>Risk and Resiliency</a:t>
            </a:r>
          </a:p>
        </p:txBody>
      </p:sp>
    </p:spTree>
    <p:extLst>
      <p:ext uri="{BB962C8B-B14F-4D97-AF65-F5344CB8AC3E}">
        <p14:creationId xmlns:p14="http://schemas.microsoft.com/office/powerpoint/2010/main" val="29825836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2196103" y="1803283"/>
            <a:ext cx="10306243" cy="5025610"/>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spcAft>
                <a:spcPts val="2880"/>
              </a:spcAft>
              <a:defRPr/>
            </a:pPr>
            <a:r>
              <a:rPr lang="en-US" sz="5120" b="0" dirty="0">
                <a:solidFill>
                  <a:prstClr val="white"/>
                </a:solidFill>
                <a:latin typeface="Amazon Ember"/>
              </a:rPr>
              <a:t>Availability, Safety and Security have similar mitigations</a:t>
            </a:r>
          </a:p>
          <a:p>
            <a:pPr algn="ctr" defTabSz="731520">
              <a:spcAft>
                <a:spcPts val="2880"/>
              </a:spcAft>
              <a:defRPr/>
            </a:pPr>
            <a:r>
              <a:rPr lang="en-US" sz="4480" b="0" dirty="0">
                <a:solidFill>
                  <a:prstClr val="white"/>
                </a:solidFill>
                <a:latin typeface="Amazon Ember"/>
              </a:rPr>
              <a:t>Layered d</a:t>
            </a:r>
            <a:r>
              <a:rPr lang="en-US" sz="4480" b="0" dirty="0" err="1">
                <a:solidFill>
                  <a:prstClr val="white"/>
                </a:solidFill>
                <a:latin typeface="Amazon Ember"/>
              </a:rPr>
              <a:t>efense</a:t>
            </a:r>
            <a:r>
              <a:rPr lang="en-US" sz="4480" b="0" dirty="0">
                <a:solidFill>
                  <a:prstClr val="white"/>
                </a:solidFill>
                <a:latin typeface="Amazon Ember"/>
              </a:rPr>
              <a:t> in depth</a:t>
            </a:r>
          </a:p>
          <a:p>
            <a:pPr algn="ctr" defTabSz="731520">
              <a:spcAft>
                <a:spcPts val="2880"/>
              </a:spcAft>
              <a:defRPr/>
            </a:pPr>
            <a:r>
              <a:rPr lang="en-US" sz="4480" b="0" dirty="0">
                <a:solidFill>
                  <a:prstClr val="white"/>
                </a:solidFill>
                <a:latin typeface="Amazon Ember"/>
              </a:rPr>
              <a:t>Bulkheads to contain blast radius</a:t>
            </a:r>
          </a:p>
          <a:p>
            <a:pPr algn="ctr" defTabSz="731520">
              <a:spcAft>
                <a:spcPts val="2880"/>
              </a:spcAft>
              <a:defRPr/>
            </a:pPr>
            <a:r>
              <a:rPr lang="en-US" sz="4480" b="0" dirty="0">
                <a:solidFill>
                  <a:prstClr val="white"/>
                </a:solidFill>
                <a:latin typeface="Amazon Ember"/>
              </a:rPr>
              <a:t>Minimize dependencies/privilege</a:t>
            </a:r>
          </a:p>
        </p:txBody>
      </p:sp>
    </p:spTree>
    <p:extLst>
      <p:ext uri="{BB962C8B-B14F-4D97-AF65-F5344CB8AC3E}">
        <p14:creationId xmlns:p14="http://schemas.microsoft.com/office/powerpoint/2010/main" val="59527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2196103" y="1803283"/>
            <a:ext cx="10306243" cy="5025610"/>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spcAft>
                <a:spcPts val="2880"/>
              </a:spcAft>
              <a:defRPr/>
            </a:pPr>
            <a:r>
              <a:rPr lang="en-US" sz="5120" b="0" dirty="0">
                <a:solidFill>
                  <a:prstClr val="white"/>
                </a:solidFill>
                <a:latin typeface="Amazon Ember"/>
              </a:rPr>
              <a:t>Availability, Safety and Security Break Each Other</a:t>
            </a:r>
          </a:p>
          <a:p>
            <a:pPr algn="ctr" defTabSz="731520">
              <a:spcAft>
                <a:spcPts val="2880"/>
              </a:spcAft>
              <a:defRPr/>
            </a:pPr>
            <a:r>
              <a:rPr lang="en-US" sz="4480" b="0" dirty="0">
                <a:solidFill>
                  <a:prstClr val="white"/>
                </a:solidFill>
                <a:latin typeface="Amazon Ember"/>
              </a:rPr>
              <a:t>Security breaks availability</a:t>
            </a:r>
          </a:p>
          <a:p>
            <a:pPr algn="ctr" defTabSz="731520">
              <a:spcAft>
                <a:spcPts val="2880"/>
              </a:spcAft>
              <a:defRPr/>
            </a:pPr>
            <a:r>
              <a:rPr lang="en-US" sz="4480" b="0" dirty="0">
                <a:solidFill>
                  <a:prstClr val="white"/>
                </a:solidFill>
                <a:latin typeface="Amazon Ember"/>
              </a:rPr>
              <a:t>Availability breaks safety</a:t>
            </a:r>
          </a:p>
          <a:p>
            <a:pPr algn="ctr" defTabSz="731520">
              <a:spcAft>
                <a:spcPts val="2880"/>
              </a:spcAft>
              <a:defRPr/>
            </a:pPr>
            <a:r>
              <a:rPr lang="en-US" sz="4480" b="0" dirty="0">
                <a:solidFill>
                  <a:prstClr val="white"/>
                </a:solidFill>
                <a:latin typeface="Amazon Ember"/>
              </a:rPr>
              <a:t>Etc.</a:t>
            </a:r>
          </a:p>
        </p:txBody>
      </p:sp>
    </p:spTree>
    <p:extLst>
      <p:ext uri="{BB962C8B-B14F-4D97-AF65-F5344CB8AC3E}">
        <p14:creationId xmlns:p14="http://schemas.microsoft.com/office/powerpoint/2010/main" val="33166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2E2157-154E-4766-9BB0-58A174523DF1}"/>
              </a:ext>
            </a:extLst>
          </p:cNvPr>
          <p:cNvGrpSpPr/>
          <p:nvPr/>
        </p:nvGrpSpPr>
        <p:grpSpPr>
          <a:xfrm>
            <a:off x="1498430" y="4490317"/>
            <a:ext cx="1910330" cy="3785702"/>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useBgFill="1">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255354" y="8266810"/>
            <a:ext cx="3252450" cy="246970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827370" y="8276019"/>
            <a:ext cx="325245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5595904" y="4071272"/>
            <a:ext cx="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useBgFill="1">
        <p:nvSpPr>
          <p:cNvPr id="43" name="Freeform: Shape 42">
            <a:extLst>
              <a:ext uri="{FF2B5EF4-FFF2-40B4-BE49-F238E27FC236}">
                <a16:creationId xmlns:a16="http://schemas.microsoft.com/office/drawing/2014/main" id="{039C10CB-22A8-498B-915F-66DC4EA83A34}"/>
              </a:ext>
            </a:extLst>
          </p:cNvPr>
          <p:cNvSpPr/>
          <p:nvPr/>
        </p:nvSpPr>
        <p:spPr>
          <a:xfrm flipV="1">
            <a:off x="2776923" y="806548"/>
            <a:ext cx="4207334" cy="5203323"/>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45" name="Oval 44">
            <a:extLst>
              <a:ext uri="{FF2B5EF4-FFF2-40B4-BE49-F238E27FC236}">
                <a16:creationId xmlns:a16="http://schemas.microsoft.com/office/drawing/2014/main" id="{2958B11F-C7E3-4E2D-A291-27134408A902}"/>
              </a:ext>
            </a:extLst>
          </p:cNvPr>
          <p:cNvSpPr/>
          <p:nvPr/>
        </p:nvSpPr>
        <p:spPr>
          <a:xfrm flipH="1">
            <a:off x="4548750"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6" name="Oval 45">
            <a:extLst>
              <a:ext uri="{FF2B5EF4-FFF2-40B4-BE49-F238E27FC236}">
                <a16:creationId xmlns:a16="http://schemas.microsoft.com/office/drawing/2014/main" id="{F1EFDC6F-FE01-4EC4-A7E4-254892415D14}"/>
              </a:ext>
            </a:extLst>
          </p:cNvPr>
          <p:cNvSpPr/>
          <p:nvPr/>
        </p:nvSpPr>
        <p:spPr>
          <a:xfrm flipH="1">
            <a:off x="4260971"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7" name="Oval 46">
            <a:extLst>
              <a:ext uri="{FF2B5EF4-FFF2-40B4-BE49-F238E27FC236}">
                <a16:creationId xmlns:a16="http://schemas.microsoft.com/office/drawing/2014/main" id="{0F70B5D6-7D8C-43A5-BA74-93F998BC545C}"/>
              </a:ext>
            </a:extLst>
          </p:cNvPr>
          <p:cNvSpPr/>
          <p:nvPr/>
        </p:nvSpPr>
        <p:spPr>
          <a:xfrm flipH="1">
            <a:off x="3973194"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2" name="TextBox 41">
            <a:extLst>
              <a:ext uri="{FF2B5EF4-FFF2-40B4-BE49-F238E27FC236}">
                <a16:creationId xmlns:a16="http://schemas.microsoft.com/office/drawing/2014/main" id="{58B03A63-8D9C-406F-8034-40986444E3C3}"/>
              </a:ext>
            </a:extLst>
          </p:cNvPr>
          <p:cNvSpPr txBox="1"/>
          <p:nvPr/>
        </p:nvSpPr>
        <p:spPr>
          <a:xfrm>
            <a:off x="3471707" y="1538966"/>
            <a:ext cx="3342755" cy="2800767"/>
          </a:xfrm>
          <a:prstGeom prst="rect">
            <a:avLst/>
          </a:prstGeom>
          <a:noFill/>
        </p:spPr>
        <p:txBody>
          <a:bodyPr wrap="square" rtlCol="0">
            <a:spAutoFit/>
          </a:bodyPr>
          <a:lstStyle/>
          <a:p>
            <a:pPr defTabSz="731520">
              <a:defRPr/>
            </a:pPr>
            <a:r>
              <a:rPr lang="en-US" sz="3520" b="1" dirty="0">
                <a:solidFill>
                  <a:prstClr val="white"/>
                </a:solidFill>
                <a:latin typeface="Amazon Ember"/>
              </a:rPr>
              <a:t>What should </a:t>
            </a:r>
            <a:br>
              <a:rPr lang="en-US" sz="3520" b="1" dirty="0">
                <a:solidFill>
                  <a:prstClr val="white"/>
                </a:solidFill>
                <a:latin typeface="Amazon Ember"/>
              </a:rPr>
            </a:br>
            <a:r>
              <a:rPr lang="en-US" sz="3520" b="1" dirty="0">
                <a:solidFill>
                  <a:prstClr val="white"/>
                </a:solidFill>
                <a:latin typeface="Amazon Ember"/>
              </a:rPr>
              <a:t>your system do when something fails?</a:t>
            </a:r>
          </a:p>
        </p:txBody>
      </p:sp>
      <p:grpSp>
        <p:nvGrpSpPr>
          <p:cNvPr id="3" name="Group 2">
            <a:extLst>
              <a:ext uri="{FF2B5EF4-FFF2-40B4-BE49-F238E27FC236}">
                <a16:creationId xmlns:a16="http://schemas.microsoft.com/office/drawing/2014/main" id="{92E16B3B-F15A-4FE2-8DC5-2CC413188E3F}"/>
              </a:ext>
            </a:extLst>
          </p:cNvPr>
          <p:cNvGrpSpPr/>
          <p:nvPr/>
        </p:nvGrpSpPr>
        <p:grpSpPr>
          <a:xfrm>
            <a:off x="8152909" y="1957345"/>
            <a:ext cx="4424515" cy="709165"/>
            <a:chOff x="5095568" y="1223340"/>
            <a:chExt cx="2765322" cy="443228"/>
          </a:xfrm>
        </p:grpSpPr>
        <p:sp>
          <p:nvSpPr>
            <p:cNvPr id="2" name="Hexagon 1">
              <a:extLst>
                <a:ext uri="{FF2B5EF4-FFF2-40B4-BE49-F238E27FC236}">
                  <a16:creationId xmlns:a16="http://schemas.microsoft.com/office/drawing/2014/main" id="{308E1C3A-933C-4E80-96C5-3E2CA2FF8772}"/>
                </a:ext>
              </a:extLst>
            </p:cNvPr>
            <p:cNvSpPr/>
            <p:nvPr/>
          </p:nvSpPr>
          <p:spPr>
            <a:xfrm>
              <a:off x="5095568" y="1232634"/>
              <a:ext cx="503364" cy="433934"/>
            </a:xfrm>
            <a:prstGeom prst="hexagon">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40" name="TextBox 39">
              <a:extLst>
                <a:ext uri="{FF2B5EF4-FFF2-40B4-BE49-F238E27FC236}">
                  <a16:creationId xmlns:a16="http://schemas.microsoft.com/office/drawing/2014/main" id="{BDA7902E-0065-449C-B830-CBB10247751C}"/>
                </a:ext>
              </a:extLst>
            </p:cNvPr>
            <p:cNvSpPr txBox="1"/>
            <p:nvPr/>
          </p:nvSpPr>
          <p:spPr>
            <a:xfrm>
              <a:off x="5686005" y="1223340"/>
              <a:ext cx="2174885" cy="396263"/>
            </a:xfrm>
            <a:prstGeom prst="rect">
              <a:avLst/>
            </a:prstGeom>
            <a:noFill/>
          </p:spPr>
          <p:txBody>
            <a:bodyPr wrap="square" rtlCol="0">
              <a:spAutoFit/>
            </a:bodyPr>
            <a:lstStyle/>
            <a:p>
              <a:pPr defTabSz="731520">
                <a:defRPr/>
              </a:pPr>
              <a:r>
                <a:rPr lang="en-US" sz="3520" dirty="0">
                  <a:solidFill>
                    <a:prstClr val="white"/>
                  </a:solidFill>
                  <a:latin typeface="Amazon Ember"/>
                </a:rPr>
                <a:t>Stop?</a:t>
              </a:r>
            </a:p>
          </p:txBody>
        </p:sp>
      </p:grpSp>
      <p:grpSp>
        <p:nvGrpSpPr>
          <p:cNvPr id="5" name="Group 4">
            <a:extLst>
              <a:ext uri="{FF2B5EF4-FFF2-40B4-BE49-F238E27FC236}">
                <a16:creationId xmlns:a16="http://schemas.microsoft.com/office/drawing/2014/main" id="{8C97A272-2727-4D53-90CC-F2AF2D40103E}"/>
              </a:ext>
            </a:extLst>
          </p:cNvPr>
          <p:cNvGrpSpPr/>
          <p:nvPr/>
        </p:nvGrpSpPr>
        <p:grpSpPr>
          <a:xfrm>
            <a:off x="8176507" y="3150619"/>
            <a:ext cx="5683872" cy="1175706"/>
            <a:chOff x="5110317" y="1969136"/>
            <a:chExt cx="3552420" cy="734816"/>
          </a:xfrm>
        </p:grpSpPr>
        <p:sp>
          <p:nvSpPr>
            <p:cNvPr id="51" name="TextBox 50">
              <a:extLst>
                <a:ext uri="{FF2B5EF4-FFF2-40B4-BE49-F238E27FC236}">
                  <a16:creationId xmlns:a16="http://schemas.microsoft.com/office/drawing/2014/main" id="{00043A72-D59D-469C-BBF4-14BFEF3309AB}"/>
                </a:ext>
              </a:extLst>
            </p:cNvPr>
            <p:cNvSpPr txBox="1"/>
            <p:nvPr/>
          </p:nvSpPr>
          <p:spPr>
            <a:xfrm>
              <a:off x="5686005" y="1969136"/>
              <a:ext cx="2976732" cy="734816"/>
            </a:xfrm>
            <a:prstGeom prst="rect">
              <a:avLst/>
            </a:prstGeom>
            <a:noFill/>
          </p:spPr>
          <p:txBody>
            <a:bodyPr wrap="square" rtlCol="0">
              <a:spAutoFit/>
            </a:bodyPr>
            <a:lstStyle/>
            <a:p>
              <a:pPr defTabSz="731520">
                <a:defRPr/>
              </a:pPr>
              <a:r>
                <a:rPr lang="en-US" sz="3520" dirty="0">
                  <a:solidFill>
                    <a:prstClr val="white"/>
                  </a:solidFill>
                  <a:latin typeface="Amazon Ember"/>
                </a:rPr>
                <a:t>Carry on with reduced functionality?</a:t>
              </a:r>
            </a:p>
          </p:txBody>
        </p:sp>
        <p:sp>
          <p:nvSpPr>
            <p:cNvPr id="4" name="Oval 3">
              <a:extLst>
                <a:ext uri="{FF2B5EF4-FFF2-40B4-BE49-F238E27FC236}">
                  <a16:creationId xmlns:a16="http://schemas.microsoft.com/office/drawing/2014/main" id="{4A5835F3-7090-484D-80F2-2161238C8680}"/>
                </a:ext>
              </a:extLst>
            </p:cNvPr>
            <p:cNvSpPr/>
            <p:nvPr/>
          </p:nvSpPr>
          <p:spPr>
            <a:xfrm>
              <a:off x="5110317" y="2003936"/>
              <a:ext cx="473792" cy="47379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grpSp>
      <p:grpSp>
        <p:nvGrpSpPr>
          <p:cNvPr id="36" name="Group 35">
            <a:extLst>
              <a:ext uri="{FF2B5EF4-FFF2-40B4-BE49-F238E27FC236}">
                <a16:creationId xmlns:a16="http://schemas.microsoft.com/office/drawing/2014/main" id="{A259A3C7-59DB-A04B-B512-45F823E7D37C}"/>
              </a:ext>
            </a:extLst>
          </p:cNvPr>
          <p:cNvGrpSpPr/>
          <p:nvPr/>
        </p:nvGrpSpPr>
        <p:grpSpPr>
          <a:xfrm>
            <a:off x="8031368" y="4425127"/>
            <a:ext cx="5829011" cy="1039253"/>
            <a:chOff x="5019605" y="2697124"/>
            <a:chExt cx="3643132" cy="649533"/>
          </a:xfrm>
        </p:grpSpPr>
        <p:sp>
          <p:nvSpPr>
            <p:cNvPr id="48" name="TextBox 47">
              <a:extLst>
                <a:ext uri="{FF2B5EF4-FFF2-40B4-BE49-F238E27FC236}">
                  <a16:creationId xmlns:a16="http://schemas.microsoft.com/office/drawing/2014/main" id="{C12E6AB9-EF9D-7549-9521-96CC38C1AC9D}"/>
                </a:ext>
              </a:extLst>
            </p:cNvPr>
            <p:cNvSpPr txBox="1"/>
            <p:nvPr/>
          </p:nvSpPr>
          <p:spPr>
            <a:xfrm>
              <a:off x="5686005" y="2806448"/>
              <a:ext cx="2976732" cy="396263"/>
            </a:xfrm>
            <a:prstGeom prst="rect">
              <a:avLst/>
            </a:prstGeom>
            <a:noFill/>
          </p:spPr>
          <p:txBody>
            <a:bodyPr wrap="square" rtlCol="0">
              <a:spAutoFit/>
            </a:bodyPr>
            <a:lstStyle/>
            <a:p>
              <a:pPr defTabSz="731520">
                <a:defRPr/>
              </a:pPr>
              <a:r>
                <a:rPr lang="en-US" sz="3520" dirty="0">
                  <a:solidFill>
                    <a:prstClr val="white"/>
                  </a:solidFill>
                  <a:latin typeface="Amazon Ember"/>
                </a:rPr>
                <a:t>Collapse horribly?</a:t>
              </a:r>
            </a:p>
          </p:txBody>
        </p:sp>
        <p:sp>
          <p:nvSpPr>
            <p:cNvPr id="9" name="Explosion 2 8">
              <a:extLst>
                <a:ext uri="{FF2B5EF4-FFF2-40B4-BE49-F238E27FC236}">
                  <a16:creationId xmlns:a16="http://schemas.microsoft.com/office/drawing/2014/main" id="{FEA110F5-0665-734B-A96A-6B6F9B8D05D0}"/>
                </a:ext>
              </a:extLst>
            </p:cNvPr>
            <p:cNvSpPr/>
            <p:nvPr/>
          </p:nvSpPr>
          <p:spPr>
            <a:xfrm>
              <a:off x="5019605" y="2697124"/>
              <a:ext cx="655216" cy="649533"/>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0000"/>
                </a:solidFill>
                <a:latin typeface="Amazon Ember"/>
              </a:endParaRPr>
            </a:p>
          </p:txBody>
        </p:sp>
      </p:grpSp>
    </p:spTree>
    <p:extLst>
      <p:ext uri="{BB962C8B-B14F-4D97-AF65-F5344CB8AC3E}">
        <p14:creationId xmlns:p14="http://schemas.microsoft.com/office/powerpoint/2010/main" val="11008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00" fill="hold"/>
                                        <p:tgtEl>
                                          <p:spTgt spid="7"/>
                                        </p:tgtEl>
                                        <p:attrNameLst>
                                          <p:attrName>ppt_x</p:attrName>
                                        </p:attrNameLst>
                                      </p:cBhvr>
                                      <p:tavLst>
                                        <p:tav tm="0">
                                          <p:val>
                                            <p:strVal val="#ppt_x"/>
                                          </p:val>
                                        </p:tav>
                                        <p:tav tm="100000">
                                          <p:val>
                                            <p:strVal val="#ppt_x"/>
                                          </p:val>
                                        </p:tav>
                                      </p:tavLst>
                                    </p:anim>
                                    <p:anim calcmode="lin" valueType="num">
                                      <p:cBhvr additive="base">
                                        <p:cTn id="8" dur="700" fill="hold"/>
                                        <p:tgtEl>
                                          <p:spTgt spid="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20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400"/>
                                        <p:tgtEl>
                                          <p:spTgt spid="42"/>
                                        </p:tgtEl>
                                      </p:cBhvr>
                                    </p:animEffect>
                                  </p:childTnLst>
                                </p:cTn>
                              </p:par>
                              <p:par>
                                <p:cTn id="15" presetID="42" presetClass="path" presetSubtype="0" decel="100000" fill="hold" grpId="1" nodeType="withEffect">
                                  <p:stCondLst>
                                    <p:cond delay="500"/>
                                  </p:stCondLst>
                                  <p:childTnLst>
                                    <p:animMotion origin="layout" path="M -2.5E-6 -3.82716E-6 L -2.5E-6 0.02963 " pathEditMode="relative" rAng="0" ptsTypes="AA">
                                      <p:cBhvr>
                                        <p:cTn id="16" dur="400" spd="-100000" fill="hold"/>
                                        <p:tgtEl>
                                          <p:spTgt spid="42"/>
                                        </p:tgtEl>
                                        <p:attrNameLst>
                                          <p:attrName>ppt_x</p:attrName>
                                          <p:attrName>ppt_y</p:attrName>
                                        </p:attrNameLst>
                                      </p:cBhvr>
                                      <p:rCtr x="0" y="1481"/>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42" presetClass="path" presetSubtype="0" decel="100000" fill="hold" nodeType="withEffect">
                                  <p:stCondLst>
                                    <p:cond delay="0"/>
                                  </p:stCondLst>
                                  <p:childTnLst>
                                    <p:animMotion origin="layout" path="M 4.02349E-6 -4.07626E-6 L 0.03676 -4.07626E-6 " pathEditMode="relative" rAng="0" ptsTypes="AA">
                                      <p:cBhvr>
                                        <p:cTn id="23" dur="500" spd="-100000" fill="hold"/>
                                        <p:tgtEl>
                                          <p:spTgt spid="3"/>
                                        </p:tgtEl>
                                        <p:attrNameLst>
                                          <p:attrName>ppt_x</p:attrName>
                                          <p:attrName>ppt_y</p:attrName>
                                        </p:attrNameLst>
                                      </p:cBhvr>
                                      <p:rCtr x="1838"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42" presetClass="path" presetSubtype="0" decel="100000" fill="hold" nodeType="withEffect">
                                  <p:stCondLst>
                                    <p:cond delay="0"/>
                                  </p:stCondLst>
                                  <p:childTnLst>
                                    <p:animMotion origin="layout" path="M 4.02349E-6 -4.07626E-6 L 0.03676 -4.07626E-6 " pathEditMode="relative" rAng="0" ptsTypes="AA">
                                      <p:cBhvr>
                                        <p:cTn id="30" dur="500" spd="-100000" fill="hold"/>
                                        <p:tgtEl>
                                          <p:spTgt spid="5"/>
                                        </p:tgtEl>
                                        <p:attrNameLst>
                                          <p:attrName>ppt_x</p:attrName>
                                          <p:attrName>ppt_y</p:attrName>
                                        </p:attrNameLst>
                                      </p:cBhvr>
                                      <p:rCtr x="1838" y="0"/>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41" presetClass="path" presetSubtype="0" accel="50000" decel="50000" fill="hold" nodeType="withEffect">
                                  <p:stCondLst>
                                    <p:cond delay="0"/>
                                  </p:stCondLst>
                                  <p:childTnLst>
                                    <p:animMotion origin="layout" path="M -2.77778E-7 2.71605E-6 C -0.0026 -0.00803 -0.01163 -0.01605 -0.01458 -0.01605 C -0.03437 -0.01605 -0.05469 0.10895 -0.05469 0.23395 C -0.05469 0.17098 -0.06493 0.10895 -0.07448 0.10895 C -0.08472 0.10895 -0.09427 0.17191 -0.09427 0.23395 C -0.09427 0.20308 -0.09948 0.17098 -0.10451 0.17098 C -0.10955 0.17098 -0.11458 0.20185 -0.11458 0.23395 C -0.11458 0.2179 -0.11719 0.20308 -0.11979 0.20308 C -0.12222 0.20308 -0.12483 0.21913 -0.12483 0.23395 C -0.12483 0.22592 -0.12621 0.2179 -0.12743 0.2179 C -0.12795 0.2179 -0.12986 0.22592 -0.12986 0.23395 C -0.12986 0.22994 -0.13056 0.22592 -0.13125 0.22592 C -0.13125 0.225 -0.13246 0.22994 -0.13246 0.23395 C -0.13246 0.2321 -0.13246 0.22994 -0.13316 0.22994 C -0.13316 0.23086 -0.13385 0.23179 -0.13385 0.23395 C -0.13385 0.23302 -0.13385 0.2321 -0.13385 0.23086 C -0.13455 0.23086 -0.13455 0.23179 -0.13455 0.23271 C -0.13524 0.23271 -0.13524 0.23179 -0.13524 0.23086 C -0.13576 0.23086 -0.13576 0.23179 -0.13576 0.23271 " pathEditMode="relative" rAng="0" ptsTypes="AAAAAAAAAAAAAAAAAAA">
                                      <p:cBhvr>
                                        <p:cTn id="37" dur="2000" fill="hold"/>
                                        <p:tgtEl>
                                          <p:spTgt spid="36"/>
                                        </p:tgtEl>
                                        <p:attrNameLst>
                                          <p:attrName>ppt_x</p:attrName>
                                          <p:attrName>ppt_y</p:attrName>
                                        </p:attrNameLst>
                                      </p:cBhvr>
                                      <p:rCtr x="-6788" y="108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p:bldP spid="42"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2E2157-154E-4766-9BB0-58A174523DF1}"/>
              </a:ext>
            </a:extLst>
          </p:cNvPr>
          <p:cNvGrpSpPr/>
          <p:nvPr/>
        </p:nvGrpSpPr>
        <p:grpSpPr>
          <a:xfrm>
            <a:off x="1498430" y="4490317"/>
            <a:ext cx="1910330" cy="3785702"/>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useBgFill="1">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255354" y="8266810"/>
            <a:ext cx="3252450" cy="246970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827370" y="8276019"/>
            <a:ext cx="325245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5595904" y="4071272"/>
            <a:ext cx="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useBgFill="1">
        <p:nvSpPr>
          <p:cNvPr id="43" name="Freeform: Shape 42">
            <a:extLst>
              <a:ext uri="{FF2B5EF4-FFF2-40B4-BE49-F238E27FC236}">
                <a16:creationId xmlns:a16="http://schemas.microsoft.com/office/drawing/2014/main" id="{039C10CB-22A8-498B-915F-66DC4EA83A34}"/>
              </a:ext>
            </a:extLst>
          </p:cNvPr>
          <p:cNvSpPr/>
          <p:nvPr/>
        </p:nvSpPr>
        <p:spPr>
          <a:xfrm flipV="1">
            <a:off x="2776923" y="806548"/>
            <a:ext cx="4207334" cy="5203323"/>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45" name="Oval 44">
            <a:extLst>
              <a:ext uri="{FF2B5EF4-FFF2-40B4-BE49-F238E27FC236}">
                <a16:creationId xmlns:a16="http://schemas.microsoft.com/office/drawing/2014/main" id="{2958B11F-C7E3-4E2D-A291-27134408A902}"/>
              </a:ext>
            </a:extLst>
          </p:cNvPr>
          <p:cNvSpPr/>
          <p:nvPr/>
        </p:nvSpPr>
        <p:spPr>
          <a:xfrm flipH="1">
            <a:off x="4548750"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6" name="Oval 45">
            <a:extLst>
              <a:ext uri="{FF2B5EF4-FFF2-40B4-BE49-F238E27FC236}">
                <a16:creationId xmlns:a16="http://schemas.microsoft.com/office/drawing/2014/main" id="{F1EFDC6F-FE01-4EC4-A7E4-254892415D14}"/>
              </a:ext>
            </a:extLst>
          </p:cNvPr>
          <p:cNvSpPr/>
          <p:nvPr/>
        </p:nvSpPr>
        <p:spPr>
          <a:xfrm flipH="1">
            <a:off x="4260971"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7" name="Oval 46">
            <a:extLst>
              <a:ext uri="{FF2B5EF4-FFF2-40B4-BE49-F238E27FC236}">
                <a16:creationId xmlns:a16="http://schemas.microsoft.com/office/drawing/2014/main" id="{0F70B5D6-7D8C-43A5-BA74-93F998BC545C}"/>
              </a:ext>
            </a:extLst>
          </p:cNvPr>
          <p:cNvSpPr/>
          <p:nvPr/>
        </p:nvSpPr>
        <p:spPr>
          <a:xfrm flipH="1">
            <a:off x="3973194"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2" name="TextBox 41">
            <a:extLst>
              <a:ext uri="{FF2B5EF4-FFF2-40B4-BE49-F238E27FC236}">
                <a16:creationId xmlns:a16="http://schemas.microsoft.com/office/drawing/2014/main" id="{58B03A63-8D9C-406F-8034-40986444E3C3}"/>
              </a:ext>
            </a:extLst>
          </p:cNvPr>
          <p:cNvSpPr txBox="1"/>
          <p:nvPr/>
        </p:nvSpPr>
        <p:spPr>
          <a:xfrm>
            <a:off x="3467405" y="1536192"/>
            <a:ext cx="3342755" cy="2800767"/>
          </a:xfrm>
          <a:prstGeom prst="rect">
            <a:avLst/>
          </a:prstGeom>
          <a:noFill/>
        </p:spPr>
        <p:txBody>
          <a:bodyPr wrap="square" rtlCol="0">
            <a:spAutoFit/>
          </a:bodyPr>
          <a:lstStyle/>
          <a:p>
            <a:pPr defTabSz="731520">
              <a:defRPr/>
            </a:pPr>
            <a:r>
              <a:rPr lang="en-US" sz="3520" b="1" dirty="0">
                <a:solidFill>
                  <a:prstClr val="white"/>
                </a:solidFill>
                <a:latin typeface="Amazon Ember"/>
              </a:rPr>
              <a:t>What should </a:t>
            </a:r>
            <a:br>
              <a:rPr lang="en-US" sz="3520" b="1" dirty="0">
                <a:solidFill>
                  <a:prstClr val="white"/>
                </a:solidFill>
                <a:latin typeface="Amazon Ember"/>
              </a:rPr>
            </a:br>
            <a:r>
              <a:rPr lang="en-US" sz="3520" b="1" dirty="0">
                <a:solidFill>
                  <a:prstClr val="white"/>
                </a:solidFill>
                <a:latin typeface="Amazon Ember"/>
              </a:rPr>
              <a:t>your system do when something fails?</a:t>
            </a:r>
          </a:p>
        </p:txBody>
      </p:sp>
      <p:sp useBgFill="1">
        <p:nvSpPr>
          <p:cNvPr id="44" name="TextBox 43">
            <a:extLst>
              <a:ext uri="{FF2B5EF4-FFF2-40B4-BE49-F238E27FC236}">
                <a16:creationId xmlns:a16="http://schemas.microsoft.com/office/drawing/2014/main" id="{4C106994-8B31-4F19-8A15-B0B011BD1406}"/>
              </a:ext>
            </a:extLst>
          </p:cNvPr>
          <p:cNvSpPr txBox="1"/>
          <p:nvPr/>
        </p:nvSpPr>
        <p:spPr bwMode="white">
          <a:xfrm>
            <a:off x="3388562" y="1878872"/>
            <a:ext cx="3327458" cy="2470464"/>
          </a:xfrm>
          <a:custGeom>
            <a:avLst/>
            <a:gdLst>
              <a:gd name="connsiteX0" fmla="*/ 0 w 1984659"/>
              <a:gd name="connsiteY0" fmla="*/ 0 h 1528637"/>
              <a:gd name="connsiteX1" fmla="*/ 1984659 w 1984659"/>
              <a:gd name="connsiteY1" fmla="*/ 0 h 1528637"/>
              <a:gd name="connsiteX2" fmla="*/ 1984659 w 1984659"/>
              <a:gd name="connsiteY2" fmla="*/ 1528637 h 1528637"/>
              <a:gd name="connsiteX3" fmla="*/ 0 w 1984659"/>
              <a:gd name="connsiteY3" fmla="*/ 1528637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33564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41835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96495 w 1984659"/>
              <a:gd name="connsiteY3" fmla="*/ 1459713 h 1528637"/>
              <a:gd name="connsiteX4" fmla="*/ 0 w 1984659"/>
              <a:gd name="connsiteY4" fmla="*/ 0 h 1528637"/>
              <a:gd name="connsiteX0" fmla="*/ 0 w 1984659"/>
              <a:gd name="connsiteY0" fmla="*/ 0 h 1528637"/>
              <a:gd name="connsiteX1" fmla="*/ 1984659 w 1984659"/>
              <a:gd name="connsiteY1" fmla="*/ 0 h 1528637"/>
              <a:gd name="connsiteX2" fmla="*/ 1978531 w 1984659"/>
              <a:gd name="connsiteY2" fmla="*/ 900209 h 1528637"/>
              <a:gd name="connsiteX3" fmla="*/ 1984659 w 1984659"/>
              <a:gd name="connsiteY3" fmla="*/ 1528637 h 1528637"/>
              <a:gd name="connsiteX4" fmla="*/ 96495 w 1984659"/>
              <a:gd name="connsiteY4" fmla="*/ 1459713 h 1528637"/>
              <a:gd name="connsiteX5" fmla="*/ 0 w 1984659"/>
              <a:gd name="connsiteY5" fmla="*/ 0 h 1528637"/>
              <a:gd name="connsiteX0" fmla="*/ 0 w 2079652"/>
              <a:gd name="connsiteY0" fmla="*/ 0 h 1528637"/>
              <a:gd name="connsiteX1" fmla="*/ 1984659 w 2079652"/>
              <a:gd name="connsiteY1" fmla="*/ 0 h 1528637"/>
              <a:gd name="connsiteX2" fmla="*/ 2079621 w 2079652"/>
              <a:gd name="connsiteY2" fmla="*/ 849664 h 1528637"/>
              <a:gd name="connsiteX3" fmla="*/ 1984659 w 2079652"/>
              <a:gd name="connsiteY3" fmla="*/ 1528637 h 1528637"/>
              <a:gd name="connsiteX4" fmla="*/ 96495 w 2079652"/>
              <a:gd name="connsiteY4" fmla="*/ 1459713 h 1528637"/>
              <a:gd name="connsiteX5" fmla="*/ 0 w 2079652"/>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13993 w 2117914"/>
              <a:gd name="connsiteY4" fmla="*/ 1322210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428573 w 2117914"/>
              <a:gd name="connsiteY4" fmla="*/ 1364785 h 1528637"/>
              <a:gd name="connsiteX5" fmla="*/ 13993 w 2117914"/>
              <a:gd name="connsiteY5" fmla="*/ 1322210 h 1528637"/>
              <a:gd name="connsiteX6" fmla="*/ 0 w 2117914"/>
              <a:gd name="connsiteY6" fmla="*/ 0 h 1528637"/>
              <a:gd name="connsiteX0" fmla="*/ 0 w 2117914"/>
              <a:gd name="connsiteY0" fmla="*/ 0 h 1536665"/>
              <a:gd name="connsiteX1" fmla="*/ 2117914 w 2117914"/>
              <a:gd name="connsiteY1" fmla="*/ 18380 h 1536665"/>
              <a:gd name="connsiteX2" fmla="*/ 2079621 w 2117914"/>
              <a:gd name="connsiteY2" fmla="*/ 849664 h 1536665"/>
              <a:gd name="connsiteX3" fmla="*/ 1984659 w 2117914"/>
              <a:gd name="connsiteY3" fmla="*/ 1528637 h 1536665"/>
              <a:gd name="connsiteX4" fmla="*/ 428573 w 2117914"/>
              <a:gd name="connsiteY4" fmla="*/ 1536665 h 1536665"/>
              <a:gd name="connsiteX5" fmla="*/ 13993 w 2117914"/>
              <a:gd name="connsiteY5" fmla="*/ 1322210 h 1536665"/>
              <a:gd name="connsiteX6" fmla="*/ 0 w 2117914"/>
              <a:gd name="connsiteY6" fmla="*/ 0 h 1536665"/>
              <a:gd name="connsiteX0" fmla="*/ 0 w 2117914"/>
              <a:gd name="connsiteY0" fmla="*/ 0 h 1544040"/>
              <a:gd name="connsiteX1" fmla="*/ 2117914 w 2117914"/>
              <a:gd name="connsiteY1" fmla="*/ 18380 h 1544040"/>
              <a:gd name="connsiteX2" fmla="*/ 2079621 w 2117914"/>
              <a:gd name="connsiteY2" fmla="*/ 849664 h 1544040"/>
              <a:gd name="connsiteX3" fmla="*/ 1984659 w 2117914"/>
              <a:gd name="connsiteY3" fmla="*/ 1528637 h 1544040"/>
              <a:gd name="connsiteX4" fmla="*/ 170476 w 2117914"/>
              <a:gd name="connsiteY4" fmla="*/ 1544040 h 1544040"/>
              <a:gd name="connsiteX5" fmla="*/ 13993 w 2117914"/>
              <a:gd name="connsiteY5" fmla="*/ 1322210 h 1544040"/>
              <a:gd name="connsiteX6" fmla="*/ 0 w 2117914"/>
              <a:gd name="connsiteY6" fmla="*/ 0 h 1544040"/>
              <a:gd name="connsiteX0" fmla="*/ 0 w 2117914"/>
              <a:gd name="connsiteY0" fmla="*/ 0 h 1544040"/>
              <a:gd name="connsiteX1" fmla="*/ 2117914 w 2117914"/>
              <a:gd name="connsiteY1" fmla="*/ 18380 h 1544040"/>
              <a:gd name="connsiteX2" fmla="*/ 2079621 w 2117914"/>
              <a:gd name="connsiteY2" fmla="*/ 849664 h 1544040"/>
              <a:gd name="connsiteX3" fmla="*/ 1874046 w 2117914"/>
              <a:gd name="connsiteY3" fmla="*/ 1484392 h 1544040"/>
              <a:gd name="connsiteX4" fmla="*/ 170476 w 2117914"/>
              <a:gd name="connsiteY4" fmla="*/ 1544040 h 1544040"/>
              <a:gd name="connsiteX5" fmla="*/ 13993 w 2117914"/>
              <a:gd name="connsiteY5" fmla="*/ 1322210 h 1544040"/>
              <a:gd name="connsiteX6" fmla="*/ 0 w 2117914"/>
              <a:gd name="connsiteY6" fmla="*/ 0 h 1544040"/>
              <a:gd name="connsiteX0" fmla="*/ 0 w 2079661"/>
              <a:gd name="connsiteY0" fmla="*/ 0 h 1544040"/>
              <a:gd name="connsiteX1" fmla="*/ 2007301 w 2079661"/>
              <a:gd name="connsiteY1" fmla="*/ 3632 h 1544040"/>
              <a:gd name="connsiteX2" fmla="*/ 2079621 w 2079661"/>
              <a:gd name="connsiteY2" fmla="*/ 849664 h 1544040"/>
              <a:gd name="connsiteX3" fmla="*/ 1874046 w 2079661"/>
              <a:gd name="connsiteY3" fmla="*/ 1484392 h 1544040"/>
              <a:gd name="connsiteX4" fmla="*/ 170476 w 2079661"/>
              <a:gd name="connsiteY4" fmla="*/ 1544040 h 1544040"/>
              <a:gd name="connsiteX5" fmla="*/ 13993 w 2079661"/>
              <a:gd name="connsiteY5" fmla="*/ 1322210 h 1544040"/>
              <a:gd name="connsiteX6" fmla="*/ 0 w 2079661"/>
              <a:gd name="connsiteY6" fmla="*/ 0 h 154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9661" h="1544040">
                <a:moveTo>
                  <a:pt x="0" y="0"/>
                </a:moveTo>
                <a:lnTo>
                  <a:pt x="2007301" y="3632"/>
                </a:lnTo>
                <a:cubicBezTo>
                  <a:pt x="2005258" y="303702"/>
                  <a:pt x="2081664" y="549594"/>
                  <a:pt x="2079621" y="849664"/>
                </a:cubicBezTo>
                <a:cubicBezTo>
                  <a:pt x="2081664" y="1059140"/>
                  <a:pt x="1872003" y="1274916"/>
                  <a:pt x="1874046" y="1484392"/>
                </a:cubicBezTo>
                <a:lnTo>
                  <a:pt x="170476" y="1544040"/>
                </a:lnTo>
                <a:lnTo>
                  <a:pt x="13993" y="1322210"/>
                </a:lnTo>
                <a:lnTo>
                  <a:pt x="0" y="0"/>
                </a:lnTo>
                <a:close/>
              </a:path>
            </a:pathLst>
          </a:custGeom>
          <a:gradFill rotWithShape="0">
            <a:gsLst>
              <a:gs pos="100000">
                <a:schemeClr val="accent4"/>
              </a:gs>
              <a:gs pos="0">
                <a:schemeClr val="accent4">
                  <a:lumMod val="75000"/>
                </a:schemeClr>
              </a:gs>
            </a:gsLst>
            <a:lin ang="5400000" scaled="0"/>
            <a:tileRect l="-99651" t="-77580" r="-261083" b="-158897"/>
          </a:gradFill>
        </p:spPr>
        <p:txBody>
          <a:bodyPr wrap="square" lIns="0" tIns="146304" rIns="0" bIns="0" rtlCol="0">
            <a:noAutofit/>
          </a:bodyPr>
          <a:lstStyle/>
          <a:p>
            <a:pPr defTabSz="731520">
              <a:defRPr/>
            </a:pPr>
            <a:r>
              <a:rPr lang="en-US" sz="3200" b="1" dirty="0">
                <a:solidFill>
                  <a:prstClr val="white"/>
                </a:solidFill>
                <a:latin typeface="Amazon Ember"/>
              </a:rPr>
              <a:t>If a permissions look up fails, should you stop or continue?</a:t>
            </a:r>
          </a:p>
        </p:txBody>
      </p:sp>
      <p:sp>
        <p:nvSpPr>
          <p:cNvPr id="50" name="TextBox 49">
            <a:extLst>
              <a:ext uri="{FF2B5EF4-FFF2-40B4-BE49-F238E27FC236}">
                <a16:creationId xmlns:a16="http://schemas.microsoft.com/office/drawing/2014/main" id="{E2AE5C6B-C1BA-4DD9-AF96-1B7F0E8735B4}"/>
              </a:ext>
            </a:extLst>
          </p:cNvPr>
          <p:cNvSpPr txBox="1"/>
          <p:nvPr/>
        </p:nvSpPr>
        <p:spPr>
          <a:xfrm>
            <a:off x="7787234" y="1473906"/>
            <a:ext cx="5149120" cy="1717393"/>
          </a:xfrm>
          <a:prstGeom prst="rect">
            <a:avLst/>
          </a:prstGeom>
          <a:noFill/>
        </p:spPr>
        <p:txBody>
          <a:bodyPr wrap="square" rtlCol="0">
            <a:spAutoFit/>
          </a:bodyPr>
          <a:lstStyle/>
          <a:p>
            <a:pPr defTabSz="731520">
              <a:defRPr/>
            </a:pPr>
            <a:r>
              <a:rPr lang="en-US" sz="3520" dirty="0">
                <a:solidFill>
                  <a:prstClr val="white"/>
                </a:solidFill>
                <a:latin typeface="Amazon Ember"/>
              </a:rPr>
              <a:t>Permissive failure, what’s the real cost </a:t>
            </a:r>
            <a:br>
              <a:rPr lang="en-US" sz="3520" dirty="0">
                <a:solidFill>
                  <a:prstClr val="white"/>
                </a:solidFill>
                <a:latin typeface="Amazon Ember"/>
              </a:rPr>
            </a:br>
            <a:r>
              <a:rPr lang="en-US" sz="3520" dirty="0">
                <a:solidFill>
                  <a:prstClr val="white"/>
                </a:solidFill>
                <a:latin typeface="Amazon Ember"/>
              </a:rPr>
              <a:t>of continuing?</a:t>
            </a:r>
          </a:p>
        </p:txBody>
      </p:sp>
      <p:sp>
        <p:nvSpPr>
          <p:cNvPr id="53" name="TextBox 52">
            <a:extLst>
              <a:ext uri="{FF2B5EF4-FFF2-40B4-BE49-F238E27FC236}">
                <a16:creationId xmlns:a16="http://schemas.microsoft.com/office/drawing/2014/main" id="{A807F453-03DA-4472-BF1F-0384A77EB0CF}"/>
              </a:ext>
            </a:extLst>
          </p:cNvPr>
          <p:cNvSpPr txBox="1"/>
          <p:nvPr/>
        </p:nvSpPr>
        <p:spPr>
          <a:xfrm>
            <a:off x="7787234" y="3713419"/>
            <a:ext cx="5765138" cy="1717393"/>
          </a:xfrm>
          <a:prstGeom prst="rect">
            <a:avLst/>
          </a:prstGeom>
          <a:noFill/>
        </p:spPr>
        <p:txBody>
          <a:bodyPr wrap="square" rtlCol="0">
            <a:spAutoFit/>
          </a:bodyPr>
          <a:lstStyle/>
          <a:p>
            <a:pPr defTabSz="731520">
              <a:defRPr/>
            </a:pPr>
            <a:r>
              <a:rPr lang="en-US" sz="3520" dirty="0">
                <a:solidFill>
                  <a:prstClr val="white"/>
                </a:solidFill>
                <a:latin typeface="Amazon Ember"/>
              </a:rPr>
              <a:t>See</a:t>
            </a:r>
            <a:r>
              <a:rPr lang="en-US" sz="3520" b="1" i="1" dirty="0">
                <a:solidFill>
                  <a:prstClr val="white"/>
                </a:solidFill>
                <a:latin typeface="Amazon Ember"/>
              </a:rPr>
              <a:t> Memories, Guesses, and Apologies </a:t>
            </a:r>
            <a:br>
              <a:rPr lang="en-US" sz="3520" i="1" dirty="0">
                <a:solidFill>
                  <a:prstClr val="white"/>
                </a:solidFill>
                <a:latin typeface="Amazon Ember"/>
              </a:rPr>
            </a:br>
            <a:r>
              <a:rPr lang="en-US" sz="3520" dirty="0">
                <a:solidFill>
                  <a:prstClr val="white"/>
                </a:solidFill>
                <a:latin typeface="Amazon Ember"/>
              </a:rPr>
              <a:t>by Pat </a:t>
            </a:r>
            <a:r>
              <a:rPr lang="en-US" sz="3520" dirty="0" err="1">
                <a:solidFill>
                  <a:prstClr val="white"/>
                </a:solidFill>
                <a:latin typeface="Amazon Ember"/>
              </a:rPr>
              <a:t>Helland</a:t>
            </a:r>
            <a:endParaRPr lang="en-US" sz="3520" dirty="0">
              <a:solidFill>
                <a:prstClr val="white"/>
              </a:solidFill>
              <a:latin typeface="Amazon Ember"/>
            </a:endParaRPr>
          </a:p>
        </p:txBody>
      </p:sp>
    </p:spTree>
    <p:extLst>
      <p:ext uri="{BB962C8B-B14F-4D97-AF65-F5344CB8AC3E}">
        <p14:creationId xmlns:p14="http://schemas.microsoft.com/office/powerpoint/2010/main" val="10579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349"/>
                                          </p:stCondLst>
                                        </p:cTn>
                                        <p:tgtEl>
                                          <p:spTgt spid="4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350" fill="hold"/>
                                        <p:tgtEl>
                                          <p:spTgt spid="44"/>
                                        </p:tgtEl>
                                      </p:cBhvr>
                                      <p:by x="0" y="100000"/>
                                    </p:animScale>
                                  </p:childTnLst>
                                </p:cTn>
                              </p:par>
                              <p:par>
                                <p:cTn id="9" presetID="1" presetClass="exit" presetSubtype="0" fill="hold" grpId="0" nodeType="withEffect">
                                  <p:stCondLst>
                                    <p:cond delay="0"/>
                                  </p:stCondLst>
                                  <p:childTnLst>
                                    <p:set>
                                      <p:cBhvr>
                                        <p:cTn id="10" dur="1" fill="hold">
                                          <p:stCondLst>
                                            <p:cond delay="349"/>
                                          </p:stCondLst>
                                        </p:cTn>
                                        <p:tgtEl>
                                          <p:spTgt spid="42"/>
                                        </p:tgtEl>
                                        <p:attrNameLst>
                                          <p:attrName>style.visibility</p:attrName>
                                        </p:attrNameLst>
                                      </p:cBhvr>
                                      <p:to>
                                        <p:strVal val="hidden"/>
                                      </p:to>
                                    </p:set>
                                  </p:childTnLst>
                                </p:cTn>
                              </p:par>
                              <p:par>
                                <p:cTn id="11" presetID="6" presetClass="emph" presetSubtype="0" accel="100000" autoRev="1" fill="hold" grpId="1" nodeType="withEffect">
                                  <p:stCondLst>
                                    <p:cond delay="0"/>
                                  </p:stCondLst>
                                  <p:childTnLst>
                                    <p:animScale>
                                      <p:cBhvr>
                                        <p:cTn id="12" dur="350" fill="hold"/>
                                        <p:tgtEl>
                                          <p:spTgt spid="42"/>
                                        </p:tgtEl>
                                      </p:cBhvr>
                                      <p:by x="0" y="100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42" presetClass="path" presetSubtype="0" decel="100000" fill="hold" grpId="1" nodeType="withEffect">
                                  <p:stCondLst>
                                    <p:cond delay="0"/>
                                  </p:stCondLst>
                                  <p:childTnLst>
                                    <p:animMotion origin="layout" path="M -3.05556E-6 2.34568E-6 L 0.03681 2.34568E-6 " pathEditMode="relative" rAng="0" ptsTypes="AA">
                                      <p:cBhvr>
                                        <p:cTn id="19" dur="500" spd="-100000" fill="hold"/>
                                        <p:tgtEl>
                                          <p:spTgt spid="50"/>
                                        </p:tgtEl>
                                        <p:attrNameLst>
                                          <p:attrName>ppt_x</p:attrName>
                                          <p:attrName>ppt_y</p:attrName>
                                        </p:attrNameLst>
                                      </p:cBhvr>
                                      <p:rCtr x="1840"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42" presetClass="path" presetSubtype="0" decel="100000" fill="hold" grpId="1" nodeType="withEffect">
                                  <p:stCondLst>
                                    <p:cond delay="0"/>
                                  </p:stCondLst>
                                  <p:childTnLst>
                                    <p:animMotion origin="layout" path="M -3.33333E-6 -1.23457E-7 L 0.03681 -1.23457E-7 " pathEditMode="relative" rAng="0" ptsTypes="AA">
                                      <p:cBhvr>
                                        <p:cTn id="26" dur="500" spd="-100000" fill="hold"/>
                                        <p:tgtEl>
                                          <p:spTgt spid="5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4" grpId="0" animBg="1"/>
      <p:bldP spid="44" grpId="1" animBg="1"/>
      <p:bldP spid="50" grpId="0"/>
      <p:bldP spid="50" grpId="1"/>
      <p:bldP spid="53" grpId="0"/>
      <p:bldP spid="53"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2E2157-154E-4766-9BB0-58A174523DF1}"/>
              </a:ext>
            </a:extLst>
          </p:cNvPr>
          <p:cNvGrpSpPr/>
          <p:nvPr/>
        </p:nvGrpSpPr>
        <p:grpSpPr>
          <a:xfrm>
            <a:off x="1498430" y="4490317"/>
            <a:ext cx="1910330" cy="3785702"/>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useBgFill="1">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a:endParaRPr>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255354" y="8266810"/>
            <a:ext cx="3252450" cy="246970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827370" y="8276019"/>
            <a:ext cx="325245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5595904" y="4071272"/>
            <a:ext cx="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useBgFill="1">
        <p:nvSpPr>
          <p:cNvPr id="43" name="Freeform: Shape 42">
            <a:extLst>
              <a:ext uri="{FF2B5EF4-FFF2-40B4-BE49-F238E27FC236}">
                <a16:creationId xmlns:a16="http://schemas.microsoft.com/office/drawing/2014/main" id="{039C10CB-22A8-498B-915F-66DC4EA83A34}"/>
              </a:ext>
            </a:extLst>
          </p:cNvPr>
          <p:cNvSpPr/>
          <p:nvPr/>
        </p:nvSpPr>
        <p:spPr>
          <a:xfrm flipV="1">
            <a:off x="2776923" y="806548"/>
            <a:ext cx="4207334" cy="5203323"/>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45" name="Oval 44">
            <a:extLst>
              <a:ext uri="{FF2B5EF4-FFF2-40B4-BE49-F238E27FC236}">
                <a16:creationId xmlns:a16="http://schemas.microsoft.com/office/drawing/2014/main" id="{2958B11F-C7E3-4E2D-A291-27134408A902}"/>
              </a:ext>
            </a:extLst>
          </p:cNvPr>
          <p:cNvSpPr/>
          <p:nvPr/>
        </p:nvSpPr>
        <p:spPr>
          <a:xfrm flipH="1">
            <a:off x="4548750"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6" name="Oval 45">
            <a:extLst>
              <a:ext uri="{FF2B5EF4-FFF2-40B4-BE49-F238E27FC236}">
                <a16:creationId xmlns:a16="http://schemas.microsoft.com/office/drawing/2014/main" id="{F1EFDC6F-FE01-4EC4-A7E4-254892415D14}"/>
              </a:ext>
            </a:extLst>
          </p:cNvPr>
          <p:cNvSpPr/>
          <p:nvPr/>
        </p:nvSpPr>
        <p:spPr>
          <a:xfrm flipH="1">
            <a:off x="4260971"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7" name="Oval 46">
            <a:extLst>
              <a:ext uri="{FF2B5EF4-FFF2-40B4-BE49-F238E27FC236}">
                <a16:creationId xmlns:a16="http://schemas.microsoft.com/office/drawing/2014/main" id="{0F70B5D6-7D8C-43A5-BA74-93F998BC545C}"/>
              </a:ext>
            </a:extLst>
          </p:cNvPr>
          <p:cNvSpPr/>
          <p:nvPr/>
        </p:nvSpPr>
        <p:spPr>
          <a:xfrm flipH="1">
            <a:off x="3973194"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useBgFill="1">
        <p:nvSpPr>
          <p:cNvPr id="44" name="TextBox 43">
            <a:extLst>
              <a:ext uri="{FF2B5EF4-FFF2-40B4-BE49-F238E27FC236}">
                <a16:creationId xmlns:a16="http://schemas.microsoft.com/office/drawing/2014/main" id="{4C106994-8B31-4F19-8A15-B0B011BD1406}"/>
              </a:ext>
            </a:extLst>
          </p:cNvPr>
          <p:cNvSpPr txBox="1"/>
          <p:nvPr/>
        </p:nvSpPr>
        <p:spPr bwMode="white">
          <a:xfrm>
            <a:off x="3388562" y="1878872"/>
            <a:ext cx="3327458" cy="2470464"/>
          </a:xfrm>
          <a:custGeom>
            <a:avLst/>
            <a:gdLst>
              <a:gd name="connsiteX0" fmla="*/ 0 w 1984659"/>
              <a:gd name="connsiteY0" fmla="*/ 0 h 1528637"/>
              <a:gd name="connsiteX1" fmla="*/ 1984659 w 1984659"/>
              <a:gd name="connsiteY1" fmla="*/ 0 h 1528637"/>
              <a:gd name="connsiteX2" fmla="*/ 1984659 w 1984659"/>
              <a:gd name="connsiteY2" fmla="*/ 1528637 h 1528637"/>
              <a:gd name="connsiteX3" fmla="*/ 0 w 1984659"/>
              <a:gd name="connsiteY3" fmla="*/ 1528637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33564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41835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96495 w 1984659"/>
              <a:gd name="connsiteY3" fmla="*/ 1459713 h 1528637"/>
              <a:gd name="connsiteX4" fmla="*/ 0 w 1984659"/>
              <a:gd name="connsiteY4" fmla="*/ 0 h 1528637"/>
              <a:gd name="connsiteX0" fmla="*/ 0 w 1984659"/>
              <a:gd name="connsiteY0" fmla="*/ 0 h 1528637"/>
              <a:gd name="connsiteX1" fmla="*/ 1984659 w 1984659"/>
              <a:gd name="connsiteY1" fmla="*/ 0 h 1528637"/>
              <a:gd name="connsiteX2" fmla="*/ 1978531 w 1984659"/>
              <a:gd name="connsiteY2" fmla="*/ 900209 h 1528637"/>
              <a:gd name="connsiteX3" fmla="*/ 1984659 w 1984659"/>
              <a:gd name="connsiteY3" fmla="*/ 1528637 h 1528637"/>
              <a:gd name="connsiteX4" fmla="*/ 96495 w 1984659"/>
              <a:gd name="connsiteY4" fmla="*/ 1459713 h 1528637"/>
              <a:gd name="connsiteX5" fmla="*/ 0 w 1984659"/>
              <a:gd name="connsiteY5" fmla="*/ 0 h 1528637"/>
              <a:gd name="connsiteX0" fmla="*/ 0 w 2079652"/>
              <a:gd name="connsiteY0" fmla="*/ 0 h 1528637"/>
              <a:gd name="connsiteX1" fmla="*/ 1984659 w 2079652"/>
              <a:gd name="connsiteY1" fmla="*/ 0 h 1528637"/>
              <a:gd name="connsiteX2" fmla="*/ 2079621 w 2079652"/>
              <a:gd name="connsiteY2" fmla="*/ 849664 h 1528637"/>
              <a:gd name="connsiteX3" fmla="*/ 1984659 w 2079652"/>
              <a:gd name="connsiteY3" fmla="*/ 1528637 h 1528637"/>
              <a:gd name="connsiteX4" fmla="*/ 96495 w 2079652"/>
              <a:gd name="connsiteY4" fmla="*/ 1459713 h 1528637"/>
              <a:gd name="connsiteX5" fmla="*/ 0 w 2079652"/>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13993 w 2117914"/>
              <a:gd name="connsiteY4" fmla="*/ 1322210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428573 w 2117914"/>
              <a:gd name="connsiteY4" fmla="*/ 1364785 h 1528637"/>
              <a:gd name="connsiteX5" fmla="*/ 13993 w 2117914"/>
              <a:gd name="connsiteY5" fmla="*/ 1322210 h 1528637"/>
              <a:gd name="connsiteX6" fmla="*/ 0 w 2117914"/>
              <a:gd name="connsiteY6" fmla="*/ 0 h 1528637"/>
              <a:gd name="connsiteX0" fmla="*/ 0 w 2117914"/>
              <a:gd name="connsiteY0" fmla="*/ 0 h 1536665"/>
              <a:gd name="connsiteX1" fmla="*/ 2117914 w 2117914"/>
              <a:gd name="connsiteY1" fmla="*/ 18380 h 1536665"/>
              <a:gd name="connsiteX2" fmla="*/ 2079621 w 2117914"/>
              <a:gd name="connsiteY2" fmla="*/ 849664 h 1536665"/>
              <a:gd name="connsiteX3" fmla="*/ 1984659 w 2117914"/>
              <a:gd name="connsiteY3" fmla="*/ 1528637 h 1536665"/>
              <a:gd name="connsiteX4" fmla="*/ 428573 w 2117914"/>
              <a:gd name="connsiteY4" fmla="*/ 1536665 h 1536665"/>
              <a:gd name="connsiteX5" fmla="*/ 13993 w 2117914"/>
              <a:gd name="connsiteY5" fmla="*/ 1322210 h 1536665"/>
              <a:gd name="connsiteX6" fmla="*/ 0 w 2117914"/>
              <a:gd name="connsiteY6" fmla="*/ 0 h 1536665"/>
              <a:gd name="connsiteX0" fmla="*/ 0 w 2117914"/>
              <a:gd name="connsiteY0" fmla="*/ 0 h 1544040"/>
              <a:gd name="connsiteX1" fmla="*/ 2117914 w 2117914"/>
              <a:gd name="connsiteY1" fmla="*/ 18380 h 1544040"/>
              <a:gd name="connsiteX2" fmla="*/ 2079621 w 2117914"/>
              <a:gd name="connsiteY2" fmla="*/ 849664 h 1544040"/>
              <a:gd name="connsiteX3" fmla="*/ 1984659 w 2117914"/>
              <a:gd name="connsiteY3" fmla="*/ 1528637 h 1544040"/>
              <a:gd name="connsiteX4" fmla="*/ 170476 w 2117914"/>
              <a:gd name="connsiteY4" fmla="*/ 1544040 h 1544040"/>
              <a:gd name="connsiteX5" fmla="*/ 13993 w 2117914"/>
              <a:gd name="connsiteY5" fmla="*/ 1322210 h 1544040"/>
              <a:gd name="connsiteX6" fmla="*/ 0 w 2117914"/>
              <a:gd name="connsiteY6" fmla="*/ 0 h 1544040"/>
              <a:gd name="connsiteX0" fmla="*/ 0 w 2117914"/>
              <a:gd name="connsiteY0" fmla="*/ 0 h 1544040"/>
              <a:gd name="connsiteX1" fmla="*/ 2117914 w 2117914"/>
              <a:gd name="connsiteY1" fmla="*/ 18380 h 1544040"/>
              <a:gd name="connsiteX2" fmla="*/ 2079621 w 2117914"/>
              <a:gd name="connsiteY2" fmla="*/ 849664 h 1544040"/>
              <a:gd name="connsiteX3" fmla="*/ 1874046 w 2117914"/>
              <a:gd name="connsiteY3" fmla="*/ 1484392 h 1544040"/>
              <a:gd name="connsiteX4" fmla="*/ 170476 w 2117914"/>
              <a:gd name="connsiteY4" fmla="*/ 1544040 h 1544040"/>
              <a:gd name="connsiteX5" fmla="*/ 13993 w 2117914"/>
              <a:gd name="connsiteY5" fmla="*/ 1322210 h 1544040"/>
              <a:gd name="connsiteX6" fmla="*/ 0 w 2117914"/>
              <a:gd name="connsiteY6" fmla="*/ 0 h 1544040"/>
              <a:gd name="connsiteX0" fmla="*/ 0 w 2079661"/>
              <a:gd name="connsiteY0" fmla="*/ 0 h 1544040"/>
              <a:gd name="connsiteX1" fmla="*/ 2007301 w 2079661"/>
              <a:gd name="connsiteY1" fmla="*/ 3632 h 1544040"/>
              <a:gd name="connsiteX2" fmla="*/ 2079621 w 2079661"/>
              <a:gd name="connsiteY2" fmla="*/ 849664 h 1544040"/>
              <a:gd name="connsiteX3" fmla="*/ 1874046 w 2079661"/>
              <a:gd name="connsiteY3" fmla="*/ 1484392 h 1544040"/>
              <a:gd name="connsiteX4" fmla="*/ 170476 w 2079661"/>
              <a:gd name="connsiteY4" fmla="*/ 1544040 h 1544040"/>
              <a:gd name="connsiteX5" fmla="*/ 13993 w 2079661"/>
              <a:gd name="connsiteY5" fmla="*/ 1322210 h 1544040"/>
              <a:gd name="connsiteX6" fmla="*/ 0 w 2079661"/>
              <a:gd name="connsiteY6" fmla="*/ 0 h 154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9661" h="1544040">
                <a:moveTo>
                  <a:pt x="0" y="0"/>
                </a:moveTo>
                <a:lnTo>
                  <a:pt x="2007301" y="3632"/>
                </a:lnTo>
                <a:cubicBezTo>
                  <a:pt x="2005258" y="303702"/>
                  <a:pt x="2081664" y="549594"/>
                  <a:pt x="2079621" y="849664"/>
                </a:cubicBezTo>
                <a:cubicBezTo>
                  <a:pt x="2081664" y="1059140"/>
                  <a:pt x="1872003" y="1274916"/>
                  <a:pt x="1874046" y="1484392"/>
                </a:cubicBezTo>
                <a:lnTo>
                  <a:pt x="170476" y="1544040"/>
                </a:lnTo>
                <a:lnTo>
                  <a:pt x="13993" y="1322210"/>
                </a:lnTo>
                <a:lnTo>
                  <a:pt x="0" y="0"/>
                </a:lnTo>
                <a:close/>
              </a:path>
            </a:pathLst>
          </a:custGeom>
          <a:gradFill rotWithShape="0">
            <a:gsLst>
              <a:gs pos="100000">
                <a:schemeClr val="accent4"/>
              </a:gs>
              <a:gs pos="0">
                <a:schemeClr val="accent4">
                  <a:lumMod val="75000"/>
                </a:schemeClr>
              </a:gs>
            </a:gsLst>
            <a:lin ang="5400000" scaled="0"/>
            <a:tileRect l="-99651" t="-77580" r="-261083" b="-158897"/>
          </a:gradFill>
        </p:spPr>
        <p:txBody>
          <a:bodyPr wrap="square" lIns="0" tIns="146304" rIns="0" bIns="0" rtlCol="0">
            <a:noAutofit/>
          </a:bodyPr>
          <a:lstStyle/>
          <a:p>
            <a:pPr defTabSz="731520">
              <a:defRPr/>
            </a:pPr>
            <a:r>
              <a:rPr lang="en-US" sz="3200" b="1" dirty="0">
                <a:solidFill>
                  <a:prstClr val="white"/>
                </a:solidFill>
                <a:latin typeface="Amazon Ember"/>
              </a:rPr>
              <a:t>If a permissions look up fails, should you stop or continue?</a:t>
            </a:r>
          </a:p>
        </p:txBody>
      </p:sp>
      <p:sp>
        <p:nvSpPr>
          <p:cNvPr id="50" name="TextBox 49">
            <a:extLst>
              <a:ext uri="{FF2B5EF4-FFF2-40B4-BE49-F238E27FC236}">
                <a16:creationId xmlns:a16="http://schemas.microsoft.com/office/drawing/2014/main" id="{E2AE5C6B-C1BA-4DD9-AF96-1B7F0E8735B4}"/>
              </a:ext>
            </a:extLst>
          </p:cNvPr>
          <p:cNvSpPr txBox="1"/>
          <p:nvPr/>
        </p:nvSpPr>
        <p:spPr>
          <a:xfrm>
            <a:off x="7787233" y="1975513"/>
            <a:ext cx="6169909" cy="1175706"/>
          </a:xfrm>
          <a:prstGeom prst="rect">
            <a:avLst/>
          </a:prstGeom>
          <a:noFill/>
        </p:spPr>
        <p:txBody>
          <a:bodyPr wrap="square" rtlCol="0">
            <a:spAutoFit/>
          </a:bodyPr>
          <a:lstStyle/>
          <a:p>
            <a:pPr defTabSz="731520">
              <a:defRPr/>
            </a:pPr>
            <a:r>
              <a:rPr lang="en-US" sz="3520" dirty="0">
                <a:solidFill>
                  <a:prstClr val="white"/>
                </a:solidFill>
                <a:latin typeface="Amazon Ember"/>
              </a:rPr>
              <a:t>How often do you </a:t>
            </a:r>
            <a:br>
              <a:rPr lang="en-US" sz="3520" dirty="0">
                <a:solidFill>
                  <a:prstClr val="white"/>
                </a:solidFill>
                <a:latin typeface="Amazon Ember"/>
              </a:rPr>
            </a:br>
            <a:r>
              <a:rPr lang="en-US" sz="3520" dirty="0">
                <a:solidFill>
                  <a:prstClr val="white"/>
                </a:solidFill>
                <a:latin typeface="Amazon Ember"/>
              </a:rPr>
              <a:t>failover apps to it?</a:t>
            </a:r>
          </a:p>
        </p:txBody>
      </p:sp>
      <p:sp>
        <p:nvSpPr>
          <p:cNvPr id="53" name="TextBox 52">
            <a:extLst>
              <a:ext uri="{FF2B5EF4-FFF2-40B4-BE49-F238E27FC236}">
                <a16:creationId xmlns:a16="http://schemas.microsoft.com/office/drawing/2014/main" id="{A807F453-03DA-4472-BF1F-0384A77EB0CF}"/>
              </a:ext>
            </a:extLst>
          </p:cNvPr>
          <p:cNvSpPr txBox="1"/>
          <p:nvPr/>
        </p:nvSpPr>
        <p:spPr>
          <a:xfrm>
            <a:off x="7787233" y="3407206"/>
            <a:ext cx="6294526" cy="1717393"/>
          </a:xfrm>
          <a:prstGeom prst="rect">
            <a:avLst/>
          </a:prstGeom>
          <a:noFill/>
        </p:spPr>
        <p:txBody>
          <a:bodyPr wrap="square" rtlCol="0">
            <a:spAutoFit/>
          </a:bodyPr>
          <a:lstStyle/>
          <a:p>
            <a:pPr defTabSz="731520">
              <a:defRPr/>
            </a:pPr>
            <a:r>
              <a:rPr lang="en-US" sz="3520" dirty="0">
                <a:solidFill>
                  <a:prstClr val="white"/>
                </a:solidFill>
                <a:latin typeface="Amazon Ember"/>
              </a:rPr>
              <a:t>How often do you </a:t>
            </a:r>
            <a:br>
              <a:rPr lang="en-US" sz="3520" dirty="0">
                <a:solidFill>
                  <a:prstClr val="white"/>
                </a:solidFill>
                <a:latin typeface="Amazon Ember"/>
              </a:rPr>
            </a:br>
            <a:r>
              <a:rPr lang="en-US" sz="3520" dirty="0">
                <a:solidFill>
                  <a:prstClr val="white"/>
                </a:solidFill>
                <a:latin typeface="Amazon Ember"/>
              </a:rPr>
              <a:t>failover the </a:t>
            </a:r>
            <a:r>
              <a:rPr lang="en-US" sz="3520" b="1" dirty="0">
                <a:solidFill>
                  <a:prstClr val="white"/>
                </a:solidFill>
                <a:latin typeface="Amazon Ember"/>
              </a:rPr>
              <a:t>whole datacenter </a:t>
            </a:r>
            <a:r>
              <a:rPr lang="en-US" sz="3520" dirty="0">
                <a:solidFill>
                  <a:prstClr val="white"/>
                </a:solidFill>
                <a:latin typeface="Amazon Ember"/>
              </a:rPr>
              <a:t>at once?</a:t>
            </a:r>
          </a:p>
        </p:txBody>
      </p:sp>
      <p:sp useBgFill="1">
        <p:nvSpPr>
          <p:cNvPr id="39" name="TextBox 38">
            <a:extLst>
              <a:ext uri="{FF2B5EF4-FFF2-40B4-BE49-F238E27FC236}">
                <a16:creationId xmlns:a16="http://schemas.microsoft.com/office/drawing/2014/main" id="{A27BFF98-BCA2-4A70-B57B-48019820397E}"/>
              </a:ext>
            </a:extLst>
          </p:cNvPr>
          <p:cNvSpPr txBox="1"/>
          <p:nvPr/>
        </p:nvSpPr>
        <p:spPr bwMode="white">
          <a:xfrm>
            <a:off x="3245153" y="1891365"/>
            <a:ext cx="3327458" cy="2470464"/>
          </a:xfrm>
          <a:custGeom>
            <a:avLst/>
            <a:gdLst>
              <a:gd name="connsiteX0" fmla="*/ 0 w 1984659"/>
              <a:gd name="connsiteY0" fmla="*/ 0 h 1528637"/>
              <a:gd name="connsiteX1" fmla="*/ 1984659 w 1984659"/>
              <a:gd name="connsiteY1" fmla="*/ 0 h 1528637"/>
              <a:gd name="connsiteX2" fmla="*/ 1984659 w 1984659"/>
              <a:gd name="connsiteY2" fmla="*/ 1528637 h 1528637"/>
              <a:gd name="connsiteX3" fmla="*/ 0 w 1984659"/>
              <a:gd name="connsiteY3" fmla="*/ 1528637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33564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41835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96495 w 1984659"/>
              <a:gd name="connsiteY3" fmla="*/ 1459713 h 1528637"/>
              <a:gd name="connsiteX4" fmla="*/ 0 w 1984659"/>
              <a:gd name="connsiteY4" fmla="*/ 0 h 1528637"/>
              <a:gd name="connsiteX0" fmla="*/ 0 w 1984659"/>
              <a:gd name="connsiteY0" fmla="*/ 0 h 1528637"/>
              <a:gd name="connsiteX1" fmla="*/ 1984659 w 1984659"/>
              <a:gd name="connsiteY1" fmla="*/ 0 h 1528637"/>
              <a:gd name="connsiteX2" fmla="*/ 1978531 w 1984659"/>
              <a:gd name="connsiteY2" fmla="*/ 900209 h 1528637"/>
              <a:gd name="connsiteX3" fmla="*/ 1984659 w 1984659"/>
              <a:gd name="connsiteY3" fmla="*/ 1528637 h 1528637"/>
              <a:gd name="connsiteX4" fmla="*/ 96495 w 1984659"/>
              <a:gd name="connsiteY4" fmla="*/ 1459713 h 1528637"/>
              <a:gd name="connsiteX5" fmla="*/ 0 w 1984659"/>
              <a:gd name="connsiteY5" fmla="*/ 0 h 1528637"/>
              <a:gd name="connsiteX0" fmla="*/ 0 w 2079652"/>
              <a:gd name="connsiteY0" fmla="*/ 0 h 1528637"/>
              <a:gd name="connsiteX1" fmla="*/ 1984659 w 2079652"/>
              <a:gd name="connsiteY1" fmla="*/ 0 h 1528637"/>
              <a:gd name="connsiteX2" fmla="*/ 2079621 w 2079652"/>
              <a:gd name="connsiteY2" fmla="*/ 849664 h 1528637"/>
              <a:gd name="connsiteX3" fmla="*/ 1984659 w 2079652"/>
              <a:gd name="connsiteY3" fmla="*/ 1528637 h 1528637"/>
              <a:gd name="connsiteX4" fmla="*/ 96495 w 2079652"/>
              <a:gd name="connsiteY4" fmla="*/ 1459713 h 1528637"/>
              <a:gd name="connsiteX5" fmla="*/ 0 w 2079652"/>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13993 w 2117914"/>
              <a:gd name="connsiteY4" fmla="*/ 1322210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428573 w 2117914"/>
              <a:gd name="connsiteY4" fmla="*/ 1364785 h 1528637"/>
              <a:gd name="connsiteX5" fmla="*/ 13993 w 2117914"/>
              <a:gd name="connsiteY5" fmla="*/ 1322210 h 1528637"/>
              <a:gd name="connsiteX6" fmla="*/ 0 w 2117914"/>
              <a:gd name="connsiteY6" fmla="*/ 0 h 1528637"/>
              <a:gd name="connsiteX0" fmla="*/ 0 w 2117914"/>
              <a:gd name="connsiteY0" fmla="*/ 0 h 1536665"/>
              <a:gd name="connsiteX1" fmla="*/ 2117914 w 2117914"/>
              <a:gd name="connsiteY1" fmla="*/ 18380 h 1536665"/>
              <a:gd name="connsiteX2" fmla="*/ 2079621 w 2117914"/>
              <a:gd name="connsiteY2" fmla="*/ 849664 h 1536665"/>
              <a:gd name="connsiteX3" fmla="*/ 1984659 w 2117914"/>
              <a:gd name="connsiteY3" fmla="*/ 1528637 h 1536665"/>
              <a:gd name="connsiteX4" fmla="*/ 428573 w 2117914"/>
              <a:gd name="connsiteY4" fmla="*/ 1536665 h 1536665"/>
              <a:gd name="connsiteX5" fmla="*/ 13993 w 2117914"/>
              <a:gd name="connsiteY5" fmla="*/ 1322210 h 1536665"/>
              <a:gd name="connsiteX6" fmla="*/ 0 w 2117914"/>
              <a:gd name="connsiteY6" fmla="*/ 0 h 1536665"/>
              <a:gd name="connsiteX0" fmla="*/ 0 w 2117914"/>
              <a:gd name="connsiteY0" fmla="*/ 0 h 1544040"/>
              <a:gd name="connsiteX1" fmla="*/ 2117914 w 2117914"/>
              <a:gd name="connsiteY1" fmla="*/ 18380 h 1544040"/>
              <a:gd name="connsiteX2" fmla="*/ 2079621 w 2117914"/>
              <a:gd name="connsiteY2" fmla="*/ 849664 h 1544040"/>
              <a:gd name="connsiteX3" fmla="*/ 1984659 w 2117914"/>
              <a:gd name="connsiteY3" fmla="*/ 1528637 h 1544040"/>
              <a:gd name="connsiteX4" fmla="*/ 170476 w 2117914"/>
              <a:gd name="connsiteY4" fmla="*/ 1544040 h 1544040"/>
              <a:gd name="connsiteX5" fmla="*/ 13993 w 2117914"/>
              <a:gd name="connsiteY5" fmla="*/ 1322210 h 1544040"/>
              <a:gd name="connsiteX6" fmla="*/ 0 w 2117914"/>
              <a:gd name="connsiteY6" fmla="*/ 0 h 1544040"/>
              <a:gd name="connsiteX0" fmla="*/ 0 w 2117914"/>
              <a:gd name="connsiteY0" fmla="*/ 0 h 1544040"/>
              <a:gd name="connsiteX1" fmla="*/ 2117914 w 2117914"/>
              <a:gd name="connsiteY1" fmla="*/ 18380 h 1544040"/>
              <a:gd name="connsiteX2" fmla="*/ 2079621 w 2117914"/>
              <a:gd name="connsiteY2" fmla="*/ 849664 h 1544040"/>
              <a:gd name="connsiteX3" fmla="*/ 1874046 w 2117914"/>
              <a:gd name="connsiteY3" fmla="*/ 1484392 h 1544040"/>
              <a:gd name="connsiteX4" fmla="*/ 170476 w 2117914"/>
              <a:gd name="connsiteY4" fmla="*/ 1544040 h 1544040"/>
              <a:gd name="connsiteX5" fmla="*/ 13993 w 2117914"/>
              <a:gd name="connsiteY5" fmla="*/ 1322210 h 1544040"/>
              <a:gd name="connsiteX6" fmla="*/ 0 w 2117914"/>
              <a:gd name="connsiteY6" fmla="*/ 0 h 1544040"/>
              <a:gd name="connsiteX0" fmla="*/ 0 w 2079661"/>
              <a:gd name="connsiteY0" fmla="*/ 0 h 1544040"/>
              <a:gd name="connsiteX1" fmla="*/ 2007301 w 2079661"/>
              <a:gd name="connsiteY1" fmla="*/ 3632 h 1544040"/>
              <a:gd name="connsiteX2" fmla="*/ 2079621 w 2079661"/>
              <a:gd name="connsiteY2" fmla="*/ 849664 h 1544040"/>
              <a:gd name="connsiteX3" fmla="*/ 1874046 w 2079661"/>
              <a:gd name="connsiteY3" fmla="*/ 1484392 h 1544040"/>
              <a:gd name="connsiteX4" fmla="*/ 170476 w 2079661"/>
              <a:gd name="connsiteY4" fmla="*/ 1544040 h 1544040"/>
              <a:gd name="connsiteX5" fmla="*/ 13993 w 2079661"/>
              <a:gd name="connsiteY5" fmla="*/ 1322210 h 1544040"/>
              <a:gd name="connsiteX6" fmla="*/ 0 w 2079661"/>
              <a:gd name="connsiteY6" fmla="*/ 0 h 154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9661" h="1544040">
                <a:moveTo>
                  <a:pt x="0" y="0"/>
                </a:moveTo>
                <a:lnTo>
                  <a:pt x="2007301" y="3632"/>
                </a:lnTo>
                <a:cubicBezTo>
                  <a:pt x="2005258" y="303702"/>
                  <a:pt x="2081664" y="549594"/>
                  <a:pt x="2079621" y="849664"/>
                </a:cubicBezTo>
                <a:cubicBezTo>
                  <a:pt x="2081664" y="1059140"/>
                  <a:pt x="1872003" y="1274916"/>
                  <a:pt x="1874046" y="1484392"/>
                </a:cubicBezTo>
                <a:lnTo>
                  <a:pt x="170476" y="1544040"/>
                </a:lnTo>
                <a:lnTo>
                  <a:pt x="13993" y="1322210"/>
                </a:lnTo>
                <a:lnTo>
                  <a:pt x="0" y="0"/>
                </a:lnTo>
                <a:close/>
              </a:path>
            </a:pathLst>
          </a:custGeom>
          <a:gradFill rotWithShape="0">
            <a:gsLst>
              <a:gs pos="100000">
                <a:schemeClr val="accent4"/>
              </a:gs>
              <a:gs pos="0">
                <a:schemeClr val="accent4">
                  <a:lumMod val="75000"/>
                </a:schemeClr>
              </a:gs>
            </a:gsLst>
            <a:lin ang="5400000" scaled="0"/>
            <a:tileRect l="-99651" t="-77580" r="-261083" b="-158897"/>
          </a:gradFill>
        </p:spPr>
        <p:txBody>
          <a:bodyPr wrap="square" lIns="292608" tIns="146304" rIns="0" bIns="0" rtlCol="0">
            <a:noAutofit/>
          </a:bodyPr>
          <a:lstStyle/>
          <a:p>
            <a:pPr defTabSz="731520">
              <a:defRPr/>
            </a:pPr>
            <a:r>
              <a:rPr lang="en-US" sz="3840" b="1" dirty="0">
                <a:solidFill>
                  <a:prstClr val="white"/>
                </a:solidFill>
                <a:latin typeface="Amazon Ember"/>
              </a:rPr>
              <a:t>Do you have </a:t>
            </a:r>
            <a:br>
              <a:rPr lang="en-US" sz="3840" b="1" dirty="0">
                <a:solidFill>
                  <a:prstClr val="white"/>
                </a:solidFill>
                <a:latin typeface="Amazon Ember"/>
              </a:rPr>
            </a:br>
            <a:r>
              <a:rPr lang="en-US" sz="3840" b="1" dirty="0">
                <a:solidFill>
                  <a:prstClr val="white"/>
                </a:solidFill>
                <a:latin typeface="Amazon Ember"/>
              </a:rPr>
              <a:t>a backup datacenter?</a:t>
            </a:r>
          </a:p>
        </p:txBody>
      </p:sp>
      <p:sp>
        <p:nvSpPr>
          <p:cNvPr id="40" name="TextBox 39">
            <a:extLst>
              <a:ext uri="{FF2B5EF4-FFF2-40B4-BE49-F238E27FC236}">
                <a16:creationId xmlns:a16="http://schemas.microsoft.com/office/drawing/2014/main" id="{46BD87E8-2974-4F47-8816-664AE1DD9C0F}"/>
              </a:ext>
            </a:extLst>
          </p:cNvPr>
          <p:cNvSpPr txBox="1"/>
          <p:nvPr/>
        </p:nvSpPr>
        <p:spPr>
          <a:xfrm>
            <a:off x="7591156" y="5517630"/>
            <a:ext cx="6294526" cy="634020"/>
          </a:xfrm>
          <a:prstGeom prst="rect">
            <a:avLst/>
          </a:prstGeom>
          <a:noFill/>
        </p:spPr>
        <p:txBody>
          <a:bodyPr wrap="square" rtlCol="0">
            <a:spAutoFit/>
          </a:bodyPr>
          <a:lstStyle/>
          <a:p>
            <a:pPr defTabSz="731520">
              <a:defRPr/>
            </a:pPr>
            <a:r>
              <a:rPr lang="en-US" sz="3520" dirty="0">
                <a:solidFill>
                  <a:prstClr val="white"/>
                </a:solidFill>
                <a:latin typeface="Amazon Ember"/>
              </a:rPr>
              <a:t>“Availability Theater” </a:t>
            </a:r>
          </a:p>
        </p:txBody>
      </p:sp>
    </p:spTree>
    <p:extLst>
      <p:ext uri="{BB962C8B-B14F-4D97-AF65-F5344CB8AC3E}">
        <p14:creationId xmlns:p14="http://schemas.microsoft.com/office/powerpoint/2010/main" val="6239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349"/>
                                          </p:stCondLst>
                                        </p:cTn>
                                        <p:tgtEl>
                                          <p:spTgt spid="44"/>
                                        </p:tgtEl>
                                        <p:attrNameLst>
                                          <p:attrName>style.visibility</p:attrName>
                                        </p:attrNameLst>
                                      </p:cBhvr>
                                      <p:to>
                                        <p:strVal val="hidden"/>
                                      </p:to>
                                    </p:set>
                                  </p:childTnLst>
                                </p:cTn>
                              </p:par>
                              <p:par>
                                <p:cTn id="7" presetID="6" presetClass="emph" presetSubtype="0" accel="100000" autoRev="1" fill="hold" grpId="1" nodeType="withEffect">
                                  <p:stCondLst>
                                    <p:cond delay="0"/>
                                  </p:stCondLst>
                                  <p:childTnLst>
                                    <p:animScale>
                                      <p:cBhvr>
                                        <p:cTn id="8" dur="350" fill="hold"/>
                                        <p:tgtEl>
                                          <p:spTgt spid="44"/>
                                        </p:tgtEl>
                                      </p:cBhvr>
                                      <p:by x="0" y="100000"/>
                                    </p:animScale>
                                  </p:childTnLst>
                                </p:cTn>
                              </p:par>
                              <p:par>
                                <p:cTn id="9" presetID="1" presetClass="entr" presetSubtype="0" fill="hold" grpId="0" nodeType="withEffect">
                                  <p:stCondLst>
                                    <p:cond delay="0"/>
                                  </p:stCondLst>
                                  <p:childTnLst>
                                    <p:set>
                                      <p:cBhvr>
                                        <p:cTn id="10" dur="1" fill="hold">
                                          <p:stCondLst>
                                            <p:cond delay="349"/>
                                          </p:stCondLst>
                                        </p:cTn>
                                        <p:tgtEl>
                                          <p:spTgt spid="39"/>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350" fill="hold"/>
                                        <p:tgtEl>
                                          <p:spTgt spid="39"/>
                                        </p:tgtEl>
                                      </p:cBhvr>
                                      <p:by x="0" y="100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42" presetClass="path" presetSubtype="0" decel="100000" fill="hold" grpId="1" nodeType="withEffect">
                                  <p:stCondLst>
                                    <p:cond delay="0"/>
                                  </p:stCondLst>
                                  <p:childTnLst>
                                    <p:animMotion origin="layout" path="M 4.44444E-6 -4.81481E-6 L 0.0368 -4.81481E-6 " pathEditMode="relative" rAng="0" ptsTypes="AA">
                                      <p:cBhvr>
                                        <p:cTn id="19" dur="500" spd="-100000" fill="hold"/>
                                        <p:tgtEl>
                                          <p:spTgt spid="50"/>
                                        </p:tgtEl>
                                        <p:attrNameLst>
                                          <p:attrName>ppt_x</p:attrName>
                                          <p:attrName>ppt_y</p:attrName>
                                        </p:attrNameLst>
                                      </p:cBhvr>
                                      <p:rCtr x="1840"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42" presetClass="path" presetSubtype="0" decel="100000" fill="hold" grpId="1" nodeType="withEffect">
                                  <p:stCondLst>
                                    <p:cond delay="0"/>
                                  </p:stCondLst>
                                  <p:childTnLst>
                                    <p:animMotion origin="layout" path="M 4.16667E-6 -4.93827E-6 L 0.0368 -4.93827E-6 " pathEditMode="relative" rAng="0" ptsTypes="AA">
                                      <p:cBhvr>
                                        <p:cTn id="26" dur="500" spd="-100000" fill="hold"/>
                                        <p:tgtEl>
                                          <p:spTgt spid="53"/>
                                        </p:tgtEl>
                                        <p:attrNameLst>
                                          <p:attrName>ppt_x</p:attrName>
                                          <p:attrName>ppt_y</p:attrName>
                                        </p:attrNameLst>
                                      </p:cBhvr>
                                      <p:rCtr x="1840"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42" presetClass="path" presetSubtype="0" decel="100000" fill="hold" grpId="1" nodeType="withEffect">
                                  <p:stCondLst>
                                    <p:cond delay="0"/>
                                  </p:stCondLst>
                                  <p:childTnLst>
                                    <p:animMotion origin="layout" path="M 2.22222E-6 4.32099E-6 L 0.0368 4.32099E-6 " pathEditMode="relative" rAng="0" ptsTypes="AA">
                                      <p:cBhvr>
                                        <p:cTn id="33" dur="500" spd="-100000" fill="hold"/>
                                        <p:tgtEl>
                                          <p:spTgt spid="40"/>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p:bldP spid="50" grpId="1"/>
      <p:bldP spid="53" grpId="0"/>
      <p:bldP spid="53" grpId="1"/>
      <p:bldP spid="39" grpId="0" animBg="1"/>
      <p:bldP spid="39" grpId="1" animBg="1"/>
      <p:bldP spid="40" grpId="0"/>
      <p:bldP spid="40"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FD4C8BC-CD2E-4600-836D-01592A4031A6}"/>
              </a:ext>
            </a:extLst>
          </p:cNvPr>
          <p:cNvSpPr txBox="1"/>
          <p:nvPr/>
        </p:nvSpPr>
        <p:spPr>
          <a:xfrm>
            <a:off x="4796556" y="2504531"/>
            <a:ext cx="6988008" cy="830997"/>
          </a:xfrm>
          <a:prstGeom prst="rect">
            <a:avLst/>
          </a:prstGeom>
          <a:noFill/>
        </p:spPr>
        <p:txBody>
          <a:bodyPr wrap="square" rtlCol="0">
            <a:spAutoFit/>
          </a:bodyPr>
          <a:lstStyle/>
          <a:p>
            <a:pPr defTabSz="731520">
              <a:defRPr/>
            </a:pPr>
            <a:r>
              <a:rPr lang="en-US" sz="4800" b="1" dirty="0">
                <a:solidFill>
                  <a:prstClr val="white"/>
                </a:solidFill>
                <a:latin typeface="Amazon Ember"/>
              </a:rPr>
              <a:t>A fairy tale…</a:t>
            </a:r>
          </a:p>
        </p:txBody>
      </p:sp>
      <p:cxnSp>
        <p:nvCxnSpPr>
          <p:cNvPr id="42" name="Straight Connector 41">
            <a:extLst>
              <a:ext uri="{FF2B5EF4-FFF2-40B4-BE49-F238E27FC236}">
                <a16:creationId xmlns:a16="http://schemas.microsoft.com/office/drawing/2014/main" id="{64FCAB43-AF04-4142-8901-F012B769969A}"/>
              </a:ext>
            </a:extLst>
          </p:cNvPr>
          <p:cNvCxnSpPr>
            <a:cxnSpLocks/>
          </p:cNvCxnSpPr>
          <p:nvPr/>
        </p:nvCxnSpPr>
        <p:spPr>
          <a:xfrm>
            <a:off x="4463331" y="1664339"/>
            <a:ext cx="0" cy="4462141"/>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79C0AB58-B8FD-453F-A53E-0F8D5BCB6268}"/>
              </a:ext>
            </a:extLst>
          </p:cNvPr>
          <p:cNvSpPr txBox="1"/>
          <p:nvPr/>
        </p:nvSpPr>
        <p:spPr>
          <a:xfrm>
            <a:off x="4796554" y="3390927"/>
            <a:ext cx="8922653" cy="1717393"/>
          </a:xfrm>
          <a:prstGeom prst="rect">
            <a:avLst/>
          </a:prstGeom>
          <a:noFill/>
        </p:spPr>
        <p:txBody>
          <a:bodyPr wrap="square" rtlCol="0">
            <a:spAutoFit/>
          </a:bodyPr>
          <a:lstStyle/>
          <a:p>
            <a:pPr defTabSz="731520">
              <a:defRPr/>
            </a:pPr>
            <a:r>
              <a:rPr lang="en-US" sz="3520" dirty="0">
                <a:solidFill>
                  <a:prstClr val="white"/>
                </a:solidFill>
                <a:latin typeface="Amazon Ember"/>
              </a:rPr>
              <a:t>Once upon a time, in theory, if everything works perfectly, we have a plan to survive the disasters we thought of in advance.</a:t>
            </a:r>
          </a:p>
        </p:txBody>
      </p:sp>
      <p:sp>
        <p:nvSpPr>
          <p:cNvPr id="49" name="TextBox 48">
            <a:extLst>
              <a:ext uri="{FF2B5EF4-FFF2-40B4-BE49-F238E27FC236}">
                <a16:creationId xmlns:a16="http://schemas.microsoft.com/office/drawing/2014/main" id="{3DFAF3A6-C383-41CF-85C5-CB91CFB21172}"/>
              </a:ext>
            </a:extLst>
          </p:cNvPr>
          <p:cNvSpPr txBox="1"/>
          <p:nvPr/>
        </p:nvSpPr>
        <p:spPr>
          <a:xfrm>
            <a:off x="4766886" y="4258005"/>
            <a:ext cx="7425115" cy="2086725"/>
          </a:xfrm>
          <a:prstGeom prst="rect">
            <a:avLst/>
          </a:prstGeom>
          <a:noFill/>
        </p:spPr>
        <p:txBody>
          <a:bodyPr wrap="square" rtlCol="0">
            <a:spAutoFit/>
          </a:bodyPr>
          <a:lstStyle/>
          <a:p>
            <a:pPr defTabSz="731520">
              <a:lnSpc>
                <a:spcPct val="90000"/>
              </a:lnSpc>
              <a:defRPr/>
            </a:pPr>
            <a:r>
              <a:rPr lang="en-US" sz="7200" b="1" dirty="0">
                <a:solidFill>
                  <a:prstClr val="white"/>
                </a:solidFill>
                <a:latin typeface="Amazon Ember"/>
              </a:rPr>
              <a:t>How did that work out?</a:t>
            </a:r>
          </a:p>
        </p:txBody>
      </p:sp>
      <p:grpSp>
        <p:nvGrpSpPr>
          <p:cNvPr id="6" name="Group 5">
            <a:extLst>
              <a:ext uri="{FF2B5EF4-FFF2-40B4-BE49-F238E27FC236}">
                <a16:creationId xmlns:a16="http://schemas.microsoft.com/office/drawing/2014/main" id="{44BD8F80-9EBC-4428-B1A1-8DE0ADBBABB2}"/>
              </a:ext>
            </a:extLst>
          </p:cNvPr>
          <p:cNvGrpSpPr/>
          <p:nvPr/>
        </p:nvGrpSpPr>
        <p:grpSpPr>
          <a:xfrm rot="1679193">
            <a:off x="1309067" y="3604985"/>
            <a:ext cx="1139358" cy="2281034"/>
            <a:chOff x="1602223" y="1780248"/>
            <a:chExt cx="712099" cy="1425646"/>
          </a:xfrm>
        </p:grpSpPr>
        <p:sp useBgFill="1">
          <p:nvSpPr>
            <p:cNvPr id="2" name="Star: 5 Points 1">
              <a:extLst>
                <a:ext uri="{FF2B5EF4-FFF2-40B4-BE49-F238E27FC236}">
                  <a16:creationId xmlns:a16="http://schemas.microsoft.com/office/drawing/2014/main" id="{A8AC70DC-964E-4866-83BD-6BDA0EBC77E5}"/>
                </a:ext>
              </a:extLst>
            </p:cNvPr>
            <p:cNvSpPr/>
            <p:nvPr/>
          </p:nvSpPr>
          <p:spPr>
            <a:xfrm>
              <a:off x="1602223" y="1780248"/>
              <a:ext cx="712099" cy="712099"/>
            </a:xfrm>
            <a:prstGeom prst="star5">
              <a:avLst>
                <a:gd name="adj" fmla="val 27321"/>
                <a:gd name="hf" fmla="val 105146"/>
                <a:gd name="vf" fmla="val 110557"/>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 name="Rectangle: Rounded Corners 4">
              <a:extLst>
                <a:ext uri="{FF2B5EF4-FFF2-40B4-BE49-F238E27FC236}">
                  <a16:creationId xmlns:a16="http://schemas.microsoft.com/office/drawing/2014/main" id="{1032DA62-FD9A-4938-8256-CA0839203B0B}"/>
                </a:ext>
              </a:extLst>
            </p:cNvPr>
            <p:cNvSpPr/>
            <p:nvPr/>
          </p:nvSpPr>
          <p:spPr>
            <a:xfrm>
              <a:off x="1944556" y="2389996"/>
              <a:ext cx="27432" cy="815898"/>
            </a:xfrm>
            <a:prstGeom prst="roundRect">
              <a:avLst>
                <a:gd name="adj" fmla="val 50000"/>
              </a:avLst>
            </a:prstGeom>
            <a:gradFill rotWithShape="0">
              <a:gsLst>
                <a:gs pos="100000">
                  <a:schemeClr val="accent4"/>
                </a:gs>
                <a:gs pos="0">
                  <a:schemeClr val="accent4">
                    <a:lumMod val="75000"/>
                  </a:schemeClr>
                </a:gs>
              </a:gsLst>
              <a:lin ang="5400000" scaled="0"/>
              <a:tileRect l="-66002" t="-15501" r="-181734" b="-4266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grpSp>
      <p:sp>
        <p:nvSpPr>
          <p:cNvPr id="51" name="Star: 5 Points 50">
            <a:extLst>
              <a:ext uri="{FF2B5EF4-FFF2-40B4-BE49-F238E27FC236}">
                <a16:creationId xmlns:a16="http://schemas.microsoft.com/office/drawing/2014/main" id="{2D3D207E-5D41-46F5-B015-08A118D45B3C}"/>
              </a:ext>
            </a:extLst>
          </p:cNvPr>
          <p:cNvSpPr/>
          <p:nvPr/>
        </p:nvSpPr>
        <p:spPr>
          <a:xfrm rot="1679193">
            <a:off x="1553557" y="3058709"/>
            <a:ext cx="229651" cy="229651"/>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2" name="Star: 5 Points 51">
            <a:extLst>
              <a:ext uri="{FF2B5EF4-FFF2-40B4-BE49-F238E27FC236}">
                <a16:creationId xmlns:a16="http://schemas.microsoft.com/office/drawing/2014/main" id="{948138F3-2ECD-4CC1-845B-9608979D345D}"/>
              </a:ext>
            </a:extLst>
          </p:cNvPr>
          <p:cNvSpPr/>
          <p:nvPr/>
        </p:nvSpPr>
        <p:spPr>
          <a:xfrm rot="1679193">
            <a:off x="2102594" y="2762282"/>
            <a:ext cx="219186" cy="219186"/>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4" name="Star: 5 Points 53">
            <a:extLst>
              <a:ext uri="{FF2B5EF4-FFF2-40B4-BE49-F238E27FC236}">
                <a16:creationId xmlns:a16="http://schemas.microsoft.com/office/drawing/2014/main" id="{DF9FBD5B-4562-486F-9536-CE5C047F2BFD}"/>
              </a:ext>
            </a:extLst>
          </p:cNvPr>
          <p:cNvSpPr/>
          <p:nvPr/>
        </p:nvSpPr>
        <p:spPr>
          <a:xfrm rot="551140">
            <a:off x="3123589" y="2819138"/>
            <a:ext cx="219186" cy="219186"/>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5" name="Star: 5 Points 54">
            <a:extLst>
              <a:ext uri="{FF2B5EF4-FFF2-40B4-BE49-F238E27FC236}">
                <a16:creationId xmlns:a16="http://schemas.microsoft.com/office/drawing/2014/main" id="{17CB86D5-D752-44E3-84ED-8B75A9A150F4}"/>
              </a:ext>
            </a:extLst>
          </p:cNvPr>
          <p:cNvSpPr/>
          <p:nvPr/>
        </p:nvSpPr>
        <p:spPr>
          <a:xfrm rot="2851242">
            <a:off x="2927958" y="3951570"/>
            <a:ext cx="179392" cy="179392"/>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6" name="Star: 5 Points 55">
            <a:extLst>
              <a:ext uri="{FF2B5EF4-FFF2-40B4-BE49-F238E27FC236}">
                <a16:creationId xmlns:a16="http://schemas.microsoft.com/office/drawing/2014/main" id="{B02BA05C-6F34-4BA4-9F0D-BD92203F92DF}"/>
              </a:ext>
            </a:extLst>
          </p:cNvPr>
          <p:cNvSpPr/>
          <p:nvPr/>
        </p:nvSpPr>
        <p:spPr>
          <a:xfrm rot="1679193">
            <a:off x="2782780" y="2505636"/>
            <a:ext cx="114126" cy="114126"/>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7" name="Star: 5 Points 56">
            <a:extLst>
              <a:ext uri="{FF2B5EF4-FFF2-40B4-BE49-F238E27FC236}">
                <a16:creationId xmlns:a16="http://schemas.microsoft.com/office/drawing/2014/main" id="{4DC5CBE9-F8E0-482A-9985-114BFCD23AD2}"/>
              </a:ext>
            </a:extLst>
          </p:cNvPr>
          <p:cNvSpPr/>
          <p:nvPr/>
        </p:nvSpPr>
        <p:spPr>
          <a:xfrm rot="452234">
            <a:off x="2676160" y="3219869"/>
            <a:ext cx="229651" cy="229651"/>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8" name="Star: 5 Points 57">
            <a:extLst>
              <a:ext uri="{FF2B5EF4-FFF2-40B4-BE49-F238E27FC236}">
                <a16:creationId xmlns:a16="http://schemas.microsoft.com/office/drawing/2014/main" id="{D0F0CCEB-6BF6-4782-804F-938A771B247B}"/>
              </a:ext>
            </a:extLst>
          </p:cNvPr>
          <p:cNvSpPr/>
          <p:nvPr/>
        </p:nvSpPr>
        <p:spPr>
          <a:xfrm rot="20064500">
            <a:off x="3407623" y="3610128"/>
            <a:ext cx="196963" cy="196963"/>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9" name="Star: 5 Points 58">
            <a:extLst>
              <a:ext uri="{FF2B5EF4-FFF2-40B4-BE49-F238E27FC236}">
                <a16:creationId xmlns:a16="http://schemas.microsoft.com/office/drawing/2014/main" id="{AC2D38B6-5AC0-4991-9411-D70AA575D9F1}"/>
              </a:ext>
            </a:extLst>
          </p:cNvPr>
          <p:cNvSpPr/>
          <p:nvPr/>
        </p:nvSpPr>
        <p:spPr>
          <a:xfrm rot="1679193">
            <a:off x="3367359" y="4430088"/>
            <a:ext cx="229651" cy="229651"/>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60" name="Star: 5 Points 59">
            <a:extLst>
              <a:ext uri="{FF2B5EF4-FFF2-40B4-BE49-F238E27FC236}">
                <a16:creationId xmlns:a16="http://schemas.microsoft.com/office/drawing/2014/main" id="{47D2F146-BE98-42D7-A58F-98E2F4F67372}"/>
              </a:ext>
            </a:extLst>
          </p:cNvPr>
          <p:cNvSpPr/>
          <p:nvPr/>
        </p:nvSpPr>
        <p:spPr>
          <a:xfrm rot="551140">
            <a:off x="2703924" y="4768609"/>
            <a:ext cx="219186" cy="219186"/>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61" name="Star: 5 Points 60">
            <a:extLst>
              <a:ext uri="{FF2B5EF4-FFF2-40B4-BE49-F238E27FC236}">
                <a16:creationId xmlns:a16="http://schemas.microsoft.com/office/drawing/2014/main" id="{A5670927-A056-47BD-BE0B-18C54E3122F4}"/>
              </a:ext>
            </a:extLst>
          </p:cNvPr>
          <p:cNvSpPr/>
          <p:nvPr/>
        </p:nvSpPr>
        <p:spPr>
          <a:xfrm rot="551140">
            <a:off x="1000436" y="3730377"/>
            <a:ext cx="219186" cy="219186"/>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Tree>
    <p:extLst>
      <p:ext uri="{BB962C8B-B14F-4D97-AF65-F5344CB8AC3E}">
        <p14:creationId xmlns:p14="http://schemas.microsoft.com/office/powerpoint/2010/main" val="30061064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outHorizontal)">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51"/>
                                        </p:tgtEl>
                                        <p:attrNameLst>
                                          <p:attrName>style.visibility</p:attrName>
                                        </p:attrNameLst>
                                      </p:cBhvr>
                                      <p:to>
                                        <p:strVal val="visible"/>
                                      </p:to>
                                    </p:set>
                                    <p:anim calcmode="lin" valueType="num">
                                      <p:cBhvr>
                                        <p:cTn id="13" dur="300" fill="hold"/>
                                        <p:tgtEl>
                                          <p:spTgt spid="51"/>
                                        </p:tgtEl>
                                        <p:attrNameLst>
                                          <p:attrName>ppt_w</p:attrName>
                                        </p:attrNameLst>
                                      </p:cBhvr>
                                      <p:tavLst>
                                        <p:tav tm="0">
                                          <p:val>
                                            <p:fltVal val="0"/>
                                          </p:val>
                                        </p:tav>
                                        <p:tav tm="100000">
                                          <p:val>
                                            <p:strVal val="#ppt_w"/>
                                          </p:val>
                                        </p:tav>
                                      </p:tavLst>
                                    </p:anim>
                                    <p:anim calcmode="lin" valueType="num">
                                      <p:cBhvr>
                                        <p:cTn id="14" dur="300" fill="hold"/>
                                        <p:tgtEl>
                                          <p:spTgt spid="51"/>
                                        </p:tgtEl>
                                        <p:attrNameLst>
                                          <p:attrName>ppt_h</p:attrName>
                                        </p:attrNameLst>
                                      </p:cBhvr>
                                      <p:tavLst>
                                        <p:tav tm="0">
                                          <p:val>
                                            <p:fltVal val="0"/>
                                          </p:val>
                                        </p:tav>
                                        <p:tav tm="100000">
                                          <p:val>
                                            <p:strVal val="#ppt_h"/>
                                          </p:val>
                                        </p:tav>
                                      </p:tavLst>
                                    </p:anim>
                                    <p:animEffect transition="in" filter="fade">
                                      <p:cBhvr>
                                        <p:cTn id="15" dur="300"/>
                                        <p:tgtEl>
                                          <p:spTgt spid="51"/>
                                        </p:tgtEl>
                                      </p:cBhvr>
                                    </p:animEffect>
                                  </p:childTnLst>
                                </p:cTn>
                              </p:par>
                              <p:par>
                                <p:cTn id="16" presetID="53" presetClass="entr" presetSubtype="16" fill="hold" grpId="0" nodeType="withEffect">
                                  <p:stCondLst>
                                    <p:cond delay="450"/>
                                  </p:stCondLst>
                                  <p:childTnLst>
                                    <p:set>
                                      <p:cBhvr>
                                        <p:cTn id="17" dur="1" fill="hold">
                                          <p:stCondLst>
                                            <p:cond delay="0"/>
                                          </p:stCondLst>
                                        </p:cTn>
                                        <p:tgtEl>
                                          <p:spTgt spid="52"/>
                                        </p:tgtEl>
                                        <p:attrNameLst>
                                          <p:attrName>style.visibility</p:attrName>
                                        </p:attrNameLst>
                                      </p:cBhvr>
                                      <p:to>
                                        <p:strVal val="visible"/>
                                      </p:to>
                                    </p:set>
                                    <p:anim calcmode="lin" valueType="num">
                                      <p:cBhvr>
                                        <p:cTn id="18" dur="300" fill="hold"/>
                                        <p:tgtEl>
                                          <p:spTgt spid="52"/>
                                        </p:tgtEl>
                                        <p:attrNameLst>
                                          <p:attrName>ppt_w</p:attrName>
                                        </p:attrNameLst>
                                      </p:cBhvr>
                                      <p:tavLst>
                                        <p:tav tm="0">
                                          <p:val>
                                            <p:fltVal val="0"/>
                                          </p:val>
                                        </p:tav>
                                        <p:tav tm="100000">
                                          <p:val>
                                            <p:strVal val="#ppt_w"/>
                                          </p:val>
                                        </p:tav>
                                      </p:tavLst>
                                    </p:anim>
                                    <p:anim calcmode="lin" valueType="num">
                                      <p:cBhvr>
                                        <p:cTn id="19" dur="300" fill="hold"/>
                                        <p:tgtEl>
                                          <p:spTgt spid="52"/>
                                        </p:tgtEl>
                                        <p:attrNameLst>
                                          <p:attrName>ppt_h</p:attrName>
                                        </p:attrNameLst>
                                      </p:cBhvr>
                                      <p:tavLst>
                                        <p:tav tm="0">
                                          <p:val>
                                            <p:fltVal val="0"/>
                                          </p:val>
                                        </p:tav>
                                        <p:tav tm="100000">
                                          <p:val>
                                            <p:strVal val="#ppt_h"/>
                                          </p:val>
                                        </p:tav>
                                      </p:tavLst>
                                    </p:anim>
                                    <p:animEffect transition="in" filter="fade">
                                      <p:cBhvr>
                                        <p:cTn id="20" dur="300"/>
                                        <p:tgtEl>
                                          <p:spTgt spid="52"/>
                                        </p:tgtEl>
                                      </p:cBhvr>
                                    </p:animEffect>
                                  </p:childTnLst>
                                </p:cTn>
                              </p:par>
                              <p:par>
                                <p:cTn id="21" presetID="53" presetClass="entr" presetSubtype="16" fill="hold" grpId="0" nodeType="withEffect">
                                  <p:stCondLst>
                                    <p:cond delay="480"/>
                                  </p:stCondLst>
                                  <p:childTnLst>
                                    <p:set>
                                      <p:cBhvr>
                                        <p:cTn id="22" dur="1" fill="hold">
                                          <p:stCondLst>
                                            <p:cond delay="0"/>
                                          </p:stCondLst>
                                        </p:cTn>
                                        <p:tgtEl>
                                          <p:spTgt spid="54"/>
                                        </p:tgtEl>
                                        <p:attrNameLst>
                                          <p:attrName>style.visibility</p:attrName>
                                        </p:attrNameLst>
                                      </p:cBhvr>
                                      <p:to>
                                        <p:strVal val="visible"/>
                                      </p:to>
                                    </p:set>
                                    <p:anim calcmode="lin" valueType="num">
                                      <p:cBhvr>
                                        <p:cTn id="23" dur="300" fill="hold"/>
                                        <p:tgtEl>
                                          <p:spTgt spid="54"/>
                                        </p:tgtEl>
                                        <p:attrNameLst>
                                          <p:attrName>ppt_w</p:attrName>
                                        </p:attrNameLst>
                                      </p:cBhvr>
                                      <p:tavLst>
                                        <p:tav tm="0">
                                          <p:val>
                                            <p:fltVal val="0"/>
                                          </p:val>
                                        </p:tav>
                                        <p:tav tm="100000">
                                          <p:val>
                                            <p:strVal val="#ppt_w"/>
                                          </p:val>
                                        </p:tav>
                                      </p:tavLst>
                                    </p:anim>
                                    <p:anim calcmode="lin" valueType="num">
                                      <p:cBhvr>
                                        <p:cTn id="24" dur="300" fill="hold"/>
                                        <p:tgtEl>
                                          <p:spTgt spid="54"/>
                                        </p:tgtEl>
                                        <p:attrNameLst>
                                          <p:attrName>ppt_h</p:attrName>
                                        </p:attrNameLst>
                                      </p:cBhvr>
                                      <p:tavLst>
                                        <p:tav tm="0">
                                          <p:val>
                                            <p:fltVal val="0"/>
                                          </p:val>
                                        </p:tav>
                                        <p:tav tm="100000">
                                          <p:val>
                                            <p:strVal val="#ppt_h"/>
                                          </p:val>
                                        </p:tav>
                                      </p:tavLst>
                                    </p:anim>
                                    <p:animEffect transition="in" filter="fade">
                                      <p:cBhvr>
                                        <p:cTn id="25" dur="300"/>
                                        <p:tgtEl>
                                          <p:spTgt spid="54"/>
                                        </p:tgtEl>
                                      </p:cBhvr>
                                    </p:animEffect>
                                  </p:childTnLst>
                                </p:cTn>
                              </p:par>
                              <p:par>
                                <p:cTn id="26" presetID="53" presetClass="entr" presetSubtype="16" fill="hold" grpId="0" nodeType="withEffect">
                                  <p:stCondLst>
                                    <p:cond delay="460"/>
                                  </p:stCondLst>
                                  <p:childTnLst>
                                    <p:set>
                                      <p:cBhvr>
                                        <p:cTn id="27" dur="1" fill="hold">
                                          <p:stCondLst>
                                            <p:cond delay="0"/>
                                          </p:stCondLst>
                                        </p:cTn>
                                        <p:tgtEl>
                                          <p:spTgt spid="55"/>
                                        </p:tgtEl>
                                        <p:attrNameLst>
                                          <p:attrName>style.visibility</p:attrName>
                                        </p:attrNameLst>
                                      </p:cBhvr>
                                      <p:to>
                                        <p:strVal val="visible"/>
                                      </p:to>
                                    </p:set>
                                    <p:anim calcmode="lin" valueType="num">
                                      <p:cBhvr>
                                        <p:cTn id="28" dur="300" fill="hold"/>
                                        <p:tgtEl>
                                          <p:spTgt spid="55"/>
                                        </p:tgtEl>
                                        <p:attrNameLst>
                                          <p:attrName>ppt_w</p:attrName>
                                        </p:attrNameLst>
                                      </p:cBhvr>
                                      <p:tavLst>
                                        <p:tav tm="0">
                                          <p:val>
                                            <p:fltVal val="0"/>
                                          </p:val>
                                        </p:tav>
                                        <p:tav tm="100000">
                                          <p:val>
                                            <p:strVal val="#ppt_w"/>
                                          </p:val>
                                        </p:tav>
                                      </p:tavLst>
                                    </p:anim>
                                    <p:anim calcmode="lin" valueType="num">
                                      <p:cBhvr>
                                        <p:cTn id="29" dur="300" fill="hold"/>
                                        <p:tgtEl>
                                          <p:spTgt spid="55"/>
                                        </p:tgtEl>
                                        <p:attrNameLst>
                                          <p:attrName>ppt_h</p:attrName>
                                        </p:attrNameLst>
                                      </p:cBhvr>
                                      <p:tavLst>
                                        <p:tav tm="0">
                                          <p:val>
                                            <p:fltVal val="0"/>
                                          </p:val>
                                        </p:tav>
                                        <p:tav tm="100000">
                                          <p:val>
                                            <p:strVal val="#ppt_h"/>
                                          </p:val>
                                        </p:tav>
                                      </p:tavLst>
                                    </p:anim>
                                    <p:animEffect transition="in" filter="fade">
                                      <p:cBhvr>
                                        <p:cTn id="30" dur="300"/>
                                        <p:tgtEl>
                                          <p:spTgt spid="55"/>
                                        </p:tgtEl>
                                      </p:cBhvr>
                                    </p:animEffect>
                                  </p:childTnLst>
                                </p:cTn>
                              </p:par>
                              <p:par>
                                <p:cTn id="31" presetID="53" presetClass="entr" presetSubtype="16" fill="hold" grpId="0" nodeType="withEffect">
                                  <p:stCondLst>
                                    <p:cond delay="490"/>
                                  </p:stCondLst>
                                  <p:childTnLst>
                                    <p:set>
                                      <p:cBhvr>
                                        <p:cTn id="32" dur="1" fill="hold">
                                          <p:stCondLst>
                                            <p:cond delay="0"/>
                                          </p:stCondLst>
                                        </p:cTn>
                                        <p:tgtEl>
                                          <p:spTgt spid="56"/>
                                        </p:tgtEl>
                                        <p:attrNameLst>
                                          <p:attrName>style.visibility</p:attrName>
                                        </p:attrNameLst>
                                      </p:cBhvr>
                                      <p:to>
                                        <p:strVal val="visible"/>
                                      </p:to>
                                    </p:set>
                                    <p:anim calcmode="lin" valueType="num">
                                      <p:cBhvr>
                                        <p:cTn id="33" dur="300" fill="hold"/>
                                        <p:tgtEl>
                                          <p:spTgt spid="56"/>
                                        </p:tgtEl>
                                        <p:attrNameLst>
                                          <p:attrName>ppt_w</p:attrName>
                                        </p:attrNameLst>
                                      </p:cBhvr>
                                      <p:tavLst>
                                        <p:tav tm="0">
                                          <p:val>
                                            <p:fltVal val="0"/>
                                          </p:val>
                                        </p:tav>
                                        <p:tav tm="100000">
                                          <p:val>
                                            <p:strVal val="#ppt_w"/>
                                          </p:val>
                                        </p:tav>
                                      </p:tavLst>
                                    </p:anim>
                                    <p:anim calcmode="lin" valueType="num">
                                      <p:cBhvr>
                                        <p:cTn id="34" dur="300" fill="hold"/>
                                        <p:tgtEl>
                                          <p:spTgt spid="56"/>
                                        </p:tgtEl>
                                        <p:attrNameLst>
                                          <p:attrName>ppt_h</p:attrName>
                                        </p:attrNameLst>
                                      </p:cBhvr>
                                      <p:tavLst>
                                        <p:tav tm="0">
                                          <p:val>
                                            <p:fltVal val="0"/>
                                          </p:val>
                                        </p:tav>
                                        <p:tav tm="100000">
                                          <p:val>
                                            <p:strVal val="#ppt_h"/>
                                          </p:val>
                                        </p:tav>
                                      </p:tavLst>
                                    </p:anim>
                                    <p:animEffect transition="in" filter="fade">
                                      <p:cBhvr>
                                        <p:cTn id="35" dur="300"/>
                                        <p:tgtEl>
                                          <p:spTgt spid="56"/>
                                        </p:tgtEl>
                                      </p:cBhvr>
                                    </p:animEffect>
                                  </p:childTnLst>
                                </p:cTn>
                              </p:par>
                              <p:par>
                                <p:cTn id="36" presetID="53" presetClass="entr" presetSubtype="16" fill="hold" grpId="0" nodeType="withEffect">
                                  <p:stCondLst>
                                    <p:cond delay="520"/>
                                  </p:stCondLst>
                                  <p:childTnLst>
                                    <p:set>
                                      <p:cBhvr>
                                        <p:cTn id="37" dur="1" fill="hold">
                                          <p:stCondLst>
                                            <p:cond delay="0"/>
                                          </p:stCondLst>
                                        </p:cTn>
                                        <p:tgtEl>
                                          <p:spTgt spid="58"/>
                                        </p:tgtEl>
                                        <p:attrNameLst>
                                          <p:attrName>style.visibility</p:attrName>
                                        </p:attrNameLst>
                                      </p:cBhvr>
                                      <p:to>
                                        <p:strVal val="visible"/>
                                      </p:to>
                                    </p:set>
                                    <p:anim calcmode="lin" valueType="num">
                                      <p:cBhvr>
                                        <p:cTn id="38" dur="300" fill="hold"/>
                                        <p:tgtEl>
                                          <p:spTgt spid="58"/>
                                        </p:tgtEl>
                                        <p:attrNameLst>
                                          <p:attrName>ppt_w</p:attrName>
                                        </p:attrNameLst>
                                      </p:cBhvr>
                                      <p:tavLst>
                                        <p:tav tm="0">
                                          <p:val>
                                            <p:fltVal val="0"/>
                                          </p:val>
                                        </p:tav>
                                        <p:tav tm="100000">
                                          <p:val>
                                            <p:strVal val="#ppt_w"/>
                                          </p:val>
                                        </p:tav>
                                      </p:tavLst>
                                    </p:anim>
                                    <p:anim calcmode="lin" valueType="num">
                                      <p:cBhvr>
                                        <p:cTn id="39" dur="300" fill="hold"/>
                                        <p:tgtEl>
                                          <p:spTgt spid="58"/>
                                        </p:tgtEl>
                                        <p:attrNameLst>
                                          <p:attrName>ppt_h</p:attrName>
                                        </p:attrNameLst>
                                      </p:cBhvr>
                                      <p:tavLst>
                                        <p:tav tm="0">
                                          <p:val>
                                            <p:fltVal val="0"/>
                                          </p:val>
                                        </p:tav>
                                        <p:tav tm="100000">
                                          <p:val>
                                            <p:strVal val="#ppt_h"/>
                                          </p:val>
                                        </p:tav>
                                      </p:tavLst>
                                    </p:anim>
                                    <p:animEffect transition="in" filter="fade">
                                      <p:cBhvr>
                                        <p:cTn id="40" dur="300"/>
                                        <p:tgtEl>
                                          <p:spTgt spid="58"/>
                                        </p:tgtEl>
                                      </p:cBhvr>
                                    </p:animEffect>
                                  </p:childTnLst>
                                </p:cTn>
                              </p:par>
                              <p:par>
                                <p:cTn id="41" presetID="53" presetClass="entr" presetSubtype="16" fill="hold" grpId="0" nodeType="withEffect">
                                  <p:stCondLst>
                                    <p:cond delay="560"/>
                                  </p:stCondLst>
                                  <p:childTnLst>
                                    <p:set>
                                      <p:cBhvr>
                                        <p:cTn id="42" dur="1" fill="hold">
                                          <p:stCondLst>
                                            <p:cond delay="0"/>
                                          </p:stCondLst>
                                        </p:cTn>
                                        <p:tgtEl>
                                          <p:spTgt spid="59"/>
                                        </p:tgtEl>
                                        <p:attrNameLst>
                                          <p:attrName>style.visibility</p:attrName>
                                        </p:attrNameLst>
                                      </p:cBhvr>
                                      <p:to>
                                        <p:strVal val="visible"/>
                                      </p:to>
                                    </p:set>
                                    <p:anim calcmode="lin" valueType="num">
                                      <p:cBhvr>
                                        <p:cTn id="43" dur="300" fill="hold"/>
                                        <p:tgtEl>
                                          <p:spTgt spid="59"/>
                                        </p:tgtEl>
                                        <p:attrNameLst>
                                          <p:attrName>ppt_w</p:attrName>
                                        </p:attrNameLst>
                                      </p:cBhvr>
                                      <p:tavLst>
                                        <p:tav tm="0">
                                          <p:val>
                                            <p:fltVal val="0"/>
                                          </p:val>
                                        </p:tav>
                                        <p:tav tm="100000">
                                          <p:val>
                                            <p:strVal val="#ppt_w"/>
                                          </p:val>
                                        </p:tav>
                                      </p:tavLst>
                                    </p:anim>
                                    <p:anim calcmode="lin" valueType="num">
                                      <p:cBhvr>
                                        <p:cTn id="44" dur="300" fill="hold"/>
                                        <p:tgtEl>
                                          <p:spTgt spid="59"/>
                                        </p:tgtEl>
                                        <p:attrNameLst>
                                          <p:attrName>ppt_h</p:attrName>
                                        </p:attrNameLst>
                                      </p:cBhvr>
                                      <p:tavLst>
                                        <p:tav tm="0">
                                          <p:val>
                                            <p:fltVal val="0"/>
                                          </p:val>
                                        </p:tav>
                                        <p:tav tm="100000">
                                          <p:val>
                                            <p:strVal val="#ppt_h"/>
                                          </p:val>
                                        </p:tav>
                                      </p:tavLst>
                                    </p:anim>
                                    <p:animEffect transition="in" filter="fade">
                                      <p:cBhvr>
                                        <p:cTn id="45" dur="300"/>
                                        <p:tgtEl>
                                          <p:spTgt spid="59"/>
                                        </p:tgtEl>
                                      </p:cBhvr>
                                    </p:animEffect>
                                  </p:childTnLst>
                                </p:cTn>
                              </p:par>
                              <p:par>
                                <p:cTn id="46" presetID="53" presetClass="entr" presetSubtype="16" fill="hold" grpId="0" nodeType="withEffect">
                                  <p:stCondLst>
                                    <p:cond delay="570"/>
                                  </p:stCondLst>
                                  <p:childTnLst>
                                    <p:set>
                                      <p:cBhvr>
                                        <p:cTn id="47" dur="1" fill="hold">
                                          <p:stCondLst>
                                            <p:cond delay="0"/>
                                          </p:stCondLst>
                                        </p:cTn>
                                        <p:tgtEl>
                                          <p:spTgt spid="57"/>
                                        </p:tgtEl>
                                        <p:attrNameLst>
                                          <p:attrName>style.visibility</p:attrName>
                                        </p:attrNameLst>
                                      </p:cBhvr>
                                      <p:to>
                                        <p:strVal val="visible"/>
                                      </p:to>
                                    </p:set>
                                    <p:anim calcmode="lin" valueType="num">
                                      <p:cBhvr>
                                        <p:cTn id="48" dur="300" fill="hold"/>
                                        <p:tgtEl>
                                          <p:spTgt spid="57"/>
                                        </p:tgtEl>
                                        <p:attrNameLst>
                                          <p:attrName>ppt_w</p:attrName>
                                        </p:attrNameLst>
                                      </p:cBhvr>
                                      <p:tavLst>
                                        <p:tav tm="0">
                                          <p:val>
                                            <p:fltVal val="0"/>
                                          </p:val>
                                        </p:tav>
                                        <p:tav tm="100000">
                                          <p:val>
                                            <p:strVal val="#ppt_w"/>
                                          </p:val>
                                        </p:tav>
                                      </p:tavLst>
                                    </p:anim>
                                    <p:anim calcmode="lin" valueType="num">
                                      <p:cBhvr>
                                        <p:cTn id="49" dur="300" fill="hold"/>
                                        <p:tgtEl>
                                          <p:spTgt spid="57"/>
                                        </p:tgtEl>
                                        <p:attrNameLst>
                                          <p:attrName>ppt_h</p:attrName>
                                        </p:attrNameLst>
                                      </p:cBhvr>
                                      <p:tavLst>
                                        <p:tav tm="0">
                                          <p:val>
                                            <p:fltVal val="0"/>
                                          </p:val>
                                        </p:tav>
                                        <p:tav tm="100000">
                                          <p:val>
                                            <p:strVal val="#ppt_h"/>
                                          </p:val>
                                        </p:tav>
                                      </p:tavLst>
                                    </p:anim>
                                    <p:animEffect transition="in" filter="fade">
                                      <p:cBhvr>
                                        <p:cTn id="50" dur="300"/>
                                        <p:tgtEl>
                                          <p:spTgt spid="5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400"/>
                                        <p:tgtEl>
                                          <p:spTgt spid="41"/>
                                        </p:tgtEl>
                                      </p:cBhvr>
                                    </p:animEffect>
                                  </p:childTnLst>
                                </p:cTn>
                              </p:par>
                              <p:par>
                                <p:cTn id="54" presetID="42" presetClass="path" presetSubtype="0" decel="100000" fill="hold" grpId="1" nodeType="withEffect">
                                  <p:stCondLst>
                                    <p:cond delay="0"/>
                                  </p:stCondLst>
                                  <p:childTnLst>
                                    <p:animMotion origin="layout" path="M 3.33333E-6 -4.69136E-6 L 3.33333E-6 0.02963 " pathEditMode="relative" rAng="0" ptsTypes="AA">
                                      <p:cBhvr>
                                        <p:cTn id="55" dur="400" spd="-100000" fill="hold"/>
                                        <p:tgtEl>
                                          <p:spTgt spid="41"/>
                                        </p:tgtEl>
                                        <p:attrNameLst>
                                          <p:attrName>ppt_x</p:attrName>
                                          <p:attrName>ppt_y</p:attrName>
                                        </p:attrNameLst>
                                      </p:cBhvr>
                                      <p:rCtr x="0" y="1481"/>
                                    </p:animMotion>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400"/>
                                        <p:tgtEl>
                                          <p:spTgt spid="48"/>
                                        </p:tgtEl>
                                      </p:cBhvr>
                                    </p:animEffect>
                                  </p:childTnLst>
                                </p:cTn>
                              </p:par>
                              <p:par>
                                <p:cTn id="59" presetID="42" presetClass="path" presetSubtype="0" decel="100000" fill="hold" grpId="1" nodeType="withEffect">
                                  <p:stCondLst>
                                    <p:cond delay="0"/>
                                  </p:stCondLst>
                                  <p:childTnLst>
                                    <p:animMotion origin="layout" path="M 1.11111E-6 -3.08642E-6 L 1.11111E-6 0.02963 " pathEditMode="relative" rAng="0" ptsTypes="AA">
                                      <p:cBhvr>
                                        <p:cTn id="60" dur="400" spd="-100000" fill="hold"/>
                                        <p:tgtEl>
                                          <p:spTgt spid="48"/>
                                        </p:tgtEl>
                                        <p:attrNameLst>
                                          <p:attrName>ppt_x</p:attrName>
                                          <p:attrName>ppt_y</p:attrName>
                                        </p:attrNameLst>
                                      </p:cBhvr>
                                      <p:rCtr x="0" y="1481"/>
                                    </p:animMotion>
                                  </p:childTnLst>
                                </p:cTn>
                              </p:par>
                            </p:childTnLst>
                          </p:cTn>
                        </p:par>
                      </p:childTnLst>
                    </p:cTn>
                  </p:par>
                  <p:par>
                    <p:cTn id="61" fill="hold">
                      <p:stCondLst>
                        <p:cond delay="indefinite"/>
                      </p:stCondLst>
                      <p:childTnLst>
                        <p:par>
                          <p:cTn id="62" fill="hold">
                            <p:stCondLst>
                              <p:cond delay="0"/>
                            </p:stCondLst>
                            <p:childTnLst>
                              <p:par>
                                <p:cTn id="63" presetID="64" presetClass="path" presetSubtype="0" decel="100000" fill="hold" grpId="2" nodeType="clickEffect">
                                  <p:stCondLst>
                                    <p:cond delay="0"/>
                                  </p:stCondLst>
                                  <p:childTnLst>
                                    <p:animMotion origin="layout" path="M 3.33333E-6 -4.69136E-6 L 3.33333E-6 -0.11728 " pathEditMode="relative" rAng="0" ptsTypes="AA">
                                      <p:cBhvr>
                                        <p:cTn id="64" dur="400" fill="hold"/>
                                        <p:tgtEl>
                                          <p:spTgt spid="41"/>
                                        </p:tgtEl>
                                        <p:attrNameLst>
                                          <p:attrName>ppt_x</p:attrName>
                                          <p:attrName>ppt_y</p:attrName>
                                        </p:attrNameLst>
                                      </p:cBhvr>
                                      <p:rCtr x="0" y="-5864"/>
                                    </p:animMotion>
                                  </p:childTnLst>
                                </p:cTn>
                              </p:par>
                              <p:par>
                                <p:cTn id="65" presetID="64" presetClass="path" presetSubtype="0" decel="100000" fill="hold" grpId="2" nodeType="withEffect">
                                  <p:stCondLst>
                                    <p:cond delay="0"/>
                                  </p:stCondLst>
                                  <p:childTnLst>
                                    <p:animMotion origin="layout" path="M 1.11111E-6 -3.08642E-6 L 1.11111E-6 -0.10864 " pathEditMode="relative" rAng="0" ptsTypes="AA">
                                      <p:cBhvr>
                                        <p:cTn id="66" dur="400" fill="hold"/>
                                        <p:tgtEl>
                                          <p:spTgt spid="48"/>
                                        </p:tgtEl>
                                        <p:attrNameLst>
                                          <p:attrName>ppt_x</p:attrName>
                                          <p:attrName>ppt_y</p:attrName>
                                        </p:attrNameLst>
                                      </p:cBhvr>
                                      <p:rCtr x="0" y="-5432"/>
                                    </p:animMotion>
                                  </p:childTnLst>
                                </p:cTn>
                              </p:par>
                              <p:par>
                                <p:cTn id="67" presetID="10"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childTnLst>
                                </p:cTn>
                              </p:par>
                              <p:par>
                                <p:cTn id="70" presetID="42" presetClass="path" presetSubtype="0" decel="100000" fill="hold" grpId="1" nodeType="withEffect">
                                  <p:stCondLst>
                                    <p:cond delay="0"/>
                                  </p:stCondLst>
                                  <p:childTnLst>
                                    <p:animMotion origin="layout" path="M -3.88889E-6 -8.64198E-7 L -3.88889E-6 0.02963 " pathEditMode="relative" rAng="0" ptsTypes="AA">
                                      <p:cBhvr>
                                        <p:cTn id="71" dur="500" spd="-100000" fill="hold"/>
                                        <p:tgtEl>
                                          <p:spTgt spid="49"/>
                                        </p:tgtEl>
                                        <p:attrNameLst>
                                          <p:attrName>ppt_x</p:attrName>
                                          <p:attrName>ppt_y</p:attrName>
                                        </p:attrNameLst>
                                      </p:cBhvr>
                                      <p:rCtr x="0" y="1481"/>
                                    </p:animMotion>
                                  </p:childTnLst>
                                </p:cTn>
                              </p:par>
                              <p:par>
                                <p:cTn id="72" presetID="53" presetClass="entr" presetSubtype="16" fill="hold" grpId="0" nodeType="withEffect">
                                  <p:stCondLst>
                                    <p:cond delay="550"/>
                                  </p:stCondLst>
                                  <p:childTnLst>
                                    <p:set>
                                      <p:cBhvr>
                                        <p:cTn id="73" dur="1" fill="hold">
                                          <p:stCondLst>
                                            <p:cond delay="0"/>
                                          </p:stCondLst>
                                        </p:cTn>
                                        <p:tgtEl>
                                          <p:spTgt spid="60"/>
                                        </p:tgtEl>
                                        <p:attrNameLst>
                                          <p:attrName>style.visibility</p:attrName>
                                        </p:attrNameLst>
                                      </p:cBhvr>
                                      <p:to>
                                        <p:strVal val="visible"/>
                                      </p:to>
                                    </p:set>
                                    <p:anim calcmode="lin" valueType="num">
                                      <p:cBhvr>
                                        <p:cTn id="74" dur="300" fill="hold"/>
                                        <p:tgtEl>
                                          <p:spTgt spid="60"/>
                                        </p:tgtEl>
                                        <p:attrNameLst>
                                          <p:attrName>ppt_w</p:attrName>
                                        </p:attrNameLst>
                                      </p:cBhvr>
                                      <p:tavLst>
                                        <p:tav tm="0">
                                          <p:val>
                                            <p:fltVal val="0"/>
                                          </p:val>
                                        </p:tav>
                                        <p:tav tm="100000">
                                          <p:val>
                                            <p:strVal val="#ppt_w"/>
                                          </p:val>
                                        </p:tav>
                                      </p:tavLst>
                                    </p:anim>
                                    <p:anim calcmode="lin" valueType="num">
                                      <p:cBhvr>
                                        <p:cTn id="75" dur="300" fill="hold"/>
                                        <p:tgtEl>
                                          <p:spTgt spid="60"/>
                                        </p:tgtEl>
                                        <p:attrNameLst>
                                          <p:attrName>ppt_h</p:attrName>
                                        </p:attrNameLst>
                                      </p:cBhvr>
                                      <p:tavLst>
                                        <p:tav tm="0">
                                          <p:val>
                                            <p:fltVal val="0"/>
                                          </p:val>
                                        </p:tav>
                                        <p:tav tm="100000">
                                          <p:val>
                                            <p:strVal val="#ppt_h"/>
                                          </p:val>
                                        </p:tav>
                                      </p:tavLst>
                                    </p:anim>
                                    <p:animEffect transition="in" filter="fade">
                                      <p:cBhvr>
                                        <p:cTn id="76" dur="300"/>
                                        <p:tgtEl>
                                          <p:spTgt spid="60"/>
                                        </p:tgtEl>
                                      </p:cBhvr>
                                    </p:animEffect>
                                  </p:childTnLst>
                                </p:cTn>
                              </p:par>
                              <p:par>
                                <p:cTn id="77" presetID="53" presetClass="entr" presetSubtype="16" fill="hold" grpId="0" nodeType="withEffect">
                                  <p:stCondLst>
                                    <p:cond delay="580"/>
                                  </p:stCondLst>
                                  <p:childTnLst>
                                    <p:set>
                                      <p:cBhvr>
                                        <p:cTn id="78" dur="1" fill="hold">
                                          <p:stCondLst>
                                            <p:cond delay="0"/>
                                          </p:stCondLst>
                                        </p:cTn>
                                        <p:tgtEl>
                                          <p:spTgt spid="61"/>
                                        </p:tgtEl>
                                        <p:attrNameLst>
                                          <p:attrName>style.visibility</p:attrName>
                                        </p:attrNameLst>
                                      </p:cBhvr>
                                      <p:to>
                                        <p:strVal val="visible"/>
                                      </p:to>
                                    </p:set>
                                    <p:anim calcmode="lin" valueType="num">
                                      <p:cBhvr>
                                        <p:cTn id="79" dur="300" fill="hold"/>
                                        <p:tgtEl>
                                          <p:spTgt spid="61"/>
                                        </p:tgtEl>
                                        <p:attrNameLst>
                                          <p:attrName>ppt_w</p:attrName>
                                        </p:attrNameLst>
                                      </p:cBhvr>
                                      <p:tavLst>
                                        <p:tav tm="0">
                                          <p:val>
                                            <p:fltVal val="0"/>
                                          </p:val>
                                        </p:tav>
                                        <p:tav tm="100000">
                                          <p:val>
                                            <p:strVal val="#ppt_w"/>
                                          </p:val>
                                        </p:tav>
                                      </p:tavLst>
                                    </p:anim>
                                    <p:anim calcmode="lin" valueType="num">
                                      <p:cBhvr>
                                        <p:cTn id="80" dur="300" fill="hold"/>
                                        <p:tgtEl>
                                          <p:spTgt spid="61"/>
                                        </p:tgtEl>
                                        <p:attrNameLst>
                                          <p:attrName>ppt_h</p:attrName>
                                        </p:attrNameLst>
                                      </p:cBhvr>
                                      <p:tavLst>
                                        <p:tav tm="0">
                                          <p:val>
                                            <p:fltVal val="0"/>
                                          </p:val>
                                        </p:tav>
                                        <p:tav tm="100000">
                                          <p:val>
                                            <p:strVal val="#ppt_h"/>
                                          </p:val>
                                        </p:tav>
                                      </p:tavLst>
                                    </p:anim>
                                    <p:animEffect transition="in" filter="fade">
                                      <p:cBhvr>
                                        <p:cTn id="81" dur="3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1" grpId="2"/>
      <p:bldP spid="48" grpId="0"/>
      <p:bldP spid="48" grpId="1"/>
      <p:bldP spid="48" grpId="2"/>
      <p:bldP spid="49" grpId="0"/>
      <p:bldP spid="49" grpId="1"/>
      <p:bldP spid="51" grpId="0" animBg="1"/>
      <p:bldP spid="52"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E1FD996-72E1-4A17-8590-224E1BCC90E9}"/>
              </a:ext>
            </a:extLst>
          </p:cNvPr>
          <p:cNvGrpSpPr/>
          <p:nvPr/>
        </p:nvGrpSpPr>
        <p:grpSpPr>
          <a:xfrm>
            <a:off x="415884" y="4188546"/>
            <a:ext cx="13761131" cy="1350854"/>
            <a:chOff x="259927" y="2617841"/>
            <a:chExt cx="8600707" cy="844284"/>
          </a:xfrm>
        </p:grpSpPr>
        <p:sp>
          <p:nvSpPr>
            <p:cNvPr id="30" name="TextBox 29">
              <a:extLst>
                <a:ext uri="{FF2B5EF4-FFF2-40B4-BE49-F238E27FC236}">
                  <a16:creationId xmlns:a16="http://schemas.microsoft.com/office/drawing/2014/main" id="{7E77D13E-2B61-4B17-9F9C-A0BA54FF3621}"/>
                </a:ext>
              </a:extLst>
            </p:cNvPr>
            <p:cNvSpPr txBox="1"/>
            <p:nvPr/>
          </p:nvSpPr>
          <p:spPr>
            <a:xfrm>
              <a:off x="259927" y="2624867"/>
              <a:ext cx="5952457" cy="837258"/>
            </a:xfrm>
            <a:prstGeom prst="rect">
              <a:avLst/>
            </a:prstGeom>
            <a:noFill/>
          </p:spPr>
          <p:txBody>
            <a:bodyPr wrap="square" rtlCol="0" anchor="ctr" anchorCtr="0">
              <a:noAutofit/>
            </a:bodyPr>
            <a:lstStyle/>
            <a:p>
              <a:pPr defTabSz="731520">
                <a:defRPr/>
              </a:pPr>
              <a:r>
                <a:rPr lang="en-US" sz="3520" dirty="0">
                  <a:solidFill>
                    <a:prstClr val="white"/>
                  </a:solidFill>
                  <a:latin typeface="Amazon Ember"/>
                </a:rPr>
                <a:t>Datacenter flooded in hurricane Sandy…</a:t>
              </a:r>
            </a:p>
          </p:txBody>
        </p:sp>
        <p:sp>
          <p:nvSpPr>
            <p:cNvPr id="31" name="TextBox 30">
              <a:extLst>
                <a:ext uri="{FF2B5EF4-FFF2-40B4-BE49-F238E27FC236}">
                  <a16:creationId xmlns:a16="http://schemas.microsoft.com/office/drawing/2014/main" id="{7733CDF9-4032-45B3-94BC-1DA0E98CA0A2}"/>
                </a:ext>
              </a:extLst>
            </p:cNvPr>
            <p:cNvSpPr txBox="1"/>
            <p:nvPr/>
          </p:nvSpPr>
          <p:spPr>
            <a:xfrm>
              <a:off x="4017166" y="2617841"/>
              <a:ext cx="4843468" cy="844283"/>
            </a:xfrm>
            <a:prstGeom prst="rect">
              <a:avLst/>
            </a:prstGeom>
            <a:noFill/>
          </p:spPr>
          <p:txBody>
            <a:bodyPr wrap="square" rtlCol="0" anchor="ctr" anchorCtr="0">
              <a:noAutofit/>
            </a:bodyPr>
            <a:lstStyle/>
            <a:p>
              <a:pPr algn="r" defTabSz="731520">
                <a:defRPr/>
              </a:pPr>
              <a:r>
                <a:rPr lang="en-US" sz="1920" b="1" dirty="0">
                  <a:solidFill>
                    <a:prstClr val="white"/>
                  </a:solidFill>
                  <a:latin typeface="Amazon Ember"/>
                </a:rPr>
                <a:t>Finance company, Jersey City</a:t>
              </a:r>
            </a:p>
          </p:txBody>
        </p:sp>
      </p:grpSp>
      <p:grpSp>
        <p:nvGrpSpPr>
          <p:cNvPr id="9" name="Group 8">
            <a:extLst>
              <a:ext uri="{FF2B5EF4-FFF2-40B4-BE49-F238E27FC236}">
                <a16:creationId xmlns:a16="http://schemas.microsoft.com/office/drawing/2014/main" id="{135F7355-9322-4ED6-AC0A-A77D0F2D83C8}"/>
              </a:ext>
            </a:extLst>
          </p:cNvPr>
          <p:cNvGrpSpPr/>
          <p:nvPr/>
        </p:nvGrpSpPr>
        <p:grpSpPr>
          <a:xfrm>
            <a:off x="415884" y="2893960"/>
            <a:ext cx="13761131" cy="1293002"/>
            <a:chOff x="259927" y="1808725"/>
            <a:chExt cx="8600707" cy="808126"/>
          </a:xfrm>
        </p:grpSpPr>
        <p:sp>
          <p:nvSpPr>
            <p:cNvPr id="28" name="TextBox 27">
              <a:extLst>
                <a:ext uri="{FF2B5EF4-FFF2-40B4-BE49-F238E27FC236}">
                  <a16:creationId xmlns:a16="http://schemas.microsoft.com/office/drawing/2014/main" id="{98112DE9-2D74-437E-ACD4-664548EE2022}"/>
                </a:ext>
              </a:extLst>
            </p:cNvPr>
            <p:cNvSpPr txBox="1"/>
            <p:nvPr/>
          </p:nvSpPr>
          <p:spPr>
            <a:xfrm>
              <a:off x="259927" y="1818786"/>
              <a:ext cx="7319224" cy="798065"/>
            </a:xfrm>
            <a:prstGeom prst="rect">
              <a:avLst/>
            </a:prstGeom>
            <a:noFill/>
          </p:spPr>
          <p:txBody>
            <a:bodyPr wrap="square" rtlCol="0" anchor="ctr" anchorCtr="0">
              <a:noAutofit/>
            </a:bodyPr>
            <a:lstStyle/>
            <a:p>
              <a:pPr defTabSz="731520">
                <a:defRPr/>
              </a:pPr>
              <a:r>
                <a:rPr lang="en-US" sz="3520" dirty="0">
                  <a:solidFill>
                    <a:prstClr val="white"/>
                  </a:solidFill>
                  <a:latin typeface="Amazon Ember"/>
                </a:rPr>
                <a:t>Didn’t update security certificate and it expired…</a:t>
              </a:r>
            </a:p>
          </p:txBody>
        </p:sp>
        <p:sp>
          <p:nvSpPr>
            <p:cNvPr id="29" name="TextBox 28">
              <a:extLst>
                <a:ext uri="{FF2B5EF4-FFF2-40B4-BE49-F238E27FC236}">
                  <a16:creationId xmlns:a16="http://schemas.microsoft.com/office/drawing/2014/main" id="{52D8D72B-3D71-4402-A05C-E425E91C383E}"/>
                </a:ext>
              </a:extLst>
            </p:cNvPr>
            <p:cNvSpPr txBox="1"/>
            <p:nvPr/>
          </p:nvSpPr>
          <p:spPr>
            <a:xfrm>
              <a:off x="4017166" y="1808725"/>
              <a:ext cx="4843468" cy="801101"/>
            </a:xfrm>
            <a:prstGeom prst="rect">
              <a:avLst/>
            </a:prstGeom>
            <a:noFill/>
          </p:spPr>
          <p:txBody>
            <a:bodyPr wrap="square" rtlCol="0" anchor="ctr" anchorCtr="0">
              <a:noAutofit/>
            </a:bodyPr>
            <a:lstStyle/>
            <a:p>
              <a:pPr algn="r" defTabSz="731520">
                <a:defRPr/>
              </a:pPr>
              <a:r>
                <a:rPr lang="en-US" sz="1920" b="1" dirty="0">
                  <a:solidFill>
                    <a:prstClr val="white"/>
                  </a:solidFill>
                  <a:latin typeface="Amazon Ember"/>
                </a:rPr>
                <a:t>Entertainment site</a:t>
              </a:r>
            </a:p>
          </p:txBody>
        </p:sp>
      </p:grpSp>
      <p:grpSp>
        <p:nvGrpSpPr>
          <p:cNvPr id="8" name="Group 7">
            <a:extLst>
              <a:ext uri="{FF2B5EF4-FFF2-40B4-BE49-F238E27FC236}">
                <a16:creationId xmlns:a16="http://schemas.microsoft.com/office/drawing/2014/main" id="{6738475D-4178-4A90-A848-A85164D404B0}"/>
              </a:ext>
            </a:extLst>
          </p:cNvPr>
          <p:cNvGrpSpPr/>
          <p:nvPr/>
        </p:nvGrpSpPr>
        <p:grpSpPr>
          <a:xfrm>
            <a:off x="415885" y="1557622"/>
            <a:ext cx="13761130" cy="1365259"/>
            <a:chOff x="259928" y="973513"/>
            <a:chExt cx="8600706" cy="853287"/>
          </a:xfrm>
        </p:grpSpPr>
        <p:sp>
          <p:nvSpPr>
            <p:cNvPr id="19" name="TextBox 18">
              <a:extLst>
                <a:ext uri="{FF2B5EF4-FFF2-40B4-BE49-F238E27FC236}">
                  <a16:creationId xmlns:a16="http://schemas.microsoft.com/office/drawing/2014/main" id="{D76D0806-1C1A-4F91-964C-876A2F5ED355}"/>
                </a:ext>
              </a:extLst>
            </p:cNvPr>
            <p:cNvSpPr txBox="1"/>
            <p:nvPr/>
          </p:nvSpPr>
          <p:spPr>
            <a:xfrm>
              <a:off x="259928" y="973513"/>
              <a:ext cx="4843468" cy="853287"/>
            </a:xfrm>
            <a:prstGeom prst="rect">
              <a:avLst/>
            </a:prstGeom>
            <a:noFill/>
          </p:spPr>
          <p:txBody>
            <a:bodyPr wrap="square" rtlCol="0" anchor="ctr" anchorCtr="0">
              <a:noAutofit/>
            </a:bodyPr>
            <a:lstStyle/>
            <a:p>
              <a:pPr defTabSz="731520">
                <a:defRPr/>
              </a:pPr>
              <a:r>
                <a:rPr lang="en-US" sz="3520" dirty="0">
                  <a:solidFill>
                    <a:prstClr val="white"/>
                  </a:solidFill>
                  <a:latin typeface="Amazon Ember"/>
                </a:rPr>
                <a:t>Forgot to renew domain name…</a:t>
              </a:r>
            </a:p>
          </p:txBody>
        </p:sp>
        <p:sp>
          <p:nvSpPr>
            <p:cNvPr id="27" name="TextBox 26">
              <a:extLst>
                <a:ext uri="{FF2B5EF4-FFF2-40B4-BE49-F238E27FC236}">
                  <a16:creationId xmlns:a16="http://schemas.microsoft.com/office/drawing/2014/main" id="{52075254-7ACF-4AD0-9CDE-62DB2AF1DDDD}"/>
                </a:ext>
              </a:extLst>
            </p:cNvPr>
            <p:cNvSpPr txBox="1"/>
            <p:nvPr/>
          </p:nvSpPr>
          <p:spPr>
            <a:xfrm>
              <a:off x="4017166" y="1003634"/>
              <a:ext cx="4843468" cy="815152"/>
            </a:xfrm>
            <a:prstGeom prst="rect">
              <a:avLst/>
            </a:prstGeom>
            <a:noFill/>
          </p:spPr>
          <p:txBody>
            <a:bodyPr wrap="square" rtlCol="0" anchor="ctr" anchorCtr="0">
              <a:noAutofit/>
            </a:bodyPr>
            <a:lstStyle/>
            <a:p>
              <a:pPr algn="r" defTabSz="731520">
                <a:defRPr/>
              </a:pPr>
              <a:r>
                <a:rPr lang="en-US" sz="1920" b="1" dirty="0">
                  <a:solidFill>
                    <a:prstClr val="white"/>
                  </a:solidFill>
                  <a:latin typeface="Amazon Ember"/>
                </a:rPr>
                <a:t>SaaS vendor</a:t>
              </a:r>
            </a:p>
          </p:txBody>
        </p:sp>
        <p:cxnSp>
          <p:nvCxnSpPr>
            <p:cNvPr id="4" name="Straight Connector 3">
              <a:extLst>
                <a:ext uri="{FF2B5EF4-FFF2-40B4-BE49-F238E27FC236}">
                  <a16:creationId xmlns:a16="http://schemas.microsoft.com/office/drawing/2014/main" id="{5DC938C9-F04D-4364-B3CB-FB388BB9DB94}"/>
                </a:ext>
              </a:extLst>
            </p:cNvPr>
            <p:cNvCxnSpPr/>
            <p:nvPr/>
          </p:nvCxnSpPr>
          <p:spPr>
            <a:xfrm>
              <a:off x="346075" y="1003634"/>
              <a:ext cx="845185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2" name="Straight Connector 21">
            <a:extLst>
              <a:ext uri="{FF2B5EF4-FFF2-40B4-BE49-F238E27FC236}">
                <a16:creationId xmlns:a16="http://schemas.microsoft.com/office/drawing/2014/main" id="{A08D2B24-7247-4217-8963-A163D53C3B6B}"/>
              </a:ext>
            </a:extLst>
          </p:cNvPr>
          <p:cNvCxnSpPr/>
          <p:nvPr/>
        </p:nvCxnSpPr>
        <p:spPr>
          <a:xfrm>
            <a:off x="553720" y="2911642"/>
            <a:ext cx="1352296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4B00CFD-7806-474A-BD18-62FB998A30AB}"/>
              </a:ext>
            </a:extLst>
          </p:cNvPr>
          <p:cNvCxnSpPr/>
          <p:nvPr/>
        </p:nvCxnSpPr>
        <p:spPr>
          <a:xfrm>
            <a:off x="553720" y="4217469"/>
            <a:ext cx="1352296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08F82EB-E96B-4D37-B6F1-11AA2738AB34}"/>
              </a:ext>
            </a:extLst>
          </p:cNvPr>
          <p:cNvCxnSpPr/>
          <p:nvPr/>
        </p:nvCxnSpPr>
        <p:spPr>
          <a:xfrm>
            <a:off x="553720" y="5523296"/>
            <a:ext cx="1352296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DB62A467-771B-4AA7-B21F-44F55153CAFA}"/>
              </a:ext>
            </a:extLst>
          </p:cNvPr>
          <p:cNvGrpSpPr/>
          <p:nvPr/>
        </p:nvGrpSpPr>
        <p:grpSpPr>
          <a:xfrm>
            <a:off x="492886" y="5489513"/>
            <a:ext cx="13684128" cy="1355714"/>
            <a:chOff x="308054" y="3430945"/>
            <a:chExt cx="8552580" cy="847321"/>
          </a:xfrm>
        </p:grpSpPr>
        <p:sp>
          <p:nvSpPr>
            <p:cNvPr id="32" name="TextBox 31">
              <a:extLst>
                <a:ext uri="{FF2B5EF4-FFF2-40B4-BE49-F238E27FC236}">
                  <a16:creationId xmlns:a16="http://schemas.microsoft.com/office/drawing/2014/main" id="{BE09C74F-2F9B-4103-89FD-822DC7A09CBA}"/>
                </a:ext>
              </a:extLst>
            </p:cNvPr>
            <p:cNvSpPr txBox="1"/>
            <p:nvPr/>
          </p:nvSpPr>
          <p:spPr>
            <a:xfrm>
              <a:off x="308054" y="3430945"/>
              <a:ext cx="4843468" cy="837258"/>
            </a:xfrm>
            <a:prstGeom prst="rect">
              <a:avLst/>
            </a:prstGeom>
            <a:noFill/>
          </p:spPr>
          <p:txBody>
            <a:bodyPr wrap="square" rtlCol="0" anchor="ctr" anchorCtr="0">
              <a:noAutofit/>
            </a:bodyPr>
            <a:lstStyle/>
            <a:p>
              <a:pPr defTabSz="731520">
                <a:defRPr/>
              </a:pPr>
              <a:r>
                <a:rPr lang="en-US" sz="3520" dirty="0">
                  <a:solidFill>
                    <a:prstClr val="white"/>
                  </a:solidFill>
                  <a:latin typeface="Amazon Ember"/>
                </a:rPr>
                <a:t>Whoops!</a:t>
              </a:r>
            </a:p>
          </p:txBody>
        </p:sp>
        <p:sp>
          <p:nvSpPr>
            <p:cNvPr id="33" name="TextBox 32">
              <a:extLst>
                <a:ext uri="{FF2B5EF4-FFF2-40B4-BE49-F238E27FC236}">
                  <a16:creationId xmlns:a16="http://schemas.microsoft.com/office/drawing/2014/main" id="{76B36F6D-7F63-4662-8198-A691FDA6B12A}"/>
                </a:ext>
              </a:extLst>
            </p:cNvPr>
            <p:cNvSpPr txBox="1"/>
            <p:nvPr/>
          </p:nvSpPr>
          <p:spPr>
            <a:xfrm>
              <a:off x="4017166" y="3452060"/>
              <a:ext cx="4843468" cy="826206"/>
            </a:xfrm>
            <a:prstGeom prst="rect">
              <a:avLst/>
            </a:prstGeom>
            <a:noFill/>
          </p:spPr>
          <p:txBody>
            <a:bodyPr wrap="square" rtlCol="0" anchor="ctr" anchorCtr="0">
              <a:noAutofit/>
            </a:bodyPr>
            <a:lstStyle/>
            <a:p>
              <a:pPr algn="r" defTabSz="731520">
                <a:defRPr/>
              </a:pPr>
              <a:r>
                <a:rPr lang="en-US" sz="3200" b="1" dirty="0">
                  <a:solidFill>
                    <a:prstClr val="white"/>
                  </a:solidFill>
                  <a:latin typeface="Amazon Ember"/>
                </a:rPr>
                <a:t>YOU, tomorrow</a:t>
              </a:r>
            </a:p>
          </p:txBody>
        </p:sp>
        <p:cxnSp>
          <p:nvCxnSpPr>
            <p:cNvPr id="25" name="Straight Connector 24">
              <a:extLst>
                <a:ext uri="{FF2B5EF4-FFF2-40B4-BE49-F238E27FC236}">
                  <a16:creationId xmlns:a16="http://schemas.microsoft.com/office/drawing/2014/main" id="{D13543FC-EDD9-401B-B9AC-6F40D298DD16}"/>
                </a:ext>
              </a:extLst>
            </p:cNvPr>
            <p:cNvCxnSpPr/>
            <p:nvPr/>
          </p:nvCxnSpPr>
          <p:spPr>
            <a:xfrm>
              <a:off x="346075" y="4268203"/>
              <a:ext cx="845185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B417764D-F6B1-4449-B14C-28A73E605F4B}"/>
              </a:ext>
            </a:extLst>
          </p:cNvPr>
          <p:cNvSpPr/>
          <p:nvPr/>
        </p:nvSpPr>
        <p:spPr>
          <a:xfrm>
            <a:off x="161631" y="1111778"/>
            <a:ext cx="14052885" cy="4127634"/>
          </a:xfrm>
          <a:prstGeom prst="rect">
            <a:avLst/>
          </a:prstGeom>
          <a:gradFill rotWithShape="0">
            <a:gsLst>
              <a:gs pos="100000">
                <a:schemeClr val="accent4">
                  <a:alpha val="87000"/>
                </a:schemeClr>
              </a:gs>
              <a:gs pos="0">
                <a:schemeClr val="accent4">
                  <a:lumMod val="75000"/>
                  <a:alpha val="81000"/>
                </a:schemeClr>
              </a:gs>
            </a:gsLst>
            <a:lin ang="5400000" scaled="0"/>
            <a:tileRect l="-2100" t="-26935" r="-2009" b="-72443"/>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Tree>
    <p:extLst>
      <p:ext uri="{BB962C8B-B14F-4D97-AF65-F5344CB8AC3E}">
        <p14:creationId xmlns:p14="http://schemas.microsoft.com/office/powerpoint/2010/main" val="94057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8"/>
                                        </p:tgtEl>
                                        <p:attrNameLst>
                                          <p:attrName>ppt_x</p:attrName>
                                          <p:attrName>ppt_y</p:attrName>
                                        </p:attrNameLst>
                                      </p:cBhvr>
                                      <p:rCtr x="0" y="2179"/>
                                    </p:animMotion>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nodeType="withEffect">
                                  <p:stCondLst>
                                    <p:cond delay="0"/>
                                  </p:stCondLst>
                                  <p:childTnLst>
                                    <p:animMotion origin="layout" path="M -1.21011E-6 2.17885E-7 L -1.21011E-6 0.04358 " pathEditMode="relative" rAng="0" ptsTypes="AA">
                                      <p:cBhvr>
                                        <p:cTn id="27" dur="500" spd="-100000" fill="hold"/>
                                        <p:tgtEl>
                                          <p:spTgt spid="10"/>
                                        </p:tgtEl>
                                        <p:attrNameLst>
                                          <p:attrName>ppt_x</p:attrName>
                                          <p:attrName>ppt_y</p:attrName>
                                        </p:attrNameLst>
                                      </p:cBhvr>
                                      <p:rCtr x="0" y="2179"/>
                                    </p:animMotion>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42" presetClass="path" presetSubtype="0" decel="100000" fill="hold" nodeType="withEffect">
                                  <p:stCondLst>
                                    <p:cond delay="0"/>
                                  </p:stCondLst>
                                  <p:childTnLst>
                                    <p:animMotion origin="layout" path="M -1.21011E-6 2.17885E-7 L -1.21011E-6 0.04358 " pathEditMode="relative" rAng="0" ptsTypes="AA">
                                      <p:cBhvr>
                                        <p:cTn id="37" dur="500" spd="-100000" fill="hold"/>
                                        <p:tgtEl>
                                          <p:spTgt spid="11"/>
                                        </p:tgtEl>
                                        <p:attrNameLst>
                                          <p:attrName>ppt_x</p:attrName>
                                          <p:attrName>ppt_y</p:attrName>
                                        </p:attrNameLst>
                                      </p:cBhvr>
                                      <p:rCtr x="0" y="2179"/>
                                    </p:animMotion>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FD4C8BC-CD2E-4600-836D-01592A4031A6}"/>
              </a:ext>
            </a:extLst>
          </p:cNvPr>
          <p:cNvSpPr txBox="1"/>
          <p:nvPr/>
        </p:nvSpPr>
        <p:spPr>
          <a:xfrm>
            <a:off x="4733518" y="2303370"/>
            <a:ext cx="8111722" cy="3777957"/>
          </a:xfrm>
          <a:prstGeom prst="rect">
            <a:avLst/>
          </a:prstGeom>
          <a:noFill/>
        </p:spPr>
        <p:txBody>
          <a:bodyPr wrap="square" rtlCol="0">
            <a:spAutoFit/>
          </a:bodyPr>
          <a:lstStyle/>
          <a:p>
            <a:pPr defTabSz="731520">
              <a:defRPr/>
            </a:pPr>
            <a:r>
              <a:rPr lang="en-US" sz="4400" b="1" dirty="0">
                <a:solidFill>
                  <a:prstClr val="white"/>
                </a:solidFill>
                <a:latin typeface="Amazon Ember Light"/>
                <a:cs typeface="Arial"/>
              </a:rPr>
              <a:t>Drift into Failure</a:t>
            </a:r>
          </a:p>
          <a:p>
            <a:pPr defTabSz="731520">
              <a:spcBef>
                <a:spcPts val="1920"/>
              </a:spcBef>
              <a:defRPr/>
            </a:pPr>
            <a:r>
              <a:rPr lang="en-US" sz="2800" b="1" dirty="0">
                <a:solidFill>
                  <a:prstClr val="white"/>
                </a:solidFill>
                <a:latin typeface="Amazon Ember"/>
                <a:cs typeface="Arial"/>
              </a:rPr>
              <a:t>Sydney Dekker</a:t>
            </a:r>
          </a:p>
          <a:p>
            <a:pPr defTabSz="731520">
              <a:spcBef>
                <a:spcPts val="1920"/>
              </a:spcBef>
              <a:defRPr/>
            </a:pPr>
            <a:r>
              <a:rPr lang="en-US" sz="2400" dirty="0">
                <a:solidFill>
                  <a:prstClr val="white"/>
                </a:solidFill>
                <a:latin typeface="Amazon Ember"/>
                <a:cs typeface="Arial"/>
              </a:rPr>
              <a:t>Everyone can locally optimize for the right outcome at every step, and you may still get a catastrophic failure as a result…</a:t>
            </a:r>
          </a:p>
          <a:p>
            <a:pPr defTabSz="731520">
              <a:spcBef>
                <a:spcPts val="1920"/>
              </a:spcBef>
              <a:defRPr/>
            </a:pPr>
            <a:r>
              <a:rPr lang="en-US" sz="2400" dirty="0">
                <a:solidFill>
                  <a:prstClr val="white"/>
                </a:solidFill>
                <a:latin typeface="Amazon Ember"/>
                <a:cs typeface="Arial"/>
              </a:rPr>
              <a:t>We need to capture and learn from near misses, test and measure the safety margins, before things go wrong.</a:t>
            </a:r>
          </a:p>
        </p:txBody>
      </p:sp>
      <p:cxnSp>
        <p:nvCxnSpPr>
          <p:cNvPr id="42" name="Straight Connector 41">
            <a:extLst>
              <a:ext uri="{FF2B5EF4-FFF2-40B4-BE49-F238E27FC236}">
                <a16:creationId xmlns:a16="http://schemas.microsoft.com/office/drawing/2014/main" id="{64FCAB43-AF04-4142-8901-F012B769969A}"/>
              </a:ext>
            </a:extLst>
          </p:cNvPr>
          <p:cNvCxnSpPr>
            <a:cxnSpLocks/>
          </p:cNvCxnSpPr>
          <p:nvPr/>
        </p:nvCxnSpPr>
        <p:spPr>
          <a:xfrm>
            <a:off x="4462814" y="1883731"/>
            <a:ext cx="0" cy="446214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F5AF8651-3AEF-4C8F-959C-1CCCB6DE2A1E}"/>
              </a:ext>
            </a:extLst>
          </p:cNvPr>
          <p:cNvPicPr>
            <a:picLocks noChangeAspect="1"/>
          </p:cNvPicPr>
          <p:nvPr/>
        </p:nvPicPr>
        <p:blipFill>
          <a:blip r:embed="rId3"/>
          <a:stretch>
            <a:fillRect/>
          </a:stretch>
        </p:blipFill>
        <p:spPr>
          <a:xfrm>
            <a:off x="840779" y="2085183"/>
            <a:ext cx="2708870" cy="4059238"/>
          </a:xfrm>
          <a:prstGeom prst="rect">
            <a:avLst/>
          </a:prstGeom>
          <a:ln w="19050">
            <a:solidFill>
              <a:schemeClr val="tx1"/>
            </a:solidFill>
          </a:ln>
        </p:spPr>
      </p:pic>
    </p:spTree>
    <p:extLst>
      <p:ext uri="{BB962C8B-B14F-4D97-AF65-F5344CB8AC3E}">
        <p14:creationId xmlns:p14="http://schemas.microsoft.com/office/powerpoint/2010/main" val="19157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400"/>
                                        <p:tgtEl>
                                          <p:spTgt spid="41"/>
                                        </p:tgtEl>
                                      </p:cBhvr>
                                    </p:animEffect>
                                  </p:childTnLst>
                                </p:cTn>
                              </p:par>
                              <p:par>
                                <p:cTn id="8" presetID="42" presetClass="path" presetSubtype="0" decel="100000" fill="hold" grpId="1" nodeType="withEffect">
                                  <p:stCondLst>
                                    <p:cond delay="0"/>
                                  </p:stCondLst>
                                  <p:childTnLst>
                                    <p:animMotion origin="layout" path="M -4.72222E-6 0 L -4.72222E-6 0.02971 " pathEditMode="relative" rAng="0" ptsTypes="AA">
                                      <p:cBhvr>
                                        <p:cTn id="9" dur="400" spd="-100000" fill="hold"/>
                                        <p:tgtEl>
                                          <p:spTgt spid="41"/>
                                        </p:tgtEl>
                                        <p:attrNameLst>
                                          <p:attrName>ppt_x</p:attrName>
                                          <p:attrName>ppt_y</p:attrName>
                                        </p:attrNameLst>
                                      </p:cBhvr>
                                      <p:rCtr x="0" y="1485"/>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3E8C58F-F8BB-4E8D-A267-F16A02288D2F}"/>
              </a:ext>
            </a:extLst>
          </p:cNvPr>
          <p:cNvSpPr/>
          <p:nvPr/>
        </p:nvSpPr>
        <p:spPr>
          <a:xfrm>
            <a:off x="8098984" y="3516141"/>
            <a:ext cx="3481075" cy="657891"/>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grpSp>
        <p:nvGrpSpPr>
          <p:cNvPr id="38" name="Group 37">
            <a:extLst>
              <a:ext uri="{FF2B5EF4-FFF2-40B4-BE49-F238E27FC236}">
                <a16:creationId xmlns:a16="http://schemas.microsoft.com/office/drawing/2014/main" id="{B30A1CFB-2AEB-42FB-B819-35A6A92CA877}"/>
              </a:ext>
            </a:extLst>
          </p:cNvPr>
          <p:cNvGrpSpPr/>
          <p:nvPr/>
        </p:nvGrpSpPr>
        <p:grpSpPr>
          <a:xfrm>
            <a:off x="8098984" y="5082291"/>
            <a:ext cx="3481075" cy="657893"/>
            <a:chOff x="3223260" y="3338299"/>
            <a:chExt cx="2697480" cy="509799"/>
          </a:xfrm>
        </p:grpSpPr>
        <p:sp>
          <p:nvSpPr>
            <p:cNvPr id="39" name="Rectangle 38">
              <a:extLst>
                <a:ext uri="{FF2B5EF4-FFF2-40B4-BE49-F238E27FC236}">
                  <a16:creationId xmlns:a16="http://schemas.microsoft.com/office/drawing/2014/main" id="{7BC319C0-2E37-4CB2-BB3D-31EA758298DA}"/>
                </a:ext>
              </a:extLst>
            </p:cNvPr>
            <p:cNvSpPr/>
            <p:nvPr/>
          </p:nvSpPr>
          <p:spPr>
            <a:xfrm>
              <a:off x="3223260" y="3338299"/>
              <a:ext cx="2697480" cy="50979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mazon Ember"/>
              </a:endParaRPr>
            </a:p>
          </p:txBody>
        </p:sp>
        <p:sp>
          <p:nvSpPr>
            <p:cNvPr id="40" name="TextBox 39">
              <a:extLst>
                <a:ext uri="{FF2B5EF4-FFF2-40B4-BE49-F238E27FC236}">
                  <a16:creationId xmlns:a16="http://schemas.microsoft.com/office/drawing/2014/main" id="{C0E39796-54ED-4A46-8479-62EB37E65C11}"/>
                </a:ext>
              </a:extLst>
            </p:cNvPr>
            <p:cNvSpPr txBox="1"/>
            <p:nvPr/>
          </p:nvSpPr>
          <p:spPr>
            <a:xfrm>
              <a:off x="3757017" y="3408532"/>
              <a:ext cx="1629968" cy="357743"/>
            </a:xfrm>
            <a:prstGeom prst="rect">
              <a:avLst/>
            </a:prstGeom>
            <a:noFill/>
          </p:spPr>
          <p:txBody>
            <a:bodyPr wrap="none" rtlCol="0">
              <a:spAutoFit/>
            </a:bodyPr>
            <a:lstStyle>
              <a:defPPr>
                <a:defRPr lang="en-US"/>
              </a:defPPr>
              <a:lvl1pPr algn="ctr" defTabSz="731520">
                <a:defRPr sz="2400">
                  <a:solidFill>
                    <a:prstClr val="white"/>
                  </a:solidFill>
                </a:defRPr>
              </a:lvl1pPr>
            </a:lstStyle>
            <a:p>
              <a:r>
                <a:rPr lang="en-US" dirty="0">
                  <a:latin typeface="Amazon Ember"/>
                </a:rPr>
                <a:t>Infrastructure</a:t>
              </a:r>
            </a:p>
          </p:txBody>
        </p:sp>
      </p:grpSp>
      <p:sp>
        <p:nvSpPr>
          <p:cNvPr id="41" name="Rectangle 40">
            <a:extLst>
              <a:ext uri="{FF2B5EF4-FFF2-40B4-BE49-F238E27FC236}">
                <a16:creationId xmlns:a16="http://schemas.microsoft.com/office/drawing/2014/main" id="{FAF63E10-CB8B-4F55-A550-254877C8DF71}"/>
              </a:ext>
            </a:extLst>
          </p:cNvPr>
          <p:cNvSpPr/>
          <p:nvPr/>
        </p:nvSpPr>
        <p:spPr>
          <a:xfrm>
            <a:off x="8098984" y="2740947"/>
            <a:ext cx="3481075" cy="657891"/>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grpSp>
        <p:nvGrpSpPr>
          <p:cNvPr id="42" name="Group 41">
            <a:extLst>
              <a:ext uri="{FF2B5EF4-FFF2-40B4-BE49-F238E27FC236}">
                <a16:creationId xmlns:a16="http://schemas.microsoft.com/office/drawing/2014/main" id="{D68C1F8F-9C8F-4290-A8CB-55E30E8E43BC}"/>
              </a:ext>
            </a:extLst>
          </p:cNvPr>
          <p:cNvGrpSpPr/>
          <p:nvPr/>
        </p:nvGrpSpPr>
        <p:grpSpPr>
          <a:xfrm>
            <a:off x="8098984" y="4299218"/>
            <a:ext cx="3481075" cy="657893"/>
            <a:chOff x="3223259" y="2731498"/>
            <a:chExt cx="2697479" cy="509799"/>
          </a:xfrm>
        </p:grpSpPr>
        <p:sp>
          <p:nvSpPr>
            <p:cNvPr id="43" name="Rectangle 42">
              <a:extLst>
                <a:ext uri="{FF2B5EF4-FFF2-40B4-BE49-F238E27FC236}">
                  <a16:creationId xmlns:a16="http://schemas.microsoft.com/office/drawing/2014/main" id="{A9FDBB8E-EBBD-4163-ABA9-961EFDC0F0CD}"/>
                </a:ext>
              </a:extLst>
            </p:cNvPr>
            <p:cNvSpPr/>
            <p:nvPr/>
          </p:nvSpPr>
          <p:spPr>
            <a:xfrm>
              <a:off x="3223259" y="2731498"/>
              <a:ext cx="2697479" cy="50979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4" name="TextBox 43">
              <a:extLst>
                <a:ext uri="{FF2B5EF4-FFF2-40B4-BE49-F238E27FC236}">
                  <a16:creationId xmlns:a16="http://schemas.microsoft.com/office/drawing/2014/main" id="{7A242C95-3E71-4A01-A286-4ECADA7C86B2}"/>
                </a:ext>
              </a:extLst>
            </p:cNvPr>
            <p:cNvSpPr txBox="1"/>
            <p:nvPr/>
          </p:nvSpPr>
          <p:spPr>
            <a:xfrm>
              <a:off x="3969426" y="2801731"/>
              <a:ext cx="1205148" cy="357743"/>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sz="2400" dirty="0">
                  <a:latin typeface="Amazon Ember"/>
                </a:rPr>
                <a:t>Switching</a:t>
              </a:r>
            </a:p>
          </p:txBody>
        </p:sp>
      </p:grpSp>
      <p:sp>
        <p:nvSpPr>
          <p:cNvPr id="45" name="TextBox 44">
            <a:extLst>
              <a:ext uri="{FF2B5EF4-FFF2-40B4-BE49-F238E27FC236}">
                <a16:creationId xmlns:a16="http://schemas.microsoft.com/office/drawing/2014/main" id="{5E4F4047-F775-4778-BB36-E8646472B5D4}"/>
              </a:ext>
            </a:extLst>
          </p:cNvPr>
          <p:cNvSpPr txBox="1"/>
          <p:nvPr/>
        </p:nvSpPr>
        <p:spPr>
          <a:xfrm>
            <a:off x="8952100" y="3606777"/>
            <a:ext cx="1774845" cy="461665"/>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sz="2400" dirty="0">
                <a:latin typeface="Amazon Ember"/>
              </a:rPr>
              <a:t>Application</a:t>
            </a:r>
          </a:p>
        </p:txBody>
      </p:sp>
      <p:sp>
        <p:nvSpPr>
          <p:cNvPr id="46" name="TextBox 45">
            <a:extLst>
              <a:ext uri="{FF2B5EF4-FFF2-40B4-BE49-F238E27FC236}">
                <a16:creationId xmlns:a16="http://schemas.microsoft.com/office/drawing/2014/main" id="{E5FB0A9E-3998-4074-B07A-44473C691D80}"/>
              </a:ext>
            </a:extLst>
          </p:cNvPr>
          <p:cNvSpPr txBox="1"/>
          <p:nvPr/>
        </p:nvSpPr>
        <p:spPr>
          <a:xfrm>
            <a:off x="9267093" y="2831585"/>
            <a:ext cx="1144864" cy="461665"/>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sz="2400" dirty="0">
                <a:latin typeface="Amazon Ember"/>
              </a:rPr>
              <a:t>People</a:t>
            </a:r>
          </a:p>
        </p:txBody>
      </p:sp>
      <p:grpSp>
        <p:nvGrpSpPr>
          <p:cNvPr id="2" name="Group 1">
            <a:extLst>
              <a:ext uri="{FF2B5EF4-FFF2-40B4-BE49-F238E27FC236}">
                <a16:creationId xmlns:a16="http://schemas.microsoft.com/office/drawing/2014/main" id="{9F770E64-4974-44C3-99D2-A37604383E4F}"/>
              </a:ext>
            </a:extLst>
          </p:cNvPr>
          <p:cNvGrpSpPr/>
          <p:nvPr/>
        </p:nvGrpSpPr>
        <p:grpSpPr>
          <a:xfrm>
            <a:off x="5598859" y="3456024"/>
            <a:ext cx="1138730" cy="631002"/>
            <a:chOff x="992297" y="2181136"/>
            <a:chExt cx="1469639" cy="922987"/>
          </a:xfrm>
        </p:grpSpPr>
        <p:sp>
          <p:nvSpPr>
            <p:cNvPr id="13" name="Freeform: Shape 12">
              <a:extLst>
                <a:ext uri="{FF2B5EF4-FFF2-40B4-BE49-F238E27FC236}">
                  <a16:creationId xmlns:a16="http://schemas.microsoft.com/office/drawing/2014/main" id="{F6ACE4DC-51E8-4AE8-88B4-D40DD6DD1CE4}"/>
                </a:ext>
              </a:extLst>
            </p:cNvPr>
            <p:cNvSpPr/>
            <p:nvPr/>
          </p:nvSpPr>
          <p:spPr>
            <a:xfrm>
              <a:off x="992297"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Amazon Ember Regular" panose="020B0603020204020204" pitchFamily="34" charset="0"/>
              </a:endParaRPr>
            </a:p>
          </p:txBody>
        </p:sp>
        <p:sp>
          <p:nvSpPr>
            <p:cNvPr id="14" name="Freeform: Shape 13">
              <a:extLst>
                <a:ext uri="{FF2B5EF4-FFF2-40B4-BE49-F238E27FC236}">
                  <a16:creationId xmlns:a16="http://schemas.microsoft.com/office/drawing/2014/main" id="{A18C81D4-992A-4420-ABD0-8BAF629591AE}"/>
                </a:ext>
              </a:extLst>
            </p:cNvPr>
            <p:cNvSpPr/>
            <p:nvPr/>
          </p:nvSpPr>
          <p:spPr>
            <a:xfrm>
              <a:off x="1731982"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Amazon Ember Regular" panose="020B0603020204020204" pitchFamily="34" charset="0"/>
              </a:endParaRPr>
            </a:p>
          </p:txBody>
        </p:sp>
        <p:sp>
          <p:nvSpPr>
            <p:cNvPr id="15" name="Freeform: Shape 14">
              <a:extLst>
                <a:ext uri="{FF2B5EF4-FFF2-40B4-BE49-F238E27FC236}">
                  <a16:creationId xmlns:a16="http://schemas.microsoft.com/office/drawing/2014/main" id="{6AE42396-9999-40B5-9AF2-D988446E610E}"/>
                </a:ext>
              </a:extLst>
            </p:cNvPr>
            <p:cNvSpPr/>
            <p:nvPr/>
          </p:nvSpPr>
          <p:spPr>
            <a:xfrm>
              <a:off x="1362139" y="2309284"/>
              <a:ext cx="729954" cy="794839"/>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Amazon Ember Regular" panose="020B0603020204020204" pitchFamily="34" charset="0"/>
              </a:endParaRPr>
            </a:p>
          </p:txBody>
        </p:sp>
      </p:grpSp>
      <p:sp>
        <p:nvSpPr>
          <p:cNvPr id="22" name="Rectangle 21">
            <a:extLst>
              <a:ext uri="{FF2B5EF4-FFF2-40B4-BE49-F238E27FC236}">
                <a16:creationId xmlns:a16="http://schemas.microsoft.com/office/drawing/2014/main" id="{05A24A1E-BC5D-4904-8108-99D8CEF8DD5F}"/>
              </a:ext>
            </a:extLst>
          </p:cNvPr>
          <p:cNvSpPr/>
          <p:nvPr/>
        </p:nvSpPr>
        <p:spPr>
          <a:xfrm>
            <a:off x="7263261" y="2740947"/>
            <a:ext cx="431954" cy="299922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cxnSp>
        <p:nvCxnSpPr>
          <p:cNvPr id="32" name="Straight Arrow Connector 31">
            <a:extLst>
              <a:ext uri="{FF2B5EF4-FFF2-40B4-BE49-F238E27FC236}">
                <a16:creationId xmlns:a16="http://schemas.microsoft.com/office/drawing/2014/main" id="{6721C7D5-4D1C-4761-9811-287687DBE435}"/>
              </a:ext>
            </a:extLst>
          </p:cNvPr>
          <p:cNvCxnSpPr>
            <a:cxnSpLocks/>
          </p:cNvCxnSpPr>
          <p:nvPr/>
        </p:nvCxnSpPr>
        <p:spPr>
          <a:xfrm>
            <a:off x="7695217" y="3069893"/>
            <a:ext cx="34024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31FFDDF-9C5B-426E-BDEC-9E1264EC1CC6}"/>
              </a:ext>
            </a:extLst>
          </p:cNvPr>
          <p:cNvCxnSpPr>
            <a:cxnSpLocks/>
          </p:cNvCxnSpPr>
          <p:nvPr/>
        </p:nvCxnSpPr>
        <p:spPr>
          <a:xfrm>
            <a:off x="7695217" y="3852965"/>
            <a:ext cx="34024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674B44E-5C5B-4726-A472-1D52DCFB5B60}"/>
              </a:ext>
            </a:extLst>
          </p:cNvPr>
          <p:cNvCxnSpPr>
            <a:cxnSpLocks/>
          </p:cNvCxnSpPr>
          <p:nvPr/>
        </p:nvCxnSpPr>
        <p:spPr>
          <a:xfrm>
            <a:off x="7695217" y="4621610"/>
            <a:ext cx="34024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FDAF0EB-6450-48D6-8F21-18A77533535C}"/>
              </a:ext>
            </a:extLst>
          </p:cNvPr>
          <p:cNvCxnSpPr>
            <a:cxnSpLocks/>
          </p:cNvCxnSpPr>
          <p:nvPr/>
        </p:nvCxnSpPr>
        <p:spPr>
          <a:xfrm>
            <a:off x="7695217" y="5404683"/>
            <a:ext cx="34024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F0803CE5-51D3-4BA1-801F-73399A6C55FE}"/>
              </a:ext>
            </a:extLst>
          </p:cNvPr>
          <p:cNvSpPr txBox="1"/>
          <p:nvPr/>
        </p:nvSpPr>
        <p:spPr>
          <a:xfrm>
            <a:off x="5239926" y="4197567"/>
            <a:ext cx="1856598" cy="1200329"/>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sz="2400" dirty="0">
                <a:latin typeface="Amazon Ember"/>
              </a:rPr>
              <a:t>Chaos</a:t>
            </a:r>
            <a:br>
              <a:rPr lang="en-US" sz="2400" dirty="0">
                <a:latin typeface="Amazon Ember"/>
              </a:rPr>
            </a:br>
            <a:r>
              <a:rPr lang="en-US" sz="2400" dirty="0">
                <a:latin typeface="Amazon Ember"/>
              </a:rPr>
              <a:t>Engineering</a:t>
            </a:r>
            <a:br>
              <a:rPr lang="en-US" sz="2400" dirty="0">
                <a:latin typeface="Amazon Ember"/>
              </a:rPr>
            </a:br>
            <a:r>
              <a:rPr lang="en-US" sz="2400" dirty="0">
                <a:latin typeface="Amazon Ember"/>
              </a:rPr>
              <a:t>Team</a:t>
            </a:r>
          </a:p>
        </p:txBody>
      </p:sp>
      <p:sp>
        <p:nvSpPr>
          <p:cNvPr id="29" name="TextBox 28">
            <a:extLst>
              <a:ext uri="{FF2B5EF4-FFF2-40B4-BE49-F238E27FC236}">
                <a16:creationId xmlns:a16="http://schemas.microsoft.com/office/drawing/2014/main" id="{01258DE6-5954-431C-B869-75EE894E5264}"/>
              </a:ext>
            </a:extLst>
          </p:cNvPr>
          <p:cNvSpPr txBox="1"/>
          <p:nvPr/>
        </p:nvSpPr>
        <p:spPr>
          <a:xfrm rot="16200000">
            <a:off x="7000238" y="4009733"/>
            <a:ext cx="938077" cy="461665"/>
          </a:xfrm>
          <a:prstGeom prst="rect">
            <a:avLst/>
          </a:prstGeom>
          <a:noFill/>
        </p:spPr>
        <p:txBody>
          <a:bodyPr wrap="none" rtlCol="0">
            <a:spAutoFit/>
          </a:bodyPr>
          <a:lstStyle>
            <a:defPPr>
              <a:defRPr lang="en-US"/>
            </a:defPPr>
            <a:lvl1pPr algn="ctr" defTabSz="731520">
              <a:defRPr sz="2400">
                <a:solidFill>
                  <a:prstClr val="white"/>
                </a:solidFill>
              </a:defRPr>
            </a:lvl1pPr>
          </a:lstStyle>
          <a:p>
            <a:r>
              <a:rPr lang="en-US" dirty="0">
                <a:latin typeface="Amazon Ember"/>
              </a:rPr>
              <a:t>Tools</a:t>
            </a:r>
          </a:p>
        </p:txBody>
      </p:sp>
      <p:grpSp>
        <p:nvGrpSpPr>
          <p:cNvPr id="30" name="Group 29">
            <a:extLst>
              <a:ext uri="{FF2B5EF4-FFF2-40B4-BE49-F238E27FC236}">
                <a16:creationId xmlns:a16="http://schemas.microsoft.com/office/drawing/2014/main" id="{B84EC7A6-6907-4C93-8AC7-474D06C28C42}"/>
              </a:ext>
            </a:extLst>
          </p:cNvPr>
          <p:cNvGrpSpPr/>
          <p:nvPr/>
        </p:nvGrpSpPr>
        <p:grpSpPr>
          <a:xfrm>
            <a:off x="12943030" y="3456024"/>
            <a:ext cx="1138730" cy="631002"/>
            <a:chOff x="992297" y="2181136"/>
            <a:chExt cx="1469639" cy="922987"/>
          </a:xfrm>
        </p:grpSpPr>
        <p:sp>
          <p:nvSpPr>
            <p:cNvPr id="31" name="Freeform: Shape 30">
              <a:extLst>
                <a:ext uri="{FF2B5EF4-FFF2-40B4-BE49-F238E27FC236}">
                  <a16:creationId xmlns:a16="http://schemas.microsoft.com/office/drawing/2014/main" id="{CF0AB657-BC70-4081-972A-B6D94033BA8A}"/>
                </a:ext>
              </a:extLst>
            </p:cNvPr>
            <p:cNvSpPr/>
            <p:nvPr/>
          </p:nvSpPr>
          <p:spPr>
            <a:xfrm>
              <a:off x="992297"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Amazon Ember Regular" panose="020B0603020204020204" pitchFamily="34" charset="0"/>
              </a:endParaRPr>
            </a:p>
          </p:txBody>
        </p:sp>
        <p:sp>
          <p:nvSpPr>
            <p:cNvPr id="47" name="Freeform: Shape 46">
              <a:extLst>
                <a:ext uri="{FF2B5EF4-FFF2-40B4-BE49-F238E27FC236}">
                  <a16:creationId xmlns:a16="http://schemas.microsoft.com/office/drawing/2014/main" id="{81A6AACA-961C-4381-86AE-292041D7FA87}"/>
                </a:ext>
              </a:extLst>
            </p:cNvPr>
            <p:cNvSpPr/>
            <p:nvPr/>
          </p:nvSpPr>
          <p:spPr>
            <a:xfrm>
              <a:off x="1731982"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Amazon Ember Regular" panose="020B0603020204020204" pitchFamily="34" charset="0"/>
              </a:endParaRPr>
            </a:p>
          </p:txBody>
        </p:sp>
        <p:sp>
          <p:nvSpPr>
            <p:cNvPr id="52" name="Freeform: Shape 51">
              <a:extLst>
                <a:ext uri="{FF2B5EF4-FFF2-40B4-BE49-F238E27FC236}">
                  <a16:creationId xmlns:a16="http://schemas.microsoft.com/office/drawing/2014/main" id="{ED55AFC9-B7CD-4BCF-83D5-4CAEAC6D0972}"/>
                </a:ext>
              </a:extLst>
            </p:cNvPr>
            <p:cNvSpPr/>
            <p:nvPr/>
          </p:nvSpPr>
          <p:spPr>
            <a:xfrm>
              <a:off x="1362139" y="2309284"/>
              <a:ext cx="729954" cy="794839"/>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Amazon Ember Regular" panose="020B0603020204020204" pitchFamily="34" charset="0"/>
              </a:endParaRPr>
            </a:p>
          </p:txBody>
        </p:sp>
      </p:grpSp>
      <p:grpSp>
        <p:nvGrpSpPr>
          <p:cNvPr id="54" name="Group 53">
            <a:extLst>
              <a:ext uri="{FF2B5EF4-FFF2-40B4-BE49-F238E27FC236}">
                <a16:creationId xmlns:a16="http://schemas.microsoft.com/office/drawing/2014/main" id="{58DDAEF1-045A-4C34-9017-0F60BFC00858}"/>
              </a:ext>
            </a:extLst>
          </p:cNvPr>
          <p:cNvGrpSpPr/>
          <p:nvPr/>
        </p:nvGrpSpPr>
        <p:grpSpPr>
          <a:xfrm>
            <a:off x="11655067" y="2740947"/>
            <a:ext cx="767981" cy="2999229"/>
            <a:chOff x="5978863" y="1524000"/>
            <a:chExt cx="595107" cy="2324098"/>
          </a:xfrm>
        </p:grpSpPr>
        <p:sp>
          <p:nvSpPr>
            <p:cNvPr id="55" name="Rectangle 54">
              <a:extLst>
                <a:ext uri="{FF2B5EF4-FFF2-40B4-BE49-F238E27FC236}">
                  <a16:creationId xmlns:a16="http://schemas.microsoft.com/office/drawing/2014/main" id="{735ACEDF-68C4-4CB9-BAE0-6A062FB1780B}"/>
                </a:ext>
              </a:extLst>
            </p:cNvPr>
            <p:cNvSpPr/>
            <p:nvPr/>
          </p:nvSpPr>
          <p:spPr>
            <a:xfrm>
              <a:off x="6241339" y="1524000"/>
              <a:ext cx="332631" cy="232409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grpSp>
          <p:nvGrpSpPr>
            <p:cNvPr id="56" name="Group 55">
              <a:extLst>
                <a:ext uri="{FF2B5EF4-FFF2-40B4-BE49-F238E27FC236}">
                  <a16:creationId xmlns:a16="http://schemas.microsoft.com/office/drawing/2014/main" id="{8D6CA707-E707-44B3-B1A1-2F89CB28709C}"/>
                </a:ext>
              </a:extLst>
            </p:cNvPr>
            <p:cNvGrpSpPr/>
            <p:nvPr/>
          </p:nvGrpSpPr>
          <p:grpSpPr>
            <a:xfrm>
              <a:off x="5978863" y="1778899"/>
              <a:ext cx="263655" cy="1809226"/>
              <a:chOff x="6072923" y="1778899"/>
              <a:chExt cx="263655" cy="1809226"/>
            </a:xfrm>
          </p:grpSpPr>
          <p:cxnSp>
            <p:nvCxnSpPr>
              <p:cNvPr id="57" name="Straight Arrow Connector 56">
                <a:extLst>
                  <a:ext uri="{FF2B5EF4-FFF2-40B4-BE49-F238E27FC236}">
                    <a16:creationId xmlns:a16="http://schemas.microsoft.com/office/drawing/2014/main" id="{D86DA8C4-ED5E-437B-AF77-D8BC4FB2812C}"/>
                  </a:ext>
                </a:extLst>
              </p:cNvPr>
              <p:cNvCxnSpPr>
                <a:cxnSpLocks/>
              </p:cNvCxnSpPr>
              <p:nvPr/>
            </p:nvCxnSpPr>
            <p:spPr>
              <a:xfrm flipH="1">
                <a:off x="6072923" y="1778899"/>
                <a:ext cx="26365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09B1AD9-68EA-4CD1-9B66-419D92128FF7}"/>
                  </a:ext>
                </a:extLst>
              </p:cNvPr>
              <p:cNvCxnSpPr>
                <a:cxnSpLocks/>
              </p:cNvCxnSpPr>
              <p:nvPr/>
            </p:nvCxnSpPr>
            <p:spPr>
              <a:xfrm flipH="1">
                <a:off x="6072923" y="2385701"/>
                <a:ext cx="26365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E9BEE83-5A08-478B-B30A-FAB2D3963831}"/>
                  </a:ext>
                </a:extLst>
              </p:cNvPr>
              <p:cNvCxnSpPr>
                <a:cxnSpLocks/>
              </p:cNvCxnSpPr>
              <p:nvPr/>
            </p:nvCxnSpPr>
            <p:spPr>
              <a:xfrm flipH="1">
                <a:off x="6072923" y="2981323"/>
                <a:ext cx="26365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EA91FBD-B2EE-4ED0-B5F8-9D5D9FEAE8FC}"/>
                  </a:ext>
                </a:extLst>
              </p:cNvPr>
              <p:cNvCxnSpPr>
                <a:cxnSpLocks/>
              </p:cNvCxnSpPr>
              <p:nvPr/>
            </p:nvCxnSpPr>
            <p:spPr>
              <a:xfrm flipH="1">
                <a:off x="6072923" y="3588125"/>
                <a:ext cx="26365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grpSp>
      </p:grpSp>
      <p:sp>
        <p:nvSpPr>
          <p:cNvPr id="61" name="TextBox 60">
            <a:extLst>
              <a:ext uri="{FF2B5EF4-FFF2-40B4-BE49-F238E27FC236}">
                <a16:creationId xmlns:a16="http://schemas.microsoft.com/office/drawing/2014/main" id="{C0915F9D-BBAF-436F-AB00-DDC8EAC062FA}"/>
              </a:ext>
            </a:extLst>
          </p:cNvPr>
          <p:cNvSpPr txBox="1"/>
          <p:nvPr/>
        </p:nvSpPr>
        <p:spPr>
          <a:xfrm>
            <a:off x="12861992" y="4197567"/>
            <a:ext cx="1311576" cy="1200329"/>
          </a:xfrm>
          <a:prstGeom prst="rect">
            <a:avLst/>
          </a:prstGeom>
          <a:noFill/>
        </p:spPr>
        <p:txBody>
          <a:bodyPr wrap="none" rtlCol="0">
            <a:spAutoFit/>
          </a:bodyPr>
          <a:lstStyle>
            <a:defPPr>
              <a:defRPr lang="en-US"/>
            </a:defPPr>
            <a:lvl1pPr algn="ctr" defTabSz="731520">
              <a:defRPr sz="2400">
                <a:solidFill>
                  <a:prstClr val="white"/>
                </a:solidFill>
              </a:defRPr>
            </a:lvl1pPr>
          </a:lstStyle>
          <a:p>
            <a:r>
              <a:rPr lang="en-US" dirty="0">
                <a:latin typeface="Amazon Ember"/>
              </a:rPr>
              <a:t>Security</a:t>
            </a:r>
            <a:br>
              <a:rPr lang="en-US" dirty="0">
                <a:latin typeface="Amazon Ember"/>
              </a:rPr>
            </a:br>
            <a:r>
              <a:rPr lang="en-US" dirty="0">
                <a:latin typeface="Amazon Ember"/>
              </a:rPr>
              <a:t>Red</a:t>
            </a:r>
            <a:br>
              <a:rPr lang="en-US" dirty="0">
                <a:latin typeface="Amazon Ember"/>
              </a:rPr>
            </a:br>
            <a:r>
              <a:rPr lang="en-US" dirty="0">
                <a:latin typeface="Amazon Ember"/>
              </a:rPr>
              <a:t>Team</a:t>
            </a:r>
          </a:p>
        </p:txBody>
      </p:sp>
      <p:sp>
        <p:nvSpPr>
          <p:cNvPr id="49" name="TextBox 48">
            <a:extLst>
              <a:ext uri="{FF2B5EF4-FFF2-40B4-BE49-F238E27FC236}">
                <a16:creationId xmlns:a16="http://schemas.microsoft.com/office/drawing/2014/main" id="{6D06F7AC-04BC-4589-8BA8-6BF26E001285}"/>
              </a:ext>
            </a:extLst>
          </p:cNvPr>
          <p:cNvSpPr txBox="1"/>
          <p:nvPr/>
        </p:nvSpPr>
        <p:spPr>
          <a:xfrm rot="5400000">
            <a:off x="11760518" y="4009733"/>
            <a:ext cx="938077" cy="461665"/>
          </a:xfrm>
          <a:prstGeom prst="rect">
            <a:avLst/>
          </a:prstGeom>
          <a:noFill/>
        </p:spPr>
        <p:txBody>
          <a:bodyPr wrap="none" rtlCol="0">
            <a:spAutoFit/>
          </a:bodyPr>
          <a:lstStyle>
            <a:defPPr>
              <a:defRPr lang="en-US"/>
            </a:defPPr>
            <a:lvl1pPr algn="ctr" defTabSz="731520">
              <a:defRPr sz="2400">
                <a:solidFill>
                  <a:prstClr val="white"/>
                </a:solidFill>
              </a:defRPr>
            </a:lvl1pPr>
          </a:lstStyle>
          <a:p>
            <a:r>
              <a:rPr lang="en-US" dirty="0">
                <a:latin typeface="Amazon Ember"/>
              </a:rPr>
              <a:t>Tools</a:t>
            </a:r>
          </a:p>
        </p:txBody>
      </p:sp>
      <p:sp>
        <p:nvSpPr>
          <p:cNvPr id="53" name="Title 8">
            <a:extLst>
              <a:ext uri="{FF2B5EF4-FFF2-40B4-BE49-F238E27FC236}">
                <a16:creationId xmlns:a16="http://schemas.microsoft.com/office/drawing/2014/main" id="{A71D723D-30C6-4E18-8D2B-36A1E8C5E08A}"/>
              </a:ext>
            </a:extLst>
          </p:cNvPr>
          <p:cNvSpPr txBox="1">
            <a:spLocks/>
          </p:cNvSpPr>
          <p:nvPr/>
        </p:nvSpPr>
        <p:spPr>
          <a:xfrm>
            <a:off x="563120" y="3872259"/>
            <a:ext cx="4455757" cy="225302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spcBef>
                <a:spcPts val="960"/>
              </a:spcBef>
              <a:defRPr/>
            </a:pPr>
            <a:r>
              <a:rPr lang="en-US" sz="2400" b="0" dirty="0">
                <a:solidFill>
                  <a:prstClr val="white"/>
                </a:solidFill>
                <a:latin typeface="Amazon Ember"/>
              </a:rPr>
              <a:t>Four layers</a:t>
            </a:r>
          </a:p>
          <a:p>
            <a:pPr defTabSz="731520">
              <a:spcBef>
                <a:spcPts val="960"/>
              </a:spcBef>
              <a:defRPr/>
            </a:pPr>
            <a:r>
              <a:rPr lang="en-US" sz="2400" b="0" dirty="0">
                <a:solidFill>
                  <a:prstClr val="white"/>
                </a:solidFill>
                <a:latin typeface="Amazon Ember"/>
              </a:rPr>
              <a:t>Two teams</a:t>
            </a:r>
          </a:p>
          <a:p>
            <a:pPr defTabSz="731520">
              <a:spcBef>
                <a:spcPts val="960"/>
              </a:spcBef>
              <a:defRPr/>
            </a:pPr>
            <a:r>
              <a:rPr lang="en-US" sz="2400" b="0" dirty="0">
                <a:solidFill>
                  <a:prstClr val="white"/>
                </a:solidFill>
                <a:latin typeface="Amazon Ember"/>
              </a:rPr>
              <a:t>An attitude—</a:t>
            </a:r>
          </a:p>
          <a:p>
            <a:pPr defTabSz="731520">
              <a:spcBef>
                <a:spcPts val="960"/>
              </a:spcBef>
              <a:defRPr/>
            </a:pPr>
            <a:r>
              <a:rPr lang="en-US" b="0" dirty="0">
                <a:solidFill>
                  <a:prstClr val="white"/>
                </a:solidFill>
                <a:latin typeface="Amazon Ember"/>
              </a:rPr>
              <a:t>Find the weakest link</a:t>
            </a:r>
            <a:endParaRPr lang="en-US" sz="2400" b="0" dirty="0">
              <a:solidFill>
                <a:prstClr val="white"/>
              </a:solidFill>
              <a:latin typeface="Amazon Ember"/>
            </a:endParaRPr>
          </a:p>
        </p:txBody>
      </p:sp>
      <p:sp>
        <p:nvSpPr>
          <p:cNvPr id="62" name="Title 8">
            <a:extLst>
              <a:ext uri="{FF2B5EF4-FFF2-40B4-BE49-F238E27FC236}">
                <a16:creationId xmlns:a16="http://schemas.microsoft.com/office/drawing/2014/main" id="{EB5E5223-9719-4795-A1CA-E214E2CAC44F}"/>
              </a:ext>
            </a:extLst>
          </p:cNvPr>
          <p:cNvSpPr txBox="1">
            <a:spLocks/>
          </p:cNvSpPr>
          <p:nvPr/>
        </p:nvSpPr>
        <p:spPr>
          <a:xfrm>
            <a:off x="538863" y="1634816"/>
            <a:ext cx="5273214" cy="225302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defRPr/>
            </a:pPr>
            <a:endParaRPr lang="en-US" sz="4400" b="0" dirty="0">
              <a:solidFill>
                <a:prstClr val="white"/>
              </a:solidFill>
              <a:latin typeface="Amazon Ember Light"/>
            </a:endParaRPr>
          </a:p>
          <a:p>
            <a:pPr defTabSz="731520">
              <a:defRPr/>
            </a:pPr>
            <a:r>
              <a:rPr lang="en-US" sz="4400" b="0" dirty="0">
                <a:solidFill>
                  <a:prstClr val="white"/>
                </a:solidFill>
                <a:latin typeface="Amazon Ember Light"/>
              </a:rPr>
              <a:t>Chaos</a:t>
            </a:r>
          </a:p>
          <a:p>
            <a:pPr defTabSz="731520">
              <a:defRPr/>
            </a:pPr>
            <a:r>
              <a:rPr lang="en-US" sz="4400" b="0" dirty="0">
                <a:solidFill>
                  <a:prstClr val="white"/>
                </a:solidFill>
                <a:latin typeface="Amazon Ember Light"/>
              </a:rPr>
              <a:t>architecture</a:t>
            </a:r>
          </a:p>
        </p:txBody>
      </p:sp>
    </p:spTree>
    <p:extLst>
      <p:ext uri="{BB962C8B-B14F-4D97-AF65-F5344CB8AC3E}">
        <p14:creationId xmlns:p14="http://schemas.microsoft.com/office/powerpoint/2010/main" val="33158193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2196103" y="1803283"/>
            <a:ext cx="10306243" cy="5025610"/>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spcAft>
                <a:spcPts val="2880"/>
              </a:spcAft>
              <a:defRPr/>
            </a:pPr>
            <a:r>
              <a:rPr lang="en-US" sz="5120" b="0" dirty="0">
                <a:solidFill>
                  <a:prstClr val="white"/>
                </a:solidFill>
                <a:latin typeface="Amazon Ember"/>
              </a:rPr>
              <a:t>Defense In Depth</a:t>
            </a:r>
          </a:p>
          <a:p>
            <a:pPr algn="ctr" defTabSz="731520">
              <a:spcAft>
                <a:spcPts val="2880"/>
              </a:spcAft>
              <a:defRPr/>
            </a:pPr>
            <a:r>
              <a:rPr lang="en-US" sz="3840" b="0" dirty="0">
                <a:solidFill>
                  <a:prstClr val="white"/>
                </a:solidFill>
                <a:latin typeface="Amazon Ember"/>
              </a:rPr>
              <a:t>Experienced staff</a:t>
            </a:r>
          </a:p>
          <a:p>
            <a:pPr algn="ctr" defTabSz="731520">
              <a:spcAft>
                <a:spcPts val="2880"/>
              </a:spcAft>
              <a:defRPr/>
            </a:pPr>
            <a:r>
              <a:rPr lang="en-US" sz="3840" b="0" dirty="0">
                <a:solidFill>
                  <a:prstClr val="white"/>
                </a:solidFill>
                <a:latin typeface="Amazon Ember"/>
              </a:rPr>
              <a:t>Robust applications</a:t>
            </a:r>
          </a:p>
          <a:p>
            <a:pPr algn="ctr" defTabSz="731520">
              <a:spcAft>
                <a:spcPts val="2880"/>
              </a:spcAft>
              <a:defRPr/>
            </a:pPr>
            <a:r>
              <a:rPr lang="en-US" sz="3840" b="0" dirty="0">
                <a:solidFill>
                  <a:prstClr val="white"/>
                </a:solidFill>
                <a:latin typeface="Amazon Ember"/>
              </a:rPr>
              <a:t>Dependable switching fabric</a:t>
            </a:r>
          </a:p>
          <a:p>
            <a:pPr algn="ctr" defTabSz="731520">
              <a:spcAft>
                <a:spcPts val="2880"/>
              </a:spcAft>
              <a:defRPr/>
            </a:pPr>
            <a:r>
              <a:rPr lang="en-US" sz="3840" b="0" dirty="0">
                <a:solidFill>
                  <a:prstClr val="white"/>
                </a:solidFill>
                <a:latin typeface="Amazon Ember"/>
              </a:rPr>
              <a:t>Redundant service foundation</a:t>
            </a:r>
          </a:p>
        </p:txBody>
      </p:sp>
    </p:spTree>
    <p:extLst>
      <p:ext uri="{BB962C8B-B14F-4D97-AF65-F5344CB8AC3E}">
        <p14:creationId xmlns:p14="http://schemas.microsoft.com/office/powerpoint/2010/main" val="255132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8FD9-0A47-8E4F-9964-F9FDB1DD153F}"/>
              </a:ext>
            </a:extLst>
          </p:cNvPr>
          <p:cNvSpPr>
            <a:spLocks noGrp="1"/>
          </p:cNvSpPr>
          <p:nvPr>
            <p:ph type="title"/>
          </p:nvPr>
        </p:nvSpPr>
        <p:spPr/>
        <p:txBody>
          <a:bodyPr/>
          <a:lstStyle/>
          <a:p>
            <a:r>
              <a:rPr lang="en-US" dirty="0"/>
              <a:t>Business continuity</a:t>
            </a:r>
          </a:p>
        </p:txBody>
      </p:sp>
      <p:sp>
        <p:nvSpPr>
          <p:cNvPr id="8" name="TextBox 7">
            <a:extLst>
              <a:ext uri="{FF2B5EF4-FFF2-40B4-BE49-F238E27FC236}">
                <a16:creationId xmlns:a16="http://schemas.microsoft.com/office/drawing/2014/main" id="{17281A2D-185E-A74B-B66E-E44863200920}"/>
              </a:ext>
            </a:extLst>
          </p:cNvPr>
          <p:cNvSpPr txBox="1"/>
          <p:nvPr/>
        </p:nvSpPr>
        <p:spPr>
          <a:xfrm>
            <a:off x="685036" y="1730318"/>
            <a:ext cx="6121134" cy="954107"/>
          </a:xfrm>
          <a:prstGeom prst="rect">
            <a:avLst/>
          </a:prstGeom>
          <a:noFill/>
        </p:spPr>
        <p:txBody>
          <a:bodyPr wrap="square" rtlCol="0">
            <a:spAutoFit/>
          </a:bodyPr>
          <a:lstStyle/>
          <a:p>
            <a:r>
              <a:rPr lang="en-US" sz="2800" b="1" dirty="0">
                <a:latin typeface="Amazon Ember" charset="0"/>
                <a:ea typeface="Amazon Ember" charset="0"/>
                <a:cs typeface="Amazon Ember" charset="0"/>
              </a:rPr>
              <a:t>How much data can you afford to recreate or lose?</a:t>
            </a:r>
          </a:p>
        </p:txBody>
      </p:sp>
      <p:sp>
        <p:nvSpPr>
          <p:cNvPr id="9" name="TextBox 8">
            <a:extLst>
              <a:ext uri="{FF2B5EF4-FFF2-40B4-BE49-F238E27FC236}">
                <a16:creationId xmlns:a16="http://schemas.microsoft.com/office/drawing/2014/main" id="{8F54686A-61D8-5547-BE59-12271754BD50}"/>
              </a:ext>
            </a:extLst>
          </p:cNvPr>
          <p:cNvSpPr txBox="1"/>
          <p:nvPr/>
        </p:nvSpPr>
        <p:spPr>
          <a:xfrm>
            <a:off x="8366972" y="1728553"/>
            <a:ext cx="5943124" cy="954107"/>
          </a:xfrm>
          <a:prstGeom prst="rect">
            <a:avLst/>
          </a:prstGeom>
          <a:noFill/>
        </p:spPr>
        <p:txBody>
          <a:bodyPr wrap="square" rtlCol="0">
            <a:spAutoFit/>
          </a:bodyPr>
          <a:lstStyle/>
          <a:p>
            <a:r>
              <a:rPr lang="en-US" sz="2800" b="1" dirty="0">
                <a:latin typeface="Amazon Ember" charset="0"/>
                <a:ea typeface="Amazon Ember" charset="0"/>
                <a:cs typeface="Amazon Ember" charset="0"/>
              </a:rPr>
              <a:t>How quickly must you recover?</a:t>
            </a:r>
          </a:p>
          <a:p>
            <a:r>
              <a:rPr lang="en-US" sz="2800" b="1" dirty="0">
                <a:latin typeface="Amazon Ember" charset="0"/>
                <a:ea typeface="Amazon Ember" charset="0"/>
                <a:cs typeface="Amazon Ember" charset="0"/>
              </a:rPr>
              <a:t>What is the cost of downtime?</a:t>
            </a:r>
          </a:p>
        </p:txBody>
      </p:sp>
      <p:cxnSp>
        <p:nvCxnSpPr>
          <p:cNvPr id="11" name="Straight Arrow Connector 10">
            <a:extLst>
              <a:ext uri="{FF2B5EF4-FFF2-40B4-BE49-F238E27FC236}">
                <a16:creationId xmlns:a16="http://schemas.microsoft.com/office/drawing/2014/main" id="{6CE1D6A9-54F7-6542-8CDB-3C184E283F92}"/>
              </a:ext>
            </a:extLst>
          </p:cNvPr>
          <p:cNvCxnSpPr/>
          <p:nvPr/>
        </p:nvCxnSpPr>
        <p:spPr>
          <a:xfrm>
            <a:off x="772160" y="5558285"/>
            <a:ext cx="13309600" cy="0"/>
          </a:xfrm>
          <a:prstGeom prst="straightConnector1">
            <a:avLst/>
          </a:prstGeom>
          <a:ln w="38100">
            <a:solidFill>
              <a:schemeClr val="accent5"/>
            </a:solidFill>
            <a:headEnd type="none"/>
            <a:tailEnd type="arrow"/>
          </a:ln>
        </p:spPr>
        <p:style>
          <a:lnRef idx="2">
            <a:schemeClr val="accent1"/>
          </a:lnRef>
          <a:fillRef idx="0">
            <a:schemeClr val="accent1"/>
          </a:fillRef>
          <a:effectRef idx="1">
            <a:schemeClr val="accent1"/>
          </a:effectRef>
          <a:fontRef idx="minor">
            <a:schemeClr val="tx1"/>
          </a:fontRef>
        </p:style>
      </p:cxnSp>
      <p:pic>
        <p:nvPicPr>
          <p:cNvPr id="12" name="Picture 11" descr="Deck_Fire.png">
            <a:extLst>
              <a:ext uri="{FF2B5EF4-FFF2-40B4-BE49-F238E27FC236}">
                <a16:creationId xmlns:a16="http://schemas.microsoft.com/office/drawing/2014/main" id="{C19A7440-6A0B-D345-B489-06FDA4CDB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6807" y="4154942"/>
            <a:ext cx="2428404" cy="2130186"/>
          </a:xfrm>
          <a:prstGeom prst="rect">
            <a:avLst/>
          </a:prstGeom>
        </p:spPr>
      </p:pic>
      <p:sp>
        <p:nvSpPr>
          <p:cNvPr id="13" name="TextBox 12">
            <a:extLst>
              <a:ext uri="{FF2B5EF4-FFF2-40B4-BE49-F238E27FC236}">
                <a16:creationId xmlns:a16="http://schemas.microsoft.com/office/drawing/2014/main" id="{76023319-5AB0-F04B-A55C-00A2E8A0922F}"/>
              </a:ext>
            </a:extLst>
          </p:cNvPr>
          <p:cNvSpPr txBox="1"/>
          <p:nvPr/>
        </p:nvSpPr>
        <p:spPr>
          <a:xfrm>
            <a:off x="6310831" y="3114406"/>
            <a:ext cx="1300356" cy="461665"/>
          </a:xfrm>
          <a:prstGeom prst="rect">
            <a:avLst/>
          </a:prstGeom>
          <a:noFill/>
        </p:spPr>
        <p:txBody>
          <a:bodyPr wrap="none" rtlCol="0">
            <a:spAutoFit/>
          </a:bodyPr>
          <a:lstStyle/>
          <a:p>
            <a:pPr algn="ctr"/>
            <a:r>
              <a:rPr lang="en-US" sz="2400" dirty="0">
                <a:latin typeface="Amazon Ember" charset="0"/>
                <a:ea typeface="Amazon Ember" charset="0"/>
                <a:cs typeface="Amazon Ember" charset="0"/>
              </a:rPr>
              <a:t>Disaster</a:t>
            </a:r>
          </a:p>
        </p:txBody>
      </p:sp>
      <p:sp>
        <p:nvSpPr>
          <p:cNvPr id="14" name="Oval 13">
            <a:extLst>
              <a:ext uri="{FF2B5EF4-FFF2-40B4-BE49-F238E27FC236}">
                <a16:creationId xmlns:a16="http://schemas.microsoft.com/office/drawing/2014/main" id="{BE6B6439-37A1-424A-8054-972F45B1FF31}"/>
              </a:ext>
            </a:extLst>
          </p:cNvPr>
          <p:cNvSpPr/>
          <p:nvPr/>
        </p:nvSpPr>
        <p:spPr>
          <a:xfrm>
            <a:off x="2427444" y="5367181"/>
            <a:ext cx="435715" cy="38220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sp>
        <p:nvSpPr>
          <p:cNvPr id="15" name="TextBox 14">
            <a:extLst>
              <a:ext uri="{FF2B5EF4-FFF2-40B4-BE49-F238E27FC236}">
                <a16:creationId xmlns:a16="http://schemas.microsoft.com/office/drawing/2014/main" id="{CAE47A46-C5F4-AF46-BCE7-273EEF4CC1A6}"/>
              </a:ext>
            </a:extLst>
          </p:cNvPr>
          <p:cNvSpPr txBox="1"/>
          <p:nvPr/>
        </p:nvSpPr>
        <p:spPr>
          <a:xfrm>
            <a:off x="1285644" y="3619884"/>
            <a:ext cx="3155031" cy="461665"/>
          </a:xfrm>
          <a:prstGeom prst="rect">
            <a:avLst/>
          </a:prstGeom>
          <a:noFill/>
        </p:spPr>
        <p:txBody>
          <a:bodyPr wrap="none" rtlCol="0">
            <a:spAutoFit/>
          </a:bodyPr>
          <a:lstStyle/>
          <a:p>
            <a:r>
              <a:rPr lang="en-US" sz="2400" dirty="0">
                <a:latin typeface="Amazon Ember" charset="0"/>
                <a:ea typeface="Amazon Ember" charset="0"/>
                <a:cs typeface="Amazon Ember" charset="0"/>
              </a:rPr>
              <a:t>Recovery point (RPO)</a:t>
            </a:r>
          </a:p>
        </p:txBody>
      </p:sp>
      <p:cxnSp>
        <p:nvCxnSpPr>
          <p:cNvPr id="16" name="Curved Connector 15">
            <a:extLst>
              <a:ext uri="{FF2B5EF4-FFF2-40B4-BE49-F238E27FC236}">
                <a16:creationId xmlns:a16="http://schemas.microsoft.com/office/drawing/2014/main" id="{F7581983-CF1A-E142-90DC-740AAF82C33E}"/>
              </a:ext>
            </a:extLst>
          </p:cNvPr>
          <p:cNvCxnSpPr>
            <a:cxnSpLocks/>
          </p:cNvCxnSpPr>
          <p:nvPr/>
        </p:nvCxnSpPr>
        <p:spPr>
          <a:xfrm rot="5400000">
            <a:off x="2495987" y="4321919"/>
            <a:ext cx="1046768" cy="748138"/>
          </a:xfrm>
          <a:prstGeom prst="curvedConnector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4304269-5B42-144E-9E25-77ED964B02A1}"/>
              </a:ext>
            </a:extLst>
          </p:cNvPr>
          <p:cNvSpPr/>
          <p:nvPr/>
        </p:nvSpPr>
        <p:spPr>
          <a:xfrm>
            <a:off x="10836599" y="5323888"/>
            <a:ext cx="435715" cy="38220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sp>
        <p:nvSpPr>
          <p:cNvPr id="18" name="TextBox 17">
            <a:extLst>
              <a:ext uri="{FF2B5EF4-FFF2-40B4-BE49-F238E27FC236}">
                <a16:creationId xmlns:a16="http://schemas.microsoft.com/office/drawing/2014/main" id="{63FE8C49-3914-0549-B769-9D51EA88EEDA}"/>
              </a:ext>
            </a:extLst>
          </p:cNvPr>
          <p:cNvSpPr txBox="1"/>
          <p:nvPr/>
        </p:nvSpPr>
        <p:spPr>
          <a:xfrm>
            <a:off x="9080370" y="3608444"/>
            <a:ext cx="3042821" cy="461665"/>
          </a:xfrm>
          <a:prstGeom prst="rect">
            <a:avLst/>
          </a:prstGeom>
          <a:noFill/>
        </p:spPr>
        <p:txBody>
          <a:bodyPr wrap="none" rtlCol="0">
            <a:spAutoFit/>
          </a:bodyPr>
          <a:lstStyle/>
          <a:p>
            <a:r>
              <a:rPr lang="en-US" sz="2400" dirty="0">
                <a:latin typeface="Amazon Ember" charset="0"/>
                <a:ea typeface="Amazon Ember" charset="0"/>
                <a:cs typeface="Amazon Ember" charset="0"/>
              </a:rPr>
              <a:t>Recovery time (RTO)</a:t>
            </a:r>
          </a:p>
        </p:txBody>
      </p:sp>
      <p:cxnSp>
        <p:nvCxnSpPr>
          <p:cNvPr id="19" name="Curved Connector 18">
            <a:extLst>
              <a:ext uri="{FF2B5EF4-FFF2-40B4-BE49-F238E27FC236}">
                <a16:creationId xmlns:a16="http://schemas.microsoft.com/office/drawing/2014/main" id="{2404FE95-89E3-ED40-A9A0-8B2F1BF915FE}"/>
              </a:ext>
            </a:extLst>
          </p:cNvPr>
          <p:cNvCxnSpPr/>
          <p:nvPr/>
        </p:nvCxnSpPr>
        <p:spPr>
          <a:xfrm rot="16200000" flipH="1">
            <a:off x="10177182" y="4293861"/>
            <a:ext cx="896299" cy="749697"/>
          </a:xfrm>
          <a:prstGeom prst="curvedConnector3">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20" name="Left Bracket 19">
            <a:extLst>
              <a:ext uri="{FF2B5EF4-FFF2-40B4-BE49-F238E27FC236}">
                <a16:creationId xmlns:a16="http://schemas.microsoft.com/office/drawing/2014/main" id="{F0CC7601-D0C6-D14A-B2EC-EE92FA5C5F8D}"/>
              </a:ext>
            </a:extLst>
          </p:cNvPr>
          <p:cNvSpPr/>
          <p:nvPr/>
        </p:nvSpPr>
        <p:spPr>
          <a:xfrm>
            <a:off x="1348845" y="5974585"/>
            <a:ext cx="199735" cy="621086"/>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Amazon Ember" charset="0"/>
              <a:ea typeface="Amazon Ember" charset="0"/>
              <a:cs typeface="Amazon Ember" charset="0"/>
            </a:endParaRPr>
          </a:p>
        </p:txBody>
      </p:sp>
      <p:sp>
        <p:nvSpPr>
          <p:cNvPr id="21" name="Left Bracket 20">
            <a:extLst>
              <a:ext uri="{FF2B5EF4-FFF2-40B4-BE49-F238E27FC236}">
                <a16:creationId xmlns:a16="http://schemas.microsoft.com/office/drawing/2014/main" id="{59E404F9-D118-0F45-BA09-D8AFB3E05D48}"/>
              </a:ext>
            </a:extLst>
          </p:cNvPr>
          <p:cNvSpPr/>
          <p:nvPr/>
        </p:nvSpPr>
        <p:spPr>
          <a:xfrm flipH="1">
            <a:off x="4803879" y="5974585"/>
            <a:ext cx="199735" cy="621086"/>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Amazon Ember" charset="0"/>
              <a:ea typeface="Amazon Ember" charset="0"/>
              <a:cs typeface="Amazon Ember" charset="0"/>
            </a:endParaRPr>
          </a:p>
        </p:txBody>
      </p:sp>
      <p:sp>
        <p:nvSpPr>
          <p:cNvPr id="22" name="TextBox 21">
            <a:extLst>
              <a:ext uri="{FF2B5EF4-FFF2-40B4-BE49-F238E27FC236}">
                <a16:creationId xmlns:a16="http://schemas.microsoft.com/office/drawing/2014/main" id="{5880C46E-FB54-7945-9294-88CF139BCFDE}"/>
              </a:ext>
            </a:extLst>
          </p:cNvPr>
          <p:cNvSpPr txBox="1"/>
          <p:nvPr/>
        </p:nvSpPr>
        <p:spPr>
          <a:xfrm>
            <a:off x="2429169" y="6075999"/>
            <a:ext cx="1451039" cy="461665"/>
          </a:xfrm>
          <a:prstGeom prst="rect">
            <a:avLst/>
          </a:prstGeom>
          <a:noFill/>
        </p:spPr>
        <p:txBody>
          <a:bodyPr wrap="square" rtlCol="0">
            <a:spAutoFit/>
          </a:bodyPr>
          <a:lstStyle/>
          <a:p>
            <a:pPr algn="ctr"/>
            <a:r>
              <a:rPr lang="en-US" sz="2400" dirty="0">
                <a:latin typeface="Amazon Ember" charset="0"/>
                <a:ea typeface="Amazon Ember" charset="0"/>
                <a:cs typeface="Amazon Ember" charset="0"/>
              </a:rPr>
              <a:t>Data loss</a:t>
            </a:r>
          </a:p>
        </p:txBody>
      </p:sp>
      <p:sp>
        <p:nvSpPr>
          <p:cNvPr id="23" name="Left Bracket 22">
            <a:extLst>
              <a:ext uri="{FF2B5EF4-FFF2-40B4-BE49-F238E27FC236}">
                <a16:creationId xmlns:a16="http://schemas.microsoft.com/office/drawing/2014/main" id="{6693202B-87CF-014A-B3ED-38820C92D1DF}"/>
              </a:ext>
            </a:extLst>
          </p:cNvPr>
          <p:cNvSpPr/>
          <p:nvPr/>
        </p:nvSpPr>
        <p:spPr>
          <a:xfrm>
            <a:off x="9553185" y="5999710"/>
            <a:ext cx="199735" cy="621086"/>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Amazon Ember" charset="0"/>
              <a:ea typeface="Amazon Ember" charset="0"/>
              <a:cs typeface="Amazon Ember" charset="0"/>
            </a:endParaRPr>
          </a:p>
        </p:txBody>
      </p:sp>
      <p:sp>
        <p:nvSpPr>
          <p:cNvPr id="24" name="Left Bracket 23">
            <a:extLst>
              <a:ext uri="{FF2B5EF4-FFF2-40B4-BE49-F238E27FC236}">
                <a16:creationId xmlns:a16="http://schemas.microsoft.com/office/drawing/2014/main" id="{C70A9FE4-0C94-E04E-8C30-C128BE606F94}"/>
              </a:ext>
            </a:extLst>
          </p:cNvPr>
          <p:cNvSpPr/>
          <p:nvPr/>
        </p:nvSpPr>
        <p:spPr>
          <a:xfrm flipH="1">
            <a:off x="12699538" y="5999710"/>
            <a:ext cx="199735" cy="621086"/>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Amazon Ember" charset="0"/>
              <a:ea typeface="Amazon Ember" charset="0"/>
              <a:cs typeface="Amazon Ember" charset="0"/>
            </a:endParaRPr>
          </a:p>
        </p:txBody>
      </p:sp>
      <p:sp>
        <p:nvSpPr>
          <p:cNvPr id="25" name="TextBox 24">
            <a:extLst>
              <a:ext uri="{FF2B5EF4-FFF2-40B4-BE49-F238E27FC236}">
                <a16:creationId xmlns:a16="http://schemas.microsoft.com/office/drawing/2014/main" id="{CADC35E6-A2E9-D647-B7A7-64FC585E45C1}"/>
              </a:ext>
            </a:extLst>
          </p:cNvPr>
          <p:cNvSpPr txBox="1"/>
          <p:nvPr/>
        </p:nvSpPr>
        <p:spPr>
          <a:xfrm>
            <a:off x="10335562" y="6076384"/>
            <a:ext cx="1707521" cy="461665"/>
          </a:xfrm>
          <a:prstGeom prst="rect">
            <a:avLst/>
          </a:prstGeom>
          <a:noFill/>
        </p:spPr>
        <p:txBody>
          <a:bodyPr wrap="none" rtlCol="0">
            <a:spAutoFit/>
          </a:bodyPr>
          <a:lstStyle/>
          <a:p>
            <a:pPr algn="ctr"/>
            <a:r>
              <a:rPr lang="en-US" sz="2400" dirty="0">
                <a:latin typeface="Amazon Ember" charset="0"/>
                <a:ea typeface="Amazon Ember" charset="0"/>
                <a:cs typeface="Amazon Ember" charset="0"/>
              </a:rPr>
              <a:t>Down time</a:t>
            </a:r>
          </a:p>
        </p:txBody>
      </p:sp>
      <p:sp>
        <p:nvSpPr>
          <p:cNvPr id="3" name="TextBox 2">
            <a:extLst>
              <a:ext uri="{FF2B5EF4-FFF2-40B4-BE49-F238E27FC236}">
                <a16:creationId xmlns:a16="http://schemas.microsoft.com/office/drawing/2014/main" id="{7EF5EAE5-BAF7-A349-852D-41AFC3BA53E3}"/>
              </a:ext>
            </a:extLst>
          </p:cNvPr>
          <p:cNvSpPr txBox="1"/>
          <p:nvPr/>
        </p:nvSpPr>
        <p:spPr>
          <a:xfrm>
            <a:off x="2863159" y="6809480"/>
            <a:ext cx="9414334"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It’s </a:t>
            </a:r>
            <a:r>
              <a:rPr lang="en-US" sz="3200" i="1" dirty="0">
                <a:gradFill>
                  <a:gsLst>
                    <a:gs pos="2917">
                      <a:schemeClr val="tx1"/>
                    </a:gs>
                    <a:gs pos="30000">
                      <a:schemeClr val="tx1"/>
                    </a:gs>
                  </a:gsLst>
                  <a:lin ang="5400000" scaled="0"/>
                </a:gradFill>
              </a:rPr>
              <a:t>not</a:t>
            </a:r>
            <a:r>
              <a:rPr lang="en-US" sz="3200" dirty="0">
                <a:gradFill>
                  <a:gsLst>
                    <a:gs pos="2917">
                      <a:schemeClr val="tx1"/>
                    </a:gs>
                    <a:gs pos="30000">
                      <a:schemeClr val="tx1"/>
                    </a:gs>
                  </a:gsLst>
                  <a:lin ang="5400000" scaled="0"/>
                </a:gradFill>
              </a:rPr>
              <a:t> about the data, it’s about the </a:t>
            </a:r>
            <a:r>
              <a:rPr lang="en-US" sz="3200" i="1" dirty="0">
                <a:solidFill>
                  <a:schemeClr val="accent5"/>
                </a:solidFill>
              </a:rPr>
              <a:t>mission</a:t>
            </a:r>
          </a:p>
        </p:txBody>
      </p:sp>
    </p:spTree>
    <p:extLst>
      <p:ext uri="{BB962C8B-B14F-4D97-AF65-F5344CB8AC3E}">
        <p14:creationId xmlns:p14="http://schemas.microsoft.com/office/powerpoint/2010/main" val="303789501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0BD2149-EAD3-4837-99C9-7F85655EE1EC}"/>
              </a:ext>
            </a:extLst>
          </p:cNvPr>
          <p:cNvSpPr txBox="1"/>
          <p:nvPr/>
        </p:nvSpPr>
        <p:spPr>
          <a:xfrm>
            <a:off x="1283371" y="2146657"/>
            <a:ext cx="11909659" cy="2751522"/>
          </a:xfrm>
          <a:prstGeom prst="rect">
            <a:avLst/>
          </a:prstGeom>
          <a:noFill/>
        </p:spPr>
        <p:txBody>
          <a:bodyPr wrap="square" rtlCol="0">
            <a:spAutoFit/>
          </a:bodyPr>
          <a:lstStyle/>
          <a:p>
            <a:pPr algn="ctr" defTabSz="731520">
              <a:lnSpc>
                <a:spcPct val="90000"/>
              </a:lnSpc>
              <a:defRPr/>
            </a:pPr>
            <a:r>
              <a:rPr lang="en-US" sz="6400" b="1" dirty="0">
                <a:solidFill>
                  <a:prstClr val="white"/>
                </a:solidFill>
                <a:latin typeface="Amazon Ember"/>
              </a:rPr>
              <a:t>“You can’t legislate against failure, focus on fast detection and response.”</a:t>
            </a:r>
          </a:p>
        </p:txBody>
      </p:sp>
      <p:sp>
        <p:nvSpPr>
          <p:cNvPr id="21" name="TextBox 20">
            <a:extLst>
              <a:ext uri="{FF2B5EF4-FFF2-40B4-BE49-F238E27FC236}">
                <a16:creationId xmlns:a16="http://schemas.microsoft.com/office/drawing/2014/main" id="{F415BA03-B6B3-43D4-A527-DAC1E176B2D0}"/>
              </a:ext>
            </a:extLst>
          </p:cNvPr>
          <p:cNvSpPr txBox="1"/>
          <p:nvPr/>
        </p:nvSpPr>
        <p:spPr>
          <a:xfrm>
            <a:off x="4978733" y="5235918"/>
            <a:ext cx="4518931" cy="634020"/>
          </a:xfrm>
          <a:prstGeom prst="rect">
            <a:avLst/>
          </a:prstGeom>
          <a:noFill/>
        </p:spPr>
        <p:txBody>
          <a:bodyPr wrap="square" rtlCol="0">
            <a:spAutoFit/>
          </a:bodyPr>
          <a:lstStyle/>
          <a:p>
            <a:pPr algn="ctr" defTabSz="731520">
              <a:defRPr/>
            </a:pPr>
            <a:r>
              <a:rPr lang="en-US" sz="3520" dirty="0">
                <a:solidFill>
                  <a:prstClr val="white"/>
                </a:solidFill>
                <a:latin typeface="Amazon Ember"/>
              </a:rPr>
              <a:t>—Chris Pinkham</a:t>
            </a:r>
          </a:p>
        </p:txBody>
      </p:sp>
    </p:spTree>
    <p:extLst>
      <p:ext uri="{BB962C8B-B14F-4D97-AF65-F5344CB8AC3E}">
        <p14:creationId xmlns:p14="http://schemas.microsoft.com/office/powerpoint/2010/main" val="230196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0"/>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100"/>
                                  </p:stCondLst>
                                  <p:childTnLst>
                                    <p:animMotion origin="layout" path="M -1.21011E-6 2.17885E-7 L -1.21011E-6 0.04358 " pathEditMode="relative" rAng="0" ptsTypes="AA">
                                      <p:cBhvr>
                                        <p:cTn id="14" dur="500" spd="-100000" fill="hold"/>
                                        <p:tgtEl>
                                          <p:spTgt spid="21"/>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FD4C8BC-CD2E-4600-836D-01592A4031A6}"/>
              </a:ext>
            </a:extLst>
          </p:cNvPr>
          <p:cNvSpPr txBox="1"/>
          <p:nvPr/>
        </p:nvSpPr>
        <p:spPr>
          <a:xfrm>
            <a:off x="4796555" y="2954521"/>
            <a:ext cx="8351034" cy="3652282"/>
          </a:xfrm>
          <a:prstGeom prst="rect">
            <a:avLst/>
          </a:prstGeom>
          <a:noFill/>
        </p:spPr>
        <p:txBody>
          <a:bodyPr wrap="square" rtlCol="0">
            <a:spAutoFit/>
          </a:bodyPr>
          <a:lstStyle/>
          <a:p>
            <a:pPr defTabSz="731520">
              <a:defRPr/>
            </a:pPr>
            <a:r>
              <a:rPr lang="en-US" sz="4800" b="1" i="1" dirty="0">
                <a:solidFill>
                  <a:prstClr val="white"/>
                </a:solidFill>
                <a:latin typeface="Amazon Ember"/>
              </a:rPr>
              <a:t>Engineering a Safer World</a:t>
            </a:r>
            <a:br>
              <a:rPr lang="en-US" sz="4800" b="1" dirty="0">
                <a:solidFill>
                  <a:prstClr val="white"/>
                </a:solidFill>
                <a:latin typeface="Amazon Ember"/>
              </a:rPr>
            </a:br>
            <a:r>
              <a:rPr lang="en-US" sz="2400" b="1" dirty="0">
                <a:solidFill>
                  <a:prstClr val="white"/>
                </a:solidFill>
                <a:latin typeface="Amazon Ember"/>
              </a:rPr>
              <a:t>Systems Thinking Applied to Safety</a:t>
            </a:r>
          </a:p>
          <a:p>
            <a:pPr defTabSz="731520">
              <a:spcBef>
                <a:spcPts val="1920"/>
              </a:spcBef>
              <a:defRPr/>
            </a:pPr>
            <a:r>
              <a:rPr lang="en-US" sz="2400" b="1" dirty="0">
                <a:solidFill>
                  <a:prstClr val="white"/>
                </a:solidFill>
                <a:latin typeface="Amazon Ember"/>
              </a:rPr>
              <a:t>Nancy G. Leveson</a:t>
            </a:r>
          </a:p>
          <a:p>
            <a:pPr defTabSz="731520">
              <a:spcBef>
                <a:spcPts val="1920"/>
              </a:spcBef>
              <a:defRPr/>
            </a:pPr>
            <a:r>
              <a:rPr lang="en-US" sz="2400" b="1" dirty="0">
                <a:solidFill>
                  <a:prstClr val="white"/>
                </a:solidFill>
                <a:latin typeface="Amazon Ember"/>
              </a:rPr>
              <a:t>STPA – Systems Theoretic Process Analysis</a:t>
            </a:r>
          </a:p>
          <a:p>
            <a:pPr defTabSz="731520">
              <a:spcBef>
                <a:spcPts val="1920"/>
              </a:spcBef>
              <a:defRPr/>
            </a:pPr>
            <a:r>
              <a:rPr lang="en-US" sz="2400" b="1" dirty="0">
                <a:solidFill>
                  <a:prstClr val="white"/>
                </a:solidFill>
                <a:latin typeface="Amazon Ember"/>
              </a:rPr>
              <a:t>STAMP – Systems Theoretic Accident Model &amp; Processes</a:t>
            </a:r>
          </a:p>
          <a:p>
            <a:pPr defTabSz="731520">
              <a:spcBef>
                <a:spcPts val="1920"/>
              </a:spcBef>
              <a:defRPr/>
            </a:pPr>
            <a:r>
              <a:rPr lang="en-US" sz="2400" b="1" dirty="0">
                <a:solidFill>
                  <a:prstClr val="white"/>
                </a:solidFill>
                <a:latin typeface="Amazon Ember"/>
              </a:rPr>
              <a:t>http://</a:t>
            </a:r>
            <a:r>
              <a:rPr lang="en-US" sz="2400" b="1" dirty="0" err="1">
                <a:solidFill>
                  <a:prstClr val="white"/>
                </a:solidFill>
                <a:latin typeface="Amazon Ember"/>
              </a:rPr>
              <a:t>psas.scripts.mit.edu</a:t>
            </a:r>
            <a:r>
              <a:rPr lang="en-US" sz="2400" b="1" dirty="0">
                <a:solidFill>
                  <a:prstClr val="white"/>
                </a:solidFill>
                <a:latin typeface="Amazon Ember"/>
              </a:rPr>
              <a:t> for handbook and talks</a:t>
            </a:r>
          </a:p>
        </p:txBody>
      </p:sp>
      <p:cxnSp>
        <p:nvCxnSpPr>
          <p:cNvPr id="42" name="Straight Connector 41">
            <a:extLst>
              <a:ext uri="{FF2B5EF4-FFF2-40B4-BE49-F238E27FC236}">
                <a16:creationId xmlns:a16="http://schemas.microsoft.com/office/drawing/2014/main" id="{64FCAB43-AF04-4142-8901-F012B769969A}"/>
              </a:ext>
            </a:extLst>
          </p:cNvPr>
          <p:cNvCxnSpPr>
            <a:cxnSpLocks/>
          </p:cNvCxnSpPr>
          <p:nvPr/>
        </p:nvCxnSpPr>
        <p:spPr>
          <a:xfrm>
            <a:off x="4463331" y="1779842"/>
            <a:ext cx="0" cy="4462141"/>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E7EA0656-991D-514B-81AF-4DAF09B7BC3F}"/>
              </a:ext>
            </a:extLst>
          </p:cNvPr>
          <p:cNvPicPr>
            <a:picLocks noChangeAspect="1"/>
          </p:cNvPicPr>
          <p:nvPr/>
        </p:nvPicPr>
        <p:blipFill>
          <a:blip r:embed="rId3"/>
          <a:stretch>
            <a:fillRect/>
          </a:stretch>
        </p:blipFill>
        <p:spPr>
          <a:xfrm>
            <a:off x="706295" y="2038996"/>
            <a:ext cx="3291496" cy="4202987"/>
          </a:xfrm>
          <a:prstGeom prst="rect">
            <a:avLst/>
          </a:prstGeom>
        </p:spPr>
      </p:pic>
    </p:spTree>
    <p:extLst>
      <p:ext uri="{BB962C8B-B14F-4D97-AF65-F5344CB8AC3E}">
        <p14:creationId xmlns:p14="http://schemas.microsoft.com/office/powerpoint/2010/main" val="189107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400"/>
                                        <p:tgtEl>
                                          <p:spTgt spid="41"/>
                                        </p:tgtEl>
                                      </p:cBhvr>
                                    </p:animEffect>
                                  </p:childTnLst>
                                </p:cTn>
                              </p:par>
                              <p:par>
                                <p:cTn id="8" presetID="42" presetClass="path" presetSubtype="0" decel="100000" fill="hold" grpId="1" nodeType="withEffect">
                                  <p:stCondLst>
                                    <p:cond delay="0"/>
                                  </p:stCondLst>
                                  <p:childTnLst>
                                    <p:animMotion origin="layout" path="M -4.44444E-6 3.45679E-6 L -4.44444E-6 0.02963 " pathEditMode="relative" rAng="0" ptsTypes="AA">
                                      <p:cBhvr>
                                        <p:cTn id="9" dur="400" spd="-100000" fill="hold"/>
                                        <p:tgtEl>
                                          <p:spTgt spid="41"/>
                                        </p:tgtEl>
                                        <p:attrNameLst>
                                          <p:attrName>ppt_x</p:attrName>
                                          <p:attrName>ppt_y</p:attrName>
                                        </p:attrNameLst>
                                      </p:cBhvr>
                                      <p:rCtr x="0" y="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gs>
            <a:gs pos="0">
              <a:schemeClr val="accent2"/>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638CD-C885-4A16-A041-3854D38E04F5}"/>
              </a:ext>
            </a:extLst>
          </p:cNvPr>
          <p:cNvSpPr/>
          <p:nvPr/>
        </p:nvSpPr>
        <p:spPr>
          <a:xfrm>
            <a:off x="0" y="414918"/>
            <a:ext cx="14630400" cy="8229600"/>
          </a:xfrm>
          <a:prstGeom prst="rect">
            <a:avLst/>
          </a:prstGeom>
          <a:gradFill>
            <a:gsLst>
              <a:gs pos="100000">
                <a:schemeClr val="accent1"/>
              </a:gs>
              <a:gs pos="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3" name="TextBox 2">
            <a:extLst>
              <a:ext uri="{FF2B5EF4-FFF2-40B4-BE49-F238E27FC236}">
                <a16:creationId xmlns:a16="http://schemas.microsoft.com/office/drawing/2014/main" id="{B81E8709-D639-488D-BD28-FB0138D5284C}"/>
              </a:ext>
            </a:extLst>
          </p:cNvPr>
          <p:cNvSpPr txBox="1"/>
          <p:nvPr/>
        </p:nvSpPr>
        <p:spPr>
          <a:xfrm>
            <a:off x="439534" y="4529719"/>
            <a:ext cx="3794416" cy="2800767"/>
          </a:xfrm>
          <a:prstGeom prst="rect">
            <a:avLst/>
          </a:prstGeom>
          <a:noFill/>
        </p:spPr>
        <p:txBody>
          <a:bodyPr wrap="square" rtlCol="0">
            <a:spAutoFit/>
          </a:bodyPr>
          <a:lstStyle/>
          <a:p>
            <a:pPr algn="ctr" defTabSz="731520">
              <a:defRPr/>
            </a:pPr>
            <a:r>
              <a:rPr lang="en-US" sz="4160" b="1" dirty="0">
                <a:solidFill>
                  <a:prstClr val="white"/>
                </a:solidFill>
                <a:latin typeface="Amazon Ember"/>
              </a:rPr>
              <a:t>Observability</a:t>
            </a:r>
          </a:p>
          <a:p>
            <a:pPr algn="ctr" defTabSz="731520">
              <a:defRPr/>
            </a:pPr>
            <a:endParaRPr lang="en-US" sz="4160" b="1" dirty="0">
              <a:solidFill>
                <a:prstClr val="white"/>
              </a:solidFill>
              <a:latin typeface="Amazon Ember"/>
            </a:endParaRPr>
          </a:p>
          <a:p>
            <a:pPr algn="ctr" defTabSz="731520">
              <a:defRPr/>
            </a:pPr>
            <a:r>
              <a:rPr lang="en-US" sz="4160" b="1" dirty="0">
                <a:solidFill>
                  <a:prstClr val="white"/>
                </a:solidFill>
                <a:latin typeface="Amazon Ember"/>
              </a:rPr>
              <a:t>STPA Model</a:t>
            </a:r>
          </a:p>
          <a:p>
            <a:pPr algn="ctr" defTabSz="731520">
              <a:defRPr/>
            </a:pPr>
            <a:r>
              <a:rPr lang="en-US" sz="2560" b="1" dirty="0">
                <a:solidFill>
                  <a:prstClr val="white"/>
                </a:solidFill>
                <a:latin typeface="Amazon Ember"/>
              </a:rPr>
              <a:t>(System Theoretic Process Analysis)</a:t>
            </a:r>
          </a:p>
        </p:txBody>
      </p:sp>
      <p:sp>
        <p:nvSpPr>
          <p:cNvPr id="45" name="TextBox 44">
            <a:extLst>
              <a:ext uri="{FF2B5EF4-FFF2-40B4-BE49-F238E27FC236}">
                <a16:creationId xmlns:a16="http://schemas.microsoft.com/office/drawing/2014/main" id="{C555C47E-4892-42C8-B20B-BDA16A5EC58C}"/>
              </a:ext>
            </a:extLst>
          </p:cNvPr>
          <p:cNvSpPr txBox="1"/>
          <p:nvPr/>
        </p:nvSpPr>
        <p:spPr>
          <a:xfrm>
            <a:off x="14815504" y="5017398"/>
            <a:ext cx="3018728"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Epidemic </a:t>
            </a:r>
            <a:br>
              <a:rPr lang="en-US" sz="2880" dirty="0">
                <a:solidFill>
                  <a:prstClr val="white"/>
                </a:solidFill>
                <a:latin typeface="Amazon Ember"/>
              </a:rPr>
            </a:br>
            <a:r>
              <a:rPr lang="en-US" sz="2880" dirty="0">
                <a:solidFill>
                  <a:prstClr val="white"/>
                </a:solidFill>
                <a:latin typeface="Amazon Ember"/>
              </a:rPr>
              <a:t>failure modes</a:t>
            </a:r>
          </a:p>
        </p:txBody>
      </p:sp>
      <p:sp>
        <p:nvSpPr>
          <p:cNvPr id="46" name="TextBox 45">
            <a:extLst>
              <a:ext uri="{FF2B5EF4-FFF2-40B4-BE49-F238E27FC236}">
                <a16:creationId xmlns:a16="http://schemas.microsoft.com/office/drawing/2014/main" id="{D9B5EAAD-8B14-40E3-A27C-35E1929619F9}"/>
              </a:ext>
            </a:extLst>
          </p:cNvPr>
          <p:cNvSpPr txBox="1"/>
          <p:nvPr/>
        </p:nvSpPr>
        <p:spPr>
          <a:xfrm>
            <a:off x="19216781" y="5017398"/>
            <a:ext cx="3237344"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Automation and continuous chaos</a:t>
            </a:r>
          </a:p>
        </p:txBody>
      </p:sp>
      <p:pic>
        <p:nvPicPr>
          <p:cNvPr id="4" name="Graphic 3">
            <a:extLst>
              <a:ext uri="{FF2B5EF4-FFF2-40B4-BE49-F238E27FC236}">
                <a16:creationId xmlns:a16="http://schemas.microsoft.com/office/drawing/2014/main" id="{C229C6D5-54B1-42FF-B0CE-C5C36105B2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8100" y="2854894"/>
            <a:ext cx="2057288" cy="1381995"/>
          </a:xfrm>
          <a:prstGeom prst="rect">
            <a:avLst/>
          </a:prstGeom>
        </p:spPr>
      </p:pic>
      <p:grpSp>
        <p:nvGrpSpPr>
          <p:cNvPr id="7" name="Graphic 5">
            <a:extLst>
              <a:ext uri="{FF2B5EF4-FFF2-40B4-BE49-F238E27FC236}">
                <a16:creationId xmlns:a16="http://schemas.microsoft.com/office/drawing/2014/main" id="{382C69D6-1122-46B2-9EBB-BD17A0D85C7E}"/>
              </a:ext>
            </a:extLst>
          </p:cNvPr>
          <p:cNvGrpSpPr/>
          <p:nvPr/>
        </p:nvGrpSpPr>
        <p:grpSpPr>
          <a:xfrm>
            <a:off x="19877426" y="2573644"/>
            <a:ext cx="1736133" cy="1944494"/>
            <a:chOff x="6754448" y="1141485"/>
            <a:chExt cx="942975" cy="1056146"/>
          </a:xfrm>
        </p:grpSpPr>
        <p:sp>
          <p:nvSpPr>
            <p:cNvPr id="8" name="Freeform: Shape 7">
              <a:extLst>
                <a:ext uri="{FF2B5EF4-FFF2-40B4-BE49-F238E27FC236}">
                  <a16:creationId xmlns:a16="http://schemas.microsoft.com/office/drawing/2014/main" id="{51E40A98-B135-40FB-A06D-F1889CDFC462}"/>
                </a:ext>
              </a:extLst>
            </p:cNvPr>
            <p:cNvSpPr/>
            <p:nvPr/>
          </p:nvSpPr>
          <p:spPr>
            <a:xfrm>
              <a:off x="6978462" y="1141485"/>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22093"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sp>
          <p:nvSpPr>
            <p:cNvPr id="9" name="Freeform: Shape 8">
              <a:extLst>
                <a:ext uri="{FF2B5EF4-FFF2-40B4-BE49-F238E27FC236}">
                  <a16:creationId xmlns:a16="http://schemas.microsoft.com/office/drawing/2014/main" id="{621F48D1-BE02-470A-9039-9E032720C50C}"/>
                </a:ext>
              </a:extLst>
            </p:cNvPr>
            <p:cNvSpPr/>
            <p:nvPr/>
          </p:nvSpPr>
          <p:spPr>
            <a:xfrm>
              <a:off x="7172772" y="1593923"/>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0" name="Freeform: Shape 9">
              <a:extLst>
                <a:ext uri="{FF2B5EF4-FFF2-40B4-BE49-F238E27FC236}">
                  <a16:creationId xmlns:a16="http://schemas.microsoft.com/office/drawing/2014/main" id="{6553FFF1-EE1D-478B-86D4-9F18EC4A19EE}"/>
                </a:ext>
              </a:extLst>
            </p:cNvPr>
            <p:cNvSpPr/>
            <p:nvPr/>
          </p:nvSpPr>
          <p:spPr>
            <a:xfrm>
              <a:off x="7065139" y="1593923"/>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1" name="Freeform: Shape 10">
              <a:extLst>
                <a:ext uri="{FF2B5EF4-FFF2-40B4-BE49-F238E27FC236}">
                  <a16:creationId xmlns:a16="http://schemas.microsoft.com/office/drawing/2014/main" id="{6E76682C-51E5-4D88-A4ED-D21227977BAA}"/>
                </a:ext>
              </a:extLst>
            </p:cNvPr>
            <p:cNvSpPr/>
            <p:nvPr/>
          </p:nvSpPr>
          <p:spPr>
            <a:xfrm>
              <a:off x="7127078" y="1299961"/>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 name="Freeform: Shape 11">
              <a:extLst>
                <a:ext uri="{FF2B5EF4-FFF2-40B4-BE49-F238E27FC236}">
                  <a16:creationId xmlns:a16="http://schemas.microsoft.com/office/drawing/2014/main" id="{5A8E1B2F-D9AF-4EC5-BF22-3996BC07EC95}"/>
                </a:ext>
              </a:extLst>
            </p:cNvPr>
            <p:cNvSpPr/>
            <p:nvPr/>
          </p:nvSpPr>
          <p:spPr>
            <a:xfrm>
              <a:off x="7060377" y="1233878"/>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3" name="Freeform: Shape 12">
              <a:extLst>
                <a:ext uri="{FF2B5EF4-FFF2-40B4-BE49-F238E27FC236}">
                  <a16:creationId xmlns:a16="http://schemas.microsoft.com/office/drawing/2014/main" id="{1D39F8A2-E674-457B-A208-6ED2F85AEC31}"/>
                </a:ext>
              </a:extLst>
            </p:cNvPr>
            <p:cNvSpPr/>
            <p:nvPr/>
          </p:nvSpPr>
          <p:spPr>
            <a:xfrm>
              <a:off x="7418267" y="1845139"/>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4" name="Freeform: Shape 13">
              <a:extLst>
                <a:ext uri="{FF2B5EF4-FFF2-40B4-BE49-F238E27FC236}">
                  <a16:creationId xmlns:a16="http://schemas.microsoft.com/office/drawing/2014/main" id="{3DAE4CD3-F950-4333-8D8C-0D3B28994B49}"/>
                </a:ext>
              </a:extLst>
            </p:cNvPr>
            <p:cNvSpPr/>
            <p:nvPr/>
          </p:nvSpPr>
          <p:spPr>
            <a:xfrm>
              <a:off x="736708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5" name="Freeform: Shape 14">
              <a:extLst>
                <a:ext uri="{FF2B5EF4-FFF2-40B4-BE49-F238E27FC236}">
                  <a16:creationId xmlns:a16="http://schemas.microsoft.com/office/drawing/2014/main" id="{33FF2A41-B02B-48FB-8FBA-2E38AC634FF5}"/>
                </a:ext>
              </a:extLst>
            </p:cNvPr>
            <p:cNvSpPr/>
            <p:nvPr/>
          </p:nvSpPr>
          <p:spPr>
            <a:xfrm>
              <a:off x="6865870" y="1845215"/>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6" name="Freeform: Shape 15">
              <a:extLst>
                <a:ext uri="{FF2B5EF4-FFF2-40B4-BE49-F238E27FC236}">
                  <a16:creationId xmlns:a16="http://schemas.microsoft.com/office/drawing/2014/main" id="{93E02335-C88E-4C6D-A7C9-BA979C5CD3BC}"/>
                </a:ext>
              </a:extLst>
            </p:cNvPr>
            <p:cNvSpPr/>
            <p:nvPr/>
          </p:nvSpPr>
          <p:spPr>
            <a:xfrm>
              <a:off x="681463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21" name="Freeform: Shape 20">
              <a:extLst>
                <a:ext uri="{FF2B5EF4-FFF2-40B4-BE49-F238E27FC236}">
                  <a16:creationId xmlns:a16="http://schemas.microsoft.com/office/drawing/2014/main" id="{F2CA54F3-BD9D-4C19-A4F2-C165572EACF8}"/>
                </a:ext>
              </a:extLst>
            </p:cNvPr>
            <p:cNvSpPr/>
            <p:nvPr/>
          </p:nvSpPr>
          <p:spPr>
            <a:xfrm>
              <a:off x="6754448" y="1540406"/>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788"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grpSp>
      <p:pic>
        <p:nvPicPr>
          <p:cNvPr id="25" name="Graphic 24">
            <a:extLst>
              <a:ext uri="{FF2B5EF4-FFF2-40B4-BE49-F238E27FC236}">
                <a16:creationId xmlns:a16="http://schemas.microsoft.com/office/drawing/2014/main" id="{C8687AFB-269F-45B5-BFBA-BC42F01F84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08323" y="2479090"/>
            <a:ext cx="1706880" cy="2133600"/>
          </a:xfrm>
          <a:prstGeom prst="rect">
            <a:avLst/>
          </a:prstGeom>
        </p:spPr>
      </p:pic>
      <p:cxnSp>
        <p:nvCxnSpPr>
          <p:cNvPr id="60" name="Straight Connector 59">
            <a:extLst>
              <a:ext uri="{FF2B5EF4-FFF2-40B4-BE49-F238E27FC236}">
                <a16:creationId xmlns:a16="http://schemas.microsoft.com/office/drawing/2014/main" id="{69903F4B-E4A2-42BF-B348-377827309299}"/>
              </a:ext>
            </a:extLst>
          </p:cNvPr>
          <p:cNvCxnSpPr>
            <a:cxnSpLocks/>
          </p:cNvCxnSpPr>
          <p:nvPr/>
        </p:nvCxnSpPr>
        <p:spPr>
          <a:xfrm>
            <a:off x="4731366" y="753689"/>
            <a:ext cx="0" cy="655936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F6D887C9-DC14-174A-B801-93960AB70F93}"/>
              </a:ext>
            </a:extLst>
          </p:cNvPr>
          <p:cNvPicPr>
            <a:picLocks noChangeAspect="1"/>
          </p:cNvPicPr>
          <p:nvPr/>
        </p:nvPicPr>
        <p:blipFill rotWithShape="1">
          <a:blip r:embed="rId6"/>
          <a:srcRect l="12206" r="18523"/>
          <a:stretch/>
        </p:blipFill>
        <p:spPr>
          <a:xfrm>
            <a:off x="5919144" y="753688"/>
            <a:ext cx="6528643" cy="7068483"/>
          </a:xfrm>
          <a:prstGeom prst="rect">
            <a:avLst/>
          </a:prstGeom>
        </p:spPr>
      </p:pic>
    </p:spTree>
    <p:extLst>
      <p:ext uri="{BB962C8B-B14F-4D97-AF65-F5344CB8AC3E}">
        <p14:creationId xmlns:p14="http://schemas.microsoft.com/office/powerpoint/2010/main" val="1827580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Horizontal)">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gs>
            <a:gs pos="0">
              <a:schemeClr val="accent2"/>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638CD-C885-4A16-A041-3854D38E04F5}"/>
              </a:ext>
            </a:extLst>
          </p:cNvPr>
          <p:cNvSpPr/>
          <p:nvPr/>
        </p:nvSpPr>
        <p:spPr>
          <a:xfrm>
            <a:off x="0" y="414918"/>
            <a:ext cx="14630400" cy="8229600"/>
          </a:xfrm>
          <a:prstGeom prst="rect">
            <a:avLst/>
          </a:prstGeom>
          <a:gradFill>
            <a:gsLst>
              <a:gs pos="100000">
                <a:schemeClr val="accent1"/>
              </a:gs>
              <a:gs pos="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3" name="TextBox 2">
            <a:extLst>
              <a:ext uri="{FF2B5EF4-FFF2-40B4-BE49-F238E27FC236}">
                <a16:creationId xmlns:a16="http://schemas.microsoft.com/office/drawing/2014/main" id="{B81E8709-D639-488D-BD28-FB0138D5284C}"/>
              </a:ext>
            </a:extLst>
          </p:cNvPr>
          <p:cNvSpPr txBox="1"/>
          <p:nvPr/>
        </p:nvSpPr>
        <p:spPr>
          <a:xfrm>
            <a:off x="468475" y="3668975"/>
            <a:ext cx="3794416" cy="3588675"/>
          </a:xfrm>
          <a:prstGeom prst="rect">
            <a:avLst/>
          </a:prstGeom>
          <a:noFill/>
        </p:spPr>
        <p:txBody>
          <a:bodyPr wrap="square" rtlCol="0">
            <a:spAutoFit/>
          </a:bodyPr>
          <a:lstStyle/>
          <a:p>
            <a:pPr algn="ctr" defTabSz="731520">
              <a:defRPr/>
            </a:pPr>
            <a:r>
              <a:rPr lang="en-US" sz="4160" b="1" dirty="0">
                <a:solidFill>
                  <a:prstClr val="white"/>
                </a:solidFill>
                <a:latin typeface="Amazon Ember"/>
              </a:rPr>
              <a:t>Observability</a:t>
            </a:r>
          </a:p>
          <a:p>
            <a:pPr algn="ctr" defTabSz="731520">
              <a:defRPr/>
            </a:pPr>
            <a:endParaRPr lang="en-US" sz="4160" b="1" dirty="0">
              <a:solidFill>
                <a:prstClr val="white"/>
              </a:solidFill>
              <a:latin typeface="Amazon Ember"/>
            </a:endParaRPr>
          </a:p>
          <a:p>
            <a:pPr algn="ctr" defTabSz="731520">
              <a:defRPr/>
            </a:pPr>
            <a:r>
              <a:rPr lang="en-US" sz="4160" b="1" dirty="0">
                <a:solidFill>
                  <a:prstClr val="white"/>
                </a:solidFill>
                <a:latin typeface="Amazon Ember"/>
              </a:rPr>
              <a:t>STPA Model</a:t>
            </a:r>
          </a:p>
          <a:p>
            <a:pPr algn="ctr" defTabSz="731520"/>
            <a:r>
              <a:rPr lang="en-US" sz="2560" b="1" dirty="0">
                <a:solidFill>
                  <a:prstClr val="white"/>
                </a:solidFill>
                <a:latin typeface="Amazon Ember"/>
              </a:rPr>
              <a:t>Understand Hazards that could disrupt successful application processing</a:t>
            </a:r>
          </a:p>
        </p:txBody>
      </p:sp>
      <p:sp>
        <p:nvSpPr>
          <p:cNvPr id="45" name="TextBox 44">
            <a:extLst>
              <a:ext uri="{FF2B5EF4-FFF2-40B4-BE49-F238E27FC236}">
                <a16:creationId xmlns:a16="http://schemas.microsoft.com/office/drawing/2014/main" id="{C555C47E-4892-42C8-B20B-BDA16A5EC58C}"/>
              </a:ext>
            </a:extLst>
          </p:cNvPr>
          <p:cNvSpPr txBox="1"/>
          <p:nvPr/>
        </p:nvSpPr>
        <p:spPr>
          <a:xfrm>
            <a:off x="14815504" y="5017398"/>
            <a:ext cx="3018728"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Epidemic </a:t>
            </a:r>
            <a:br>
              <a:rPr lang="en-US" sz="2880" dirty="0">
                <a:solidFill>
                  <a:prstClr val="white"/>
                </a:solidFill>
                <a:latin typeface="Amazon Ember"/>
              </a:rPr>
            </a:br>
            <a:r>
              <a:rPr lang="en-US" sz="2880" dirty="0">
                <a:solidFill>
                  <a:prstClr val="white"/>
                </a:solidFill>
                <a:latin typeface="Amazon Ember"/>
              </a:rPr>
              <a:t>failure modes</a:t>
            </a:r>
          </a:p>
        </p:txBody>
      </p:sp>
      <p:sp>
        <p:nvSpPr>
          <p:cNvPr id="46" name="TextBox 45">
            <a:extLst>
              <a:ext uri="{FF2B5EF4-FFF2-40B4-BE49-F238E27FC236}">
                <a16:creationId xmlns:a16="http://schemas.microsoft.com/office/drawing/2014/main" id="{D9B5EAAD-8B14-40E3-A27C-35E1929619F9}"/>
              </a:ext>
            </a:extLst>
          </p:cNvPr>
          <p:cNvSpPr txBox="1"/>
          <p:nvPr/>
        </p:nvSpPr>
        <p:spPr>
          <a:xfrm>
            <a:off x="19216781" y="5017398"/>
            <a:ext cx="3237344"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Automation and continuous chaos</a:t>
            </a:r>
          </a:p>
        </p:txBody>
      </p:sp>
      <p:pic>
        <p:nvPicPr>
          <p:cNvPr id="4" name="Graphic 3">
            <a:extLst>
              <a:ext uri="{FF2B5EF4-FFF2-40B4-BE49-F238E27FC236}">
                <a16:creationId xmlns:a16="http://schemas.microsoft.com/office/drawing/2014/main" id="{C229C6D5-54B1-42FF-B0CE-C5C36105B2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7041" y="1994150"/>
            <a:ext cx="2057288" cy="1381995"/>
          </a:xfrm>
          <a:prstGeom prst="rect">
            <a:avLst/>
          </a:prstGeom>
        </p:spPr>
      </p:pic>
      <p:grpSp>
        <p:nvGrpSpPr>
          <p:cNvPr id="7" name="Graphic 5">
            <a:extLst>
              <a:ext uri="{FF2B5EF4-FFF2-40B4-BE49-F238E27FC236}">
                <a16:creationId xmlns:a16="http://schemas.microsoft.com/office/drawing/2014/main" id="{382C69D6-1122-46B2-9EBB-BD17A0D85C7E}"/>
              </a:ext>
            </a:extLst>
          </p:cNvPr>
          <p:cNvGrpSpPr/>
          <p:nvPr/>
        </p:nvGrpSpPr>
        <p:grpSpPr>
          <a:xfrm>
            <a:off x="19877426" y="2573644"/>
            <a:ext cx="1736133" cy="1944494"/>
            <a:chOff x="6754448" y="1141485"/>
            <a:chExt cx="942975" cy="1056146"/>
          </a:xfrm>
        </p:grpSpPr>
        <p:sp>
          <p:nvSpPr>
            <p:cNvPr id="8" name="Freeform: Shape 7">
              <a:extLst>
                <a:ext uri="{FF2B5EF4-FFF2-40B4-BE49-F238E27FC236}">
                  <a16:creationId xmlns:a16="http://schemas.microsoft.com/office/drawing/2014/main" id="{51E40A98-B135-40FB-A06D-F1889CDFC462}"/>
                </a:ext>
              </a:extLst>
            </p:cNvPr>
            <p:cNvSpPr/>
            <p:nvPr/>
          </p:nvSpPr>
          <p:spPr>
            <a:xfrm>
              <a:off x="6978462" y="1141485"/>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22093"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sp>
          <p:nvSpPr>
            <p:cNvPr id="9" name="Freeform: Shape 8">
              <a:extLst>
                <a:ext uri="{FF2B5EF4-FFF2-40B4-BE49-F238E27FC236}">
                  <a16:creationId xmlns:a16="http://schemas.microsoft.com/office/drawing/2014/main" id="{621F48D1-BE02-470A-9039-9E032720C50C}"/>
                </a:ext>
              </a:extLst>
            </p:cNvPr>
            <p:cNvSpPr/>
            <p:nvPr/>
          </p:nvSpPr>
          <p:spPr>
            <a:xfrm>
              <a:off x="7172772" y="1593923"/>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0" name="Freeform: Shape 9">
              <a:extLst>
                <a:ext uri="{FF2B5EF4-FFF2-40B4-BE49-F238E27FC236}">
                  <a16:creationId xmlns:a16="http://schemas.microsoft.com/office/drawing/2014/main" id="{6553FFF1-EE1D-478B-86D4-9F18EC4A19EE}"/>
                </a:ext>
              </a:extLst>
            </p:cNvPr>
            <p:cNvSpPr/>
            <p:nvPr/>
          </p:nvSpPr>
          <p:spPr>
            <a:xfrm>
              <a:off x="7065139" y="1593923"/>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1" name="Freeform: Shape 10">
              <a:extLst>
                <a:ext uri="{FF2B5EF4-FFF2-40B4-BE49-F238E27FC236}">
                  <a16:creationId xmlns:a16="http://schemas.microsoft.com/office/drawing/2014/main" id="{6E76682C-51E5-4D88-A4ED-D21227977BAA}"/>
                </a:ext>
              </a:extLst>
            </p:cNvPr>
            <p:cNvSpPr/>
            <p:nvPr/>
          </p:nvSpPr>
          <p:spPr>
            <a:xfrm>
              <a:off x="7127078" y="1299961"/>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 name="Freeform: Shape 11">
              <a:extLst>
                <a:ext uri="{FF2B5EF4-FFF2-40B4-BE49-F238E27FC236}">
                  <a16:creationId xmlns:a16="http://schemas.microsoft.com/office/drawing/2014/main" id="{5A8E1B2F-D9AF-4EC5-BF22-3996BC07EC95}"/>
                </a:ext>
              </a:extLst>
            </p:cNvPr>
            <p:cNvSpPr/>
            <p:nvPr/>
          </p:nvSpPr>
          <p:spPr>
            <a:xfrm>
              <a:off x="7060377" y="1233878"/>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3" name="Freeform: Shape 12">
              <a:extLst>
                <a:ext uri="{FF2B5EF4-FFF2-40B4-BE49-F238E27FC236}">
                  <a16:creationId xmlns:a16="http://schemas.microsoft.com/office/drawing/2014/main" id="{1D39F8A2-E674-457B-A208-6ED2F85AEC31}"/>
                </a:ext>
              </a:extLst>
            </p:cNvPr>
            <p:cNvSpPr/>
            <p:nvPr/>
          </p:nvSpPr>
          <p:spPr>
            <a:xfrm>
              <a:off x="7418267" y="1845139"/>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4" name="Freeform: Shape 13">
              <a:extLst>
                <a:ext uri="{FF2B5EF4-FFF2-40B4-BE49-F238E27FC236}">
                  <a16:creationId xmlns:a16="http://schemas.microsoft.com/office/drawing/2014/main" id="{3DAE4CD3-F950-4333-8D8C-0D3B28994B49}"/>
                </a:ext>
              </a:extLst>
            </p:cNvPr>
            <p:cNvSpPr/>
            <p:nvPr/>
          </p:nvSpPr>
          <p:spPr>
            <a:xfrm>
              <a:off x="736708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5" name="Freeform: Shape 14">
              <a:extLst>
                <a:ext uri="{FF2B5EF4-FFF2-40B4-BE49-F238E27FC236}">
                  <a16:creationId xmlns:a16="http://schemas.microsoft.com/office/drawing/2014/main" id="{33FF2A41-B02B-48FB-8FBA-2E38AC634FF5}"/>
                </a:ext>
              </a:extLst>
            </p:cNvPr>
            <p:cNvSpPr/>
            <p:nvPr/>
          </p:nvSpPr>
          <p:spPr>
            <a:xfrm>
              <a:off x="6865870" y="1845215"/>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6" name="Freeform: Shape 15">
              <a:extLst>
                <a:ext uri="{FF2B5EF4-FFF2-40B4-BE49-F238E27FC236}">
                  <a16:creationId xmlns:a16="http://schemas.microsoft.com/office/drawing/2014/main" id="{93E02335-C88E-4C6D-A7C9-BA979C5CD3BC}"/>
                </a:ext>
              </a:extLst>
            </p:cNvPr>
            <p:cNvSpPr/>
            <p:nvPr/>
          </p:nvSpPr>
          <p:spPr>
            <a:xfrm>
              <a:off x="681463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21" name="Freeform: Shape 20">
              <a:extLst>
                <a:ext uri="{FF2B5EF4-FFF2-40B4-BE49-F238E27FC236}">
                  <a16:creationId xmlns:a16="http://schemas.microsoft.com/office/drawing/2014/main" id="{F2CA54F3-BD9D-4C19-A4F2-C165572EACF8}"/>
                </a:ext>
              </a:extLst>
            </p:cNvPr>
            <p:cNvSpPr/>
            <p:nvPr/>
          </p:nvSpPr>
          <p:spPr>
            <a:xfrm>
              <a:off x="6754448" y="1540406"/>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788"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grpSp>
      <p:pic>
        <p:nvPicPr>
          <p:cNvPr id="25" name="Graphic 24">
            <a:extLst>
              <a:ext uri="{FF2B5EF4-FFF2-40B4-BE49-F238E27FC236}">
                <a16:creationId xmlns:a16="http://schemas.microsoft.com/office/drawing/2014/main" id="{C8687AFB-269F-45B5-BFBA-BC42F01F84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08323" y="2479090"/>
            <a:ext cx="1706880" cy="2133600"/>
          </a:xfrm>
          <a:prstGeom prst="rect">
            <a:avLst/>
          </a:prstGeom>
        </p:spPr>
      </p:pic>
      <p:cxnSp>
        <p:nvCxnSpPr>
          <p:cNvPr id="60" name="Straight Connector 59">
            <a:extLst>
              <a:ext uri="{FF2B5EF4-FFF2-40B4-BE49-F238E27FC236}">
                <a16:creationId xmlns:a16="http://schemas.microsoft.com/office/drawing/2014/main" id="{69903F4B-E4A2-42BF-B348-377827309299}"/>
              </a:ext>
            </a:extLst>
          </p:cNvPr>
          <p:cNvCxnSpPr>
            <a:cxnSpLocks/>
          </p:cNvCxnSpPr>
          <p:nvPr/>
        </p:nvCxnSpPr>
        <p:spPr>
          <a:xfrm>
            <a:off x="4731366" y="753689"/>
            <a:ext cx="0" cy="655936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F6D887C9-DC14-174A-B801-93960AB70F93}"/>
              </a:ext>
            </a:extLst>
          </p:cNvPr>
          <p:cNvPicPr>
            <a:picLocks noChangeAspect="1"/>
          </p:cNvPicPr>
          <p:nvPr/>
        </p:nvPicPr>
        <p:blipFill rotWithShape="1">
          <a:blip r:embed="rId6"/>
          <a:srcRect l="12206" r="18523"/>
          <a:stretch/>
        </p:blipFill>
        <p:spPr>
          <a:xfrm>
            <a:off x="5919144" y="753688"/>
            <a:ext cx="6528643" cy="7068483"/>
          </a:xfrm>
          <a:prstGeom prst="rect">
            <a:avLst/>
          </a:prstGeom>
        </p:spPr>
      </p:pic>
      <p:sp>
        <p:nvSpPr>
          <p:cNvPr id="5" name="TextBox 4">
            <a:extLst>
              <a:ext uri="{FF2B5EF4-FFF2-40B4-BE49-F238E27FC236}">
                <a16:creationId xmlns:a16="http://schemas.microsoft.com/office/drawing/2014/main" id="{C815829C-B741-1849-A890-EECD1864D968}"/>
              </a:ext>
            </a:extLst>
          </p:cNvPr>
          <p:cNvSpPr txBox="1"/>
          <p:nvPr/>
        </p:nvSpPr>
        <p:spPr>
          <a:xfrm>
            <a:off x="6158506" y="7083508"/>
            <a:ext cx="1732104" cy="683264"/>
          </a:xfrm>
          <a:prstGeom prst="rect">
            <a:avLst/>
          </a:prstGeom>
          <a:solidFill>
            <a:schemeClr val="tx1"/>
          </a:solidFill>
        </p:spPr>
        <p:txBody>
          <a:bodyPr wrap="square" rtlCol="0">
            <a:spAutoFit/>
          </a:bodyPr>
          <a:lstStyle/>
          <a:p>
            <a:pPr defTabSz="731520"/>
            <a:r>
              <a:rPr lang="en-US" sz="1920" dirty="0">
                <a:solidFill>
                  <a:srgbClr val="FF0000"/>
                </a:solidFill>
                <a:latin typeface="Amazon Ember"/>
              </a:rPr>
              <a:t>Customer requests</a:t>
            </a:r>
          </a:p>
        </p:txBody>
      </p:sp>
      <p:sp>
        <p:nvSpPr>
          <p:cNvPr id="22" name="TextBox 21">
            <a:extLst>
              <a:ext uri="{FF2B5EF4-FFF2-40B4-BE49-F238E27FC236}">
                <a16:creationId xmlns:a16="http://schemas.microsoft.com/office/drawing/2014/main" id="{1071120E-E1F5-2645-8E02-00E398E2586F}"/>
              </a:ext>
            </a:extLst>
          </p:cNvPr>
          <p:cNvSpPr txBox="1"/>
          <p:nvPr/>
        </p:nvSpPr>
        <p:spPr>
          <a:xfrm>
            <a:off x="10536398" y="7083507"/>
            <a:ext cx="1732104" cy="683264"/>
          </a:xfrm>
          <a:prstGeom prst="rect">
            <a:avLst/>
          </a:prstGeom>
          <a:solidFill>
            <a:schemeClr val="tx1"/>
          </a:solidFill>
        </p:spPr>
        <p:txBody>
          <a:bodyPr wrap="square" rtlCol="0">
            <a:spAutoFit/>
          </a:bodyPr>
          <a:lstStyle/>
          <a:p>
            <a:pPr defTabSz="731520"/>
            <a:r>
              <a:rPr lang="en-US" sz="1920" dirty="0">
                <a:solidFill>
                  <a:srgbClr val="FF0000"/>
                </a:solidFill>
                <a:latin typeface="Amazon Ember"/>
              </a:rPr>
              <a:t>Completed actions</a:t>
            </a:r>
          </a:p>
        </p:txBody>
      </p:sp>
      <p:sp>
        <p:nvSpPr>
          <p:cNvPr id="23" name="TextBox 22">
            <a:extLst>
              <a:ext uri="{FF2B5EF4-FFF2-40B4-BE49-F238E27FC236}">
                <a16:creationId xmlns:a16="http://schemas.microsoft.com/office/drawing/2014/main" id="{56BCEBC5-EEC5-2D4F-B90E-ABD4D84E772C}"/>
              </a:ext>
            </a:extLst>
          </p:cNvPr>
          <p:cNvSpPr txBox="1"/>
          <p:nvPr/>
        </p:nvSpPr>
        <p:spPr>
          <a:xfrm>
            <a:off x="8065861" y="6612959"/>
            <a:ext cx="2154498"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Financial Services App</a:t>
            </a:r>
          </a:p>
        </p:txBody>
      </p:sp>
      <p:sp>
        <p:nvSpPr>
          <p:cNvPr id="24" name="TextBox 23">
            <a:extLst>
              <a:ext uri="{FF2B5EF4-FFF2-40B4-BE49-F238E27FC236}">
                <a16:creationId xmlns:a16="http://schemas.microsoft.com/office/drawing/2014/main" id="{262FD2EC-19C3-AE44-B16C-E6AB86B84E46}"/>
              </a:ext>
            </a:extLst>
          </p:cNvPr>
          <p:cNvSpPr txBox="1"/>
          <p:nvPr/>
        </p:nvSpPr>
        <p:spPr>
          <a:xfrm>
            <a:off x="7890610" y="3872900"/>
            <a:ext cx="2112501" cy="338554"/>
          </a:xfrm>
          <a:prstGeom prst="rect">
            <a:avLst/>
          </a:prstGeom>
          <a:solidFill>
            <a:schemeClr val="tx1"/>
          </a:solidFill>
        </p:spPr>
        <p:txBody>
          <a:bodyPr wrap="square" rtlCol="0">
            <a:spAutoFit/>
          </a:bodyPr>
          <a:lstStyle/>
          <a:p>
            <a:pPr defTabSz="731520"/>
            <a:r>
              <a:rPr lang="en-US" sz="1600" dirty="0">
                <a:solidFill>
                  <a:srgbClr val="FF0000"/>
                </a:solidFill>
                <a:latin typeface="Amazon Ember"/>
              </a:rPr>
              <a:t>        Control Plane</a:t>
            </a:r>
          </a:p>
        </p:txBody>
      </p:sp>
      <p:sp>
        <p:nvSpPr>
          <p:cNvPr id="26" name="TextBox 25">
            <a:extLst>
              <a:ext uri="{FF2B5EF4-FFF2-40B4-BE49-F238E27FC236}">
                <a16:creationId xmlns:a16="http://schemas.microsoft.com/office/drawing/2014/main" id="{55C39F13-E6AC-0641-BE19-1C2565AD41EA}"/>
              </a:ext>
            </a:extLst>
          </p:cNvPr>
          <p:cNvSpPr txBox="1"/>
          <p:nvPr/>
        </p:nvSpPr>
        <p:spPr>
          <a:xfrm>
            <a:off x="8518271" y="6154778"/>
            <a:ext cx="1634824"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Data Plane</a:t>
            </a:r>
          </a:p>
        </p:txBody>
      </p:sp>
      <p:sp>
        <p:nvSpPr>
          <p:cNvPr id="29" name="TextBox 28">
            <a:extLst>
              <a:ext uri="{FF2B5EF4-FFF2-40B4-BE49-F238E27FC236}">
                <a16:creationId xmlns:a16="http://schemas.microsoft.com/office/drawing/2014/main" id="{3B7E01F0-4E52-2E47-BB1C-4AEEB0EAB470}"/>
              </a:ext>
            </a:extLst>
          </p:cNvPr>
          <p:cNvSpPr txBox="1"/>
          <p:nvPr/>
        </p:nvSpPr>
        <p:spPr>
          <a:xfrm>
            <a:off x="10989597" y="1648017"/>
            <a:ext cx="1362986"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Throughput</a:t>
            </a:r>
          </a:p>
        </p:txBody>
      </p:sp>
    </p:spTree>
    <p:extLst>
      <p:ext uri="{BB962C8B-B14F-4D97-AF65-F5344CB8AC3E}">
        <p14:creationId xmlns:p14="http://schemas.microsoft.com/office/powerpoint/2010/main" val="19247576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Horizontal)">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gs>
            <a:gs pos="0">
              <a:schemeClr val="accent2"/>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638CD-C885-4A16-A041-3854D38E04F5}"/>
              </a:ext>
            </a:extLst>
          </p:cNvPr>
          <p:cNvSpPr/>
          <p:nvPr/>
        </p:nvSpPr>
        <p:spPr>
          <a:xfrm>
            <a:off x="0" y="414918"/>
            <a:ext cx="14630400" cy="8229600"/>
          </a:xfrm>
          <a:prstGeom prst="rect">
            <a:avLst/>
          </a:prstGeom>
          <a:gradFill>
            <a:gsLst>
              <a:gs pos="100000">
                <a:schemeClr val="accent1"/>
              </a:gs>
              <a:gs pos="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3" name="TextBox 2">
            <a:extLst>
              <a:ext uri="{FF2B5EF4-FFF2-40B4-BE49-F238E27FC236}">
                <a16:creationId xmlns:a16="http://schemas.microsoft.com/office/drawing/2014/main" id="{B81E8709-D639-488D-BD28-FB0138D5284C}"/>
              </a:ext>
            </a:extLst>
          </p:cNvPr>
          <p:cNvSpPr txBox="1"/>
          <p:nvPr/>
        </p:nvSpPr>
        <p:spPr>
          <a:xfrm>
            <a:off x="340452" y="2540632"/>
            <a:ext cx="4291832" cy="5607689"/>
          </a:xfrm>
          <a:prstGeom prst="rect">
            <a:avLst/>
          </a:prstGeom>
          <a:noFill/>
        </p:spPr>
        <p:txBody>
          <a:bodyPr wrap="square" rtlCol="0">
            <a:spAutoFit/>
          </a:bodyPr>
          <a:lstStyle/>
          <a:p>
            <a:pPr algn="ctr" defTabSz="731520">
              <a:defRPr/>
            </a:pPr>
            <a:r>
              <a:rPr lang="en-US" sz="4160" b="1" dirty="0">
                <a:solidFill>
                  <a:prstClr val="white"/>
                </a:solidFill>
                <a:latin typeface="Amazon Ember"/>
              </a:rPr>
              <a:t>STPA Hazards</a:t>
            </a:r>
          </a:p>
          <a:p>
            <a:pPr algn="ctr" defTabSz="731520">
              <a:defRPr/>
            </a:pPr>
            <a:r>
              <a:rPr lang="en-US" sz="2880" b="1" dirty="0">
                <a:solidFill>
                  <a:prstClr val="white"/>
                </a:solidFill>
                <a:latin typeface="Amazon Ember"/>
              </a:rPr>
              <a:t>Human Control Action:</a:t>
            </a:r>
          </a:p>
          <a:p>
            <a:pPr algn="ctr" defTabSz="731520">
              <a:defRPr/>
            </a:pPr>
            <a:r>
              <a:rPr lang="en-US" sz="2880" b="1" dirty="0">
                <a:solidFill>
                  <a:prstClr val="white"/>
                </a:solidFill>
                <a:latin typeface="Amazon Ember"/>
              </a:rPr>
              <a:t>Not provided</a:t>
            </a:r>
          </a:p>
          <a:p>
            <a:pPr algn="ctr" defTabSz="731520">
              <a:defRPr/>
            </a:pPr>
            <a:r>
              <a:rPr lang="en-US" sz="2880" b="1" dirty="0">
                <a:solidFill>
                  <a:prstClr val="white"/>
                </a:solidFill>
                <a:latin typeface="Amazon Ember"/>
              </a:rPr>
              <a:t>Unsafe action</a:t>
            </a:r>
          </a:p>
          <a:p>
            <a:pPr algn="ctr" defTabSz="731520">
              <a:defRPr/>
            </a:pPr>
            <a:r>
              <a:rPr lang="en-US" sz="2880" b="1" dirty="0">
                <a:solidFill>
                  <a:prstClr val="white"/>
                </a:solidFill>
                <a:latin typeface="Amazon Ember"/>
              </a:rPr>
              <a:t>Safe but too early</a:t>
            </a:r>
          </a:p>
          <a:p>
            <a:pPr algn="ctr" defTabSz="731520">
              <a:defRPr/>
            </a:pPr>
            <a:r>
              <a:rPr lang="en-US" sz="2880" b="1" dirty="0">
                <a:solidFill>
                  <a:prstClr val="white"/>
                </a:solidFill>
                <a:latin typeface="Amazon Ember"/>
              </a:rPr>
              <a:t>Safe but too late</a:t>
            </a:r>
          </a:p>
          <a:p>
            <a:pPr algn="ctr" defTabSz="731520">
              <a:defRPr/>
            </a:pPr>
            <a:r>
              <a:rPr lang="en-US" sz="2880" b="1" dirty="0">
                <a:solidFill>
                  <a:prstClr val="white"/>
                </a:solidFill>
                <a:latin typeface="Amazon Ember"/>
              </a:rPr>
              <a:t>Wrong sequence</a:t>
            </a:r>
          </a:p>
          <a:p>
            <a:pPr algn="ctr" defTabSz="731520">
              <a:defRPr/>
            </a:pPr>
            <a:r>
              <a:rPr lang="en-US" sz="2880" b="1" dirty="0">
                <a:solidFill>
                  <a:prstClr val="white"/>
                </a:solidFill>
                <a:latin typeface="Amazon Ember"/>
              </a:rPr>
              <a:t>Stopped too soon</a:t>
            </a:r>
          </a:p>
          <a:p>
            <a:pPr algn="ctr" defTabSz="731520">
              <a:defRPr/>
            </a:pPr>
            <a:r>
              <a:rPr lang="en-US" sz="2880" b="1" dirty="0">
                <a:solidFill>
                  <a:prstClr val="white"/>
                </a:solidFill>
                <a:latin typeface="Amazon Ember"/>
              </a:rPr>
              <a:t>Applied too long</a:t>
            </a:r>
          </a:p>
          <a:p>
            <a:pPr algn="ctr" defTabSz="731520">
              <a:defRPr/>
            </a:pPr>
            <a:r>
              <a:rPr lang="en-US" sz="2880" b="1" dirty="0">
                <a:solidFill>
                  <a:prstClr val="white"/>
                </a:solidFill>
                <a:latin typeface="Amazon Ember"/>
              </a:rPr>
              <a:t>Conflicts</a:t>
            </a:r>
          </a:p>
          <a:p>
            <a:pPr algn="ctr" defTabSz="731520">
              <a:defRPr/>
            </a:pPr>
            <a:r>
              <a:rPr lang="en-US" sz="2880" b="1" dirty="0">
                <a:solidFill>
                  <a:prstClr val="white"/>
                </a:solidFill>
                <a:latin typeface="Amazon Ember"/>
              </a:rPr>
              <a:t>Coordination problems</a:t>
            </a:r>
          </a:p>
          <a:p>
            <a:pPr algn="ctr" defTabSz="731520">
              <a:defRPr/>
            </a:pPr>
            <a:r>
              <a:rPr lang="en-US" sz="2880" b="1" dirty="0">
                <a:solidFill>
                  <a:prstClr val="white"/>
                </a:solidFill>
                <a:latin typeface="Amazon Ember"/>
              </a:rPr>
              <a:t>Degradation over time</a:t>
            </a:r>
          </a:p>
        </p:txBody>
      </p:sp>
      <p:sp>
        <p:nvSpPr>
          <p:cNvPr id="45" name="TextBox 44">
            <a:extLst>
              <a:ext uri="{FF2B5EF4-FFF2-40B4-BE49-F238E27FC236}">
                <a16:creationId xmlns:a16="http://schemas.microsoft.com/office/drawing/2014/main" id="{C555C47E-4892-42C8-B20B-BDA16A5EC58C}"/>
              </a:ext>
            </a:extLst>
          </p:cNvPr>
          <p:cNvSpPr txBox="1"/>
          <p:nvPr/>
        </p:nvSpPr>
        <p:spPr>
          <a:xfrm>
            <a:off x="14815504" y="5017398"/>
            <a:ext cx="3018728"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Epidemic </a:t>
            </a:r>
            <a:br>
              <a:rPr lang="en-US" sz="2880" dirty="0">
                <a:solidFill>
                  <a:prstClr val="white"/>
                </a:solidFill>
                <a:latin typeface="Amazon Ember"/>
              </a:rPr>
            </a:br>
            <a:r>
              <a:rPr lang="en-US" sz="2880" dirty="0">
                <a:solidFill>
                  <a:prstClr val="white"/>
                </a:solidFill>
                <a:latin typeface="Amazon Ember"/>
              </a:rPr>
              <a:t>failure modes</a:t>
            </a:r>
          </a:p>
        </p:txBody>
      </p:sp>
      <p:sp>
        <p:nvSpPr>
          <p:cNvPr id="46" name="TextBox 45">
            <a:extLst>
              <a:ext uri="{FF2B5EF4-FFF2-40B4-BE49-F238E27FC236}">
                <a16:creationId xmlns:a16="http://schemas.microsoft.com/office/drawing/2014/main" id="{D9B5EAAD-8B14-40E3-A27C-35E1929619F9}"/>
              </a:ext>
            </a:extLst>
          </p:cNvPr>
          <p:cNvSpPr txBox="1"/>
          <p:nvPr/>
        </p:nvSpPr>
        <p:spPr>
          <a:xfrm>
            <a:off x="19216781" y="5017398"/>
            <a:ext cx="3237344"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Automation and continuous chaos</a:t>
            </a:r>
          </a:p>
        </p:txBody>
      </p:sp>
      <p:pic>
        <p:nvPicPr>
          <p:cNvPr id="4" name="Graphic 3">
            <a:extLst>
              <a:ext uri="{FF2B5EF4-FFF2-40B4-BE49-F238E27FC236}">
                <a16:creationId xmlns:a16="http://schemas.microsoft.com/office/drawing/2014/main" id="{C229C6D5-54B1-42FF-B0CE-C5C36105B2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2764" y="753689"/>
            <a:ext cx="2057288" cy="1381995"/>
          </a:xfrm>
          <a:prstGeom prst="rect">
            <a:avLst/>
          </a:prstGeom>
        </p:spPr>
      </p:pic>
      <p:grpSp>
        <p:nvGrpSpPr>
          <p:cNvPr id="7" name="Graphic 5">
            <a:extLst>
              <a:ext uri="{FF2B5EF4-FFF2-40B4-BE49-F238E27FC236}">
                <a16:creationId xmlns:a16="http://schemas.microsoft.com/office/drawing/2014/main" id="{382C69D6-1122-46B2-9EBB-BD17A0D85C7E}"/>
              </a:ext>
            </a:extLst>
          </p:cNvPr>
          <p:cNvGrpSpPr/>
          <p:nvPr/>
        </p:nvGrpSpPr>
        <p:grpSpPr>
          <a:xfrm>
            <a:off x="19877426" y="2573644"/>
            <a:ext cx="1736133" cy="1944494"/>
            <a:chOff x="6754448" y="1141485"/>
            <a:chExt cx="942975" cy="1056146"/>
          </a:xfrm>
        </p:grpSpPr>
        <p:sp>
          <p:nvSpPr>
            <p:cNvPr id="8" name="Freeform: Shape 7">
              <a:extLst>
                <a:ext uri="{FF2B5EF4-FFF2-40B4-BE49-F238E27FC236}">
                  <a16:creationId xmlns:a16="http://schemas.microsoft.com/office/drawing/2014/main" id="{51E40A98-B135-40FB-A06D-F1889CDFC462}"/>
                </a:ext>
              </a:extLst>
            </p:cNvPr>
            <p:cNvSpPr/>
            <p:nvPr/>
          </p:nvSpPr>
          <p:spPr>
            <a:xfrm>
              <a:off x="6978462" y="1141485"/>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22093"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sp>
          <p:nvSpPr>
            <p:cNvPr id="9" name="Freeform: Shape 8">
              <a:extLst>
                <a:ext uri="{FF2B5EF4-FFF2-40B4-BE49-F238E27FC236}">
                  <a16:creationId xmlns:a16="http://schemas.microsoft.com/office/drawing/2014/main" id="{621F48D1-BE02-470A-9039-9E032720C50C}"/>
                </a:ext>
              </a:extLst>
            </p:cNvPr>
            <p:cNvSpPr/>
            <p:nvPr/>
          </p:nvSpPr>
          <p:spPr>
            <a:xfrm>
              <a:off x="7172772" y="1593923"/>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0" name="Freeform: Shape 9">
              <a:extLst>
                <a:ext uri="{FF2B5EF4-FFF2-40B4-BE49-F238E27FC236}">
                  <a16:creationId xmlns:a16="http://schemas.microsoft.com/office/drawing/2014/main" id="{6553FFF1-EE1D-478B-86D4-9F18EC4A19EE}"/>
                </a:ext>
              </a:extLst>
            </p:cNvPr>
            <p:cNvSpPr/>
            <p:nvPr/>
          </p:nvSpPr>
          <p:spPr>
            <a:xfrm>
              <a:off x="7065139" y="1593923"/>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1" name="Freeform: Shape 10">
              <a:extLst>
                <a:ext uri="{FF2B5EF4-FFF2-40B4-BE49-F238E27FC236}">
                  <a16:creationId xmlns:a16="http://schemas.microsoft.com/office/drawing/2014/main" id="{6E76682C-51E5-4D88-A4ED-D21227977BAA}"/>
                </a:ext>
              </a:extLst>
            </p:cNvPr>
            <p:cNvSpPr/>
            <p:nvPr/>
          </p:nvSpPr>
          <p:spPr>
            <a:xfrm>
              <a:off x="7127078" y="1299961"/>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 name="Freeform: Shape 11">
              <a:extLst>
                <a:ext uri="{FF2B5EF4-FFF2-40B4-BE49-F238E27FC236}">
                  <a16:creationId xmlns:a16="http://schemas.microsoft.com/office/drawing/2014/main" id="{5A8E1B2F-D9AF-4EC5-BF22-3996BC07EC95}"/>
                </a:ext>
              </a:extLst>
            </p:cNvPr>
            <p:cNvSpPr/>
            <p:nvPr/>
          </p:nvSpPr>
          <p:spPr>
            <a:xfrm>
              <a:off x="7060377" y="1233878"/>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3" name="Freeform: Shape 12">
              <a:extLst>
                <a:ext uri="{FF2B5EF4-FFF2-40B4-BE49-F238E27FC236}">
                  <a16:creationId xmlns:a16="http://schemas.microsoft.com/office/drawing/2014/main" id="{1D39F8A2-E674-457B-A208-6ED2F85AEC31}"/>
                </a:ext>
              </a:extLst>
            </p:cNvPr>
            <p:cNvSpPr/>
            <p:nvPr/>
          </p:nvSpPr>
          <p:spPr>
            <a:xfrm>
              <a:off x="7418267" y="1845139"/>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4" name="Freeform: Shape 13">
              <a:extLst>
                <a:ext uri="{FF2B5EF4-FFF2-40B4-BE49-F238E27FC236}">
                  <a16:creationId xmlns:a16="http://schemas.microsoft.com/office/drawing/2014/main" id="{3DAE4CD3-F950-4333-8D8C-0D3B28994B49}"/>
                </a:ext>
              </a:extLst>
            </p:cNvPr>
            <p:cNvSpPr/>
            <p:nvPr/>
          </p:nvSpPr>
          <p:spPr>
            <a:xfrm>
              <a:off x="736708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5" name="Freeform: Shape 14">
              <a:extLst>
                <a:ext uri="{FF2B5EF4-FFF2-40B4-BE49-F238E27FC236}">
                  <a16:creationId xmlns:a16="http://schemas.microsoft.com/office/drawing/2014/main" id="{33FF2A41-B02B-48FB-8FBA-2E38AC634FF5}"/>
                </a:ext>
              </a:extLst>
            </p:cNvPr>
            <p:cNvSpPr/>
            <p:nvPr/>
          </p:nvSpPr>
          <p:spPr>
            <a:xfrm>
              <a:off x="6865870" y="1845215"/>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6" name="Freeform: Shape 15">
              <a:extLst>
                <a:ext uri="{FF2B5EF4-FFF2-40B4-BE49-F238E27FC236}">
                  <a16:creationId xmlns:a16="http://schemas.microsoft.com/office/drawing/2014/main" id="{93E02335-C88E-4C6D-A7C9-BA979C5CD3BC}"/>
                </a:ext>
              </a:extLst>
            </p:cNvPr>
            <p:cNvSpPr/>
            <p:nvPr/>
          </p:nvSpPr>
          <p:spPr>
            <a:xfrm>
              <a:off x="681463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21" name="Freeform: Shape 20">
              <a:extLst>
                <a:ext uri="{FF2B5EF4-FFF2-40B4-BE49-F238E27FC236}">
                  <a16:creationId xmlns:a16="http://schemas.microsoft.com/office/drawing/2014/main" id="{F2CA54F3-BD9D-4C19-A4F2-C165572EACF8}"/>
                </a:ext>
              </a:extLst>
            </p:cNvPr>
            <p:cNvSpPr/>
            <p:nvPr/>
          </p:nvSpPr>
          <p:spPr>
            <a:xfrm>
              <a:off x="6754448" y="1540406"/>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788"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grpSp>
      <p:pic>
        <p:nvPicPr>
          <p:cNvPr id="25" name="Graphic 24">
            <a:extLst>
              <a:ext uri="{FF2B5EF4-FFF2-40B4-BE49-F238E27FC236}">
                <a16:creationId xmlns:a16="http://schemas.microsoft.com/office/drawing/2014/main" id="{C8687AFB-269F-45B5-BFBA-BC42F01F84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08323" y="2479090"/>
            <a:ext cx="1706880" cy="2133600"/>
          </a:xfrm>
          <a:prstGeom prst="rect">
            <a:avLst/>
          </a:prstGeom>
        </p:spPr>
      </p:pic>
      <p:cxnSp>
        <p:nvCxnSpPr>
          <p:cNvPr id="60" name="Straight Connector 59">
            <a:extLst>
              <a:ext uri="{FF2B5EF4-FFF2-40B4-BE49-F238E27FC236}">
                <a16:creationId xmlns:a16="http://schemas.microsoft.com/office/drawing/2014/main" id="{69903F4B-E4A2-42BF-B348-377827309299}"/>
              </a:ext>
            </a:extLst>
          </p:cNvPr>
          <p:cNvCxnSpPr>
            <a:cxnSpLocks/>
          </p:cNvCxnSpPr>
          <p:nvPr/>
        </p:nvCxnSpPr>
        <p:spPr>
          <a:xfrm>
            <a:off x="4731366" y="753689"/>
            <a:ext cx="0" cy="655936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F6D887C9-DC14-174A-B801-93960AB70F93}"/>
              </a:ext>
            </a:extLst>
          </p:cNvPr>
          <p:cNvPicPr>
            <a:picLocks noChangeAspect="1"/>
          </p:cNvPicPr>
          <p:nvPr/>
        </p:nvPicPr>
        <p:blipFill rotWithShape="1">
          <a:blip r:embed="rId6"/>
          <a:srcRect l="12206" r="18523"/>
          <a:stretch/>
        </p:blipFill>
        <p:spPr>
          <a:xfrm>
            <a:off x="5919144" y="753688"/>
            <a:ext cx="6528643" cy="7068483"/>
          </a:xfrm>
          <a:prstGeom prst="rect">
            <a:avLst/>
          </a:prstGeom>
        </p:spPr>
      </p:pic>
      <p:sp>
        <p:nvSpPr>
          <p:cNvPr id="5" name="TextBox 4">
            <a:extLst>
              <a:ext uri="{FF2B5EF4-FFF2-40B4-BE49-F238E27FC236}">
                <a16:creationId xmlns:a16="http://schemas.microsoft.com/office/drawing/2014/main" id="{C815829C-B741-1849-A890-EECD1864D968}"/>
              </a:ext>
            </a:extLst>
          </p:cNvPr>
          <p:cNvSpPr txBox="1"/>
          <p:nvPr/>
        </p:nvSpPr>
        <p:spPr>
          <a:xfrm>
            <a:off x="6158506" y="7083508"/>
            <a:ext cx="1732104" cy="683264"/>
          </a:xfrm>
          <a:prstGeom prst="rect">
            <a:avLst/>
          </a:prstGeom>
          <a:solidFill>
            <a:schemeClr val="tx1"/>
          </a:solidFill>
        </p:spPr>
        <p:txBody>
          <a:bodyPr wrap="square" rtlCol="0">
            <a:spAutoFit/>
          </a:bodyPr>
          <a:lstStyle/>
          <a:p>
            <a:pPr defTabSz="731520"/>
            <a:r>
              <a:rPr lang="en-US" sz="1920" dirty="0">
                <a:solidFill>
                  <a:srgbClr val="FF0000"/>
                </a:solidFill>
                <a:latin typeface="Amazon Ember"/>
              </a:rPr>
              <a:t>Customer requests</a:t>
            </a:r>
          </a:p>
        </p:txBody>
      </p:sp>
      <p:sp>
        <p:nvSpPr>
          <p:cNvPr id="22" name="TextBox 21">
            <a:extLst>
              <a:ext uri="{FF2B5EF4-FFF2-40B4-BE49-F238E27FC236}">
                <a16:creationId xmlns:a16="http://schemas.microsoft.com/office/drawing/2014/main" id="{1071120E-E1F5-2645-8E02-00E398E2586F}"/>
              </a:ext>
            </a:extLst>
          </p:cNvPr>
          <p:cNvSpPr txBox="1"/>
          <p:nvPr/>
        </p:nvSpPr>
        <p:spPr>
          <a:xfrm>
            <a:off x="10536398" y="7083507"/>
            <a:ext cx="1732104" cy="683264"/>
          </a:xfrm>
          <a:prstGeom prst="rect">
            <a:avLst/>
          </a:prstGeom>
          <a:solidFill>
            <a:schemeClr val="tx1"/>
          </a:solidFill>
        </p:spPr>
        <p:txBody>
          <a:bodyPr wrap="square" rtlCol="0">
            <a:spAutoFit/>
          </a:bodyPr>
          <a:lstStyle/>
          <a:p>
            <a:pPr defTabSz="731520"/>
            <a:r>
              <a:rPr lang="en-US" sz="1920" dirty="0">
                <a:solidFill>
                  <a:srgbClr val="FF0000"/>
                </a:solidFill>
                <a:latin typeface="Amazon Ember"/>
              </a:rPr>
              <a:t>Completed actions</a:t>
            </a:r>
          </a:p>
        </p:txBody>
      </p:sp>
      <p:sp>
        <p:nvSpPr>
          <p:cNvPr id="23" name="TextBox 22">
            <a:extLst>
              <a:ext uri="{FF2B5EF4-FFF2-40B4-BE49-F238E27FC236}">
                <a16:creationId xmlns:a16="http://schemas.microsoft.com/office/drawing/2014/main" id="{56BCEBC5-EEC5-2D4F-B90E-ABD4D84E772C}"/>
              </a:ext>
            </a:extLst>
          </p:cNvPr>
          <p:cNvSpPr txBox="1"/>
          <p:nvPr/>
        </p:nvSpPr>
        <p:spPr>
          <a:xfrm>
            <a:off x="8065861" y="6612959"/>
            <a:ext cx="2154498"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Financial Services App</a:t>
            </a:r>
          </a:p>
        </p:txBody>
      </p:sp>
      <p:sp>
        <p:nvSpPr>
          <p:cNvPr id="24" name="TextBox 23">
            <a:extLst>
              <a:ext uri="{FF2B5EF4-FFF2-40B4-BE49-F238E27FC236}">
                <a16:creationId xmlns:a16="http://schemas.microsoft.com/office/drawing/2014/main" id="{262FD2EC-19C3-AE44-B16C-E6AB86B84E46}"/>
              </a:ext>
            </a:extLst>
          </p:cNvPr>
          <p:cNvSpPr txBox="1"/>
          <p:nvPr/>
        </p:nvSpPr>
        <p:spPr>
          <a:xfrm>
            <a:off x="7890610" y="3872900"/>
            <a:ext cx="2112501" cy="338554"/>
          </a:xfrm>
          <a:prstGeom prst="rect">
            <a:avLst/>
          </a:prstGeom>
          <a:solidFill>
            <a:schemeClr val="tx1"/>
          </a:solidFill>
        </p:spPr>
        <p:txBody>
          <a:bodyPr wrap="square" rtlCol="0">
            <a:spAutoFit/>
          </a:bodyPr>
          <a:lstStyle/>
          <a:p>
            <a:pPr defTabSz="731520"/>
            <a:r>
              <a:rPr lang="en-US" sz="1600" dirty="0">
                <a:solidFill>
                  <a:srgbClr val="FF0000"/>
                </a:solidFill>
                <a:latin typeface="Amazon Ember"/>
              </a:rPr>
              <a:t>        Control Plane</a:t>
            </a:r>
          </a:p>
        </p:txBody>
      </p:sp>
      <p:sp>
        <p:nvSpPr>
          <p:cNvPr id="26" name="TextBox 25">
            <a:extLst>
              <a:ext uri="{FF2B5EF4-FFF2-40B4-BE49-F238E27FC236}">
                <a16:creationId xmlns:a16="http://schemas.microsoft.com/office/drawing/2014/main" id="{55C39F13-E6AC-0641-BE19-1C2565AD41EA}"/>
              </a:ext>
            </a:extLst>
          </p:cNvPr>
          <p:cNvSpPr txBox="1"/>
          <p:nvPr/>
        </p:nvSpPr>
        <p:spPr>
          <a:xfrm>
            <a:off x="8518271" y="6154778"/>
            <a:ext cx="1634824"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Data Plane</a:t>
            </a:r>
          </a:p>
        </p:txBody>
      </p:sp>
      <p:sp>
        <p:nvSpPr>
          <p:cNvPr id="29" name="TextBox 28">
            <a:extLst>
              <a:ext uri="{FF2B5EF4-FFF2-40B4-BE49-F238E27FC236}">
                <a16:creationId xmlns:a16="http://schemas.microsoft.com/office/drawing/2014/main" id="{3B7E01F0-4E52-2E47-BB1C-4AEEB0EAB470}"/>
              </a:ext>
            </a:extLst>
          </p:cNvPr>
          <p:cNvSpPr txBox="1"/>
          <p:nvPr/>
        </p:nvSpPr>
        <p:spPr>
          <a:xfrm>
            <a:off x="10989597" y="1648017"/>
            <a:ext cx="1362986"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Throughput</a:t>
            </a:r>
          </a:p>
        </p:txBody>
      </p:sp>
      <p:grpSp>
        <p:nvGrpSpPr>
          <p:cNvPr id="27" name="Group 26">
            <a:extLst>
              <a:ext uri="{FF2B5EF4-FFF2-40B4-BE49-F238E27FC236}">
                <a16:creationId xmlns:a16="http://schemas.microsoft.com/office/drawing/2014/main" id="{59B9D983-5B7B-BD40-B617-7BCC46FD97F5}"/>
              </a:ext>
            </a:extLst>
          </p:cNvPr>
          <p:cNvGrpSpPr/>
          <p:nvPr/>
        </p:nvGrpSpPr>
        <p:grpSpPr>
          <a:xfrm>
            <a:off x="4546263" y="2907344"/>
            <a:ext cx="3095394" cy="491027"/>
            <a:chOff x="2841414" y="1817090"/>
            <a:chExt cx="1934621" cy="306892"/>
          </a:xfrm>
        </p:grpSpPr>
        <p:sp>
          <p:nvSpPr>
            <p:cNvPr id="17" name="&quot;No&quot; Symbol 16">
              <a:extLst>
                <a:ext uri="{FF2B5EF4-FFF2-40B4-BE49-F238E27FC236}">
                  <a16:creationId xmlns:a16="http://schemas.microsoft.com/office/drawing/2014/main" id="{FCB1C224-880B-404F-B7E7-EFC99DF550C6}"/>
                </a:ext>
              </a:extLst>
            </p:cNvPr>
            <p:cNvSpPr/>
            <p:nvPr/>
          </p:nvSpPr>
          <p:spPr>
            <a:xfrm>
              <a:off x="4465952" y="1817090"/>
              <a:ext cx="310083" cy="306892"/>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0000"/>
                </a:solidFill>
                <a:latin typeface="Amazon Ember"/>
              </a:endParaRPr>
            </a:p>
          </p:txBody>
        </p:sp>
        <p:cxnSp>
          <p:nvCxnSpPr>
            <p:cNvPr id="19" name="Straight Arrow Connector 18">
              <a:extLst>
                <a:ext uri="{FF2B5EF4-FFF2-40B4-BE49-F238E27FC236}">
                  <a16:creationId xmlns:a16="http://schemas.microsoft.com/office/drawing/2014/main" id="{9AFDEBD1-0681-674F-8B97-238AF4BBEAD6}"/>
                </a:ext>
              </a:extLst>
            </p:cNvPr>
            <p:cNvCxnSpPr>
              <a:cxnSpLocks/>
            </p:cNvCxnSpPr>
            <p:nvPr/>
          </p:nvCxnSpPr>
          <p:spPr>
            <a:xfrm flipV="1">
              <a:off x="2841414" y="1984686"/>
              <a:ext cx="1602631" cy="13929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573819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Horizontal)">
                                      <p:cBhvr>
                                        <p:cTn id="7" dur="500"/>
                                        <p:tgtEl>
                                          <p:spTgt spid="6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dissolv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gs>
            <a:gs pos="0">
              <a:schemeClr val="accent2"/>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638CD-C885-4A16-A041-3854D38E04F5}"/>
              </a:ext>
            </a:extLst>
          </p:cNvPr>
          <p:cNvSpPr/>
          <p:nvPr/>
        </p:nvSpPr>
        <p:spPr>
          <a:xfrm>
            <a:off x="0" y="414918"/>
            <a:ext cx="14630400" cy="8229600"/>
          </a:xfrm>
          <a:prstGeom prst="rect">
            <a:avLst/>
          </a:prstGeom>
          <a:gradFill>
            <a:gsLst>
              <a:gs pos="100000">
                <a:schemeClr val="accent1"/>
              </a:gs>
              <a:gs pos="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3" name="TextBox 2">
            <a:extLst>
              <a:ext uri="{FF2B5EF4-FFF2-40B4-BE49-F238E27FC236}">
                <a16:creationId xmlns:a16="http://schemas.microsoft.com/office/drawing/2014/main" id="{B81E8709-D639-488D-BD28-FB0138D5284C}"/>
              </a:ext>
            </a:extLst>
          </p:cNvPr>
          <p:cNvSpPr txBox="1"/>
          <p:nvPr/>
        </p:nvSpPr>
        <p:spPr>
          <a:xfrm>
            <a:off x="340452" y="2540632"/>
            <a:ext cx="4291832" cy="5607689"/>
          </a:xfrm>
          <a:prstGeom prst="rect">
            <a:avLst/>
          </a:prstGeom>
          <a:noFill/>
        </p:spPr>
        <p:txBody>
          <a:bodyPr wrap="square" rtlCol="0">
            <a:spAutoFit/>
          </a:bodyPr>
          <a:lstStyle/>
          <a:p>
            <a:pPr algn="ctr" defTabSz="731520">
              <a:defRPr/>
            </a:pPr>
            <a:r>
              <a:rPr lang="en-US" sz="4160" b="1" dirty="0">
                <a:solidFill>
                  <a:prstClr val="white"/>
                </a:solidFill>
                <a:latin typeface="Amazon Ember"/>
              </a:rPr>
              <a:t>STPA Hazards</a:t>
            </a:r>
          </a:p>
          <a:p>
            <a:pPr algn="ctr" defTabSz="731520">
              <a:defRPr/>
            </a:pPr>
            <a:r>
              <a:rPr lang="en-US" sz="2880" b="1" dirty="0">
                <a:solidFill>
                  <a:prstClr val="white"/>
                </a:solidFill>
                <a:latin typeface="Amazon Ember"/>
              </a:rPr>
              <a:t>Sensor Metrics:</a:t>
            </a:r>
          </a:p>
          <a:p>
            <a:pPr algn="ctr" defTabSz="731520">
              <a:defRPr/>
            </a:pPr>
            <a:r>
              <a:rPr lang="en-US" sz="2880" b="1" dirty="0">
                <a:solidFill>
                  <a:prstClr val="white"/>
                </a:solidFill>
                <a:latin typeface="Amazon Ember"/>
              </a:rPr>
              <a:t>Missing updates</a:t>
            </a:r>
          </a:p>
          <a:p>
            <a:pPr algn="ctr" defTabSz="731520">
              <a:defRPr/>
            </a:pPr>
            <a:r>
              <a:rPr lang="en-US" sz="2880" b="1" dirty="0">
                <a:solidFill>
                  <a:prstClr val="white"/>
                </a:solidFill>
                <a:latin typeface="Amazon Ember"/>
              </a:rPr>
              <a:t>Zeroed</a:t>
            </a:r>
          </a:p>
          <a:p>
            <a:pPr algn="ctr" defTabSz="731520">
              <a:defRPr/>
            </a:pPr>
            <a:r>
              <a:rPr lang="en-US" sz="2880" b="1" dirty="0">
                <a:solidFill>
                  <a:prstClr val="white"/>
                </a:solidFill>
                <a:latin typeface="Amazon Ember"/>
              </a:rPr>
              <a:t>Overflowed</a:t>
            </a:r>
          </a:p>
          <a:p>
            <a:pPr algn="ctr" defTabSz="731520">
              <a:defRPr/>
            </a:pPr>
            <a:r>
              <a:rPr lang="en-US" sz="2880" b="1" dirty="0">
                <a:solidFill>
                  <a:prstClr val="white"/>
                </a:solidFill>
                <a:latin typeface="Amazon Ember"/>
              </a:rPr>
              <a:t>Corrupted</a:t>
            </a:r>
          </a:p>
          <a:p>
            <a:pPr algn="ctr" defTabSz="731520">
              <a:defRPr/>
            </a:pPr>
            <a:r>
              <a:rPr lang="en-US" sz="2880" b="1" dirty="0">
                <a:solidFill>
                  <a:prstClr val="white"/>
                </a:solidFill>
                <a:latin typeface="Amazon Ember"/>
              </a:rPr>
              <a:t>Out of order</a:t>
            </a:r>
          </a:p>
          <a:p>
            <a:pPr algn="ctr" defTabSz="731520">
              <a:defRPr/>
            </a:pPr>
            <a:r>
              <a:rPr lang="en-US" sz="2880" b="1" dirty="0">
                <a:solidFill>
                  <a:prstClr val="white"/>
                </a:solidFill>
                <a:latin typeface="Amazon Ember"/>
              </a:rPr>
              <a:t>Updates too rapid</a:t>
            </a:r>
          </a:p>
          <a:p>
            <a:pPr algn="ctr" defTabSz="731520">
              <a:defRPr/>
            </a:pPr>
            <a:r>
              <a:rPr lang="en-US" sz="2880" b="1" dirty="0">
                <a:solidFill>
                  <a:prstClr val="white"/>
                </a:solidFill>
                <a:latin typeface="Amazon Ember"/>
              </a:rPr>
              <a:t>Updates infrequent</a:t>
            </a:r>
          </a:p>
          <a:p>
            <a:pPr algn="ctr" defTabSz="731520">
              <a:defRPr/>
            </a:pPr>
            <a:r>
              <a:rPr lang="en-US" sz="2880" b="1" dirty="0">
                <a:solidFill>
                  <a:prstClr val="white"/>
                </a:solidFill>
                <a:latin typeface="Amazon Ember"/>
              </a:rPr>
              <a:t>Updates delayed</a:t>
            </a:r>
          </a:p>
          <a:p>
            <a:pPr algn="ctr" defTabSz="731520">
              <a:defRPr/>
            </a:pPr>
            <a:r>
              <a:rPr lang="en-US" sz="2880" b="1" dirty="0">
                <a:solidFill>
                  <a:prstClr val="white"/>
                </a:solidFill>
                <a:latin typeface="Amazon Ember"/>
              </a:rPr>
              <a:t>Coordination problems</a:t>
            </a:r>
          </a:p>
          <a:p>
            <a:pPr algn="ctr" defTabSz="731520">
              <a:defRPr/>
            </a:pPr>
            <a:r>
              <a:rPr lang="en-US" sz="2880" b="1" dirty="0">
                <a:solidFill>
                  <a:prstClr val="white"/>
                </a:solidFill>
                <a:latin typeface="Amazon Ember"/>
              </a:rPr>
              <a:t>Degradation over time</a:t>
            </a:r>
          </a:p>
        </p:txBody>
      </p:sp>
      <p:sp>
        <p:nvSpPr>
          <p:cNvPr id="45" name="TextBox 44">
            <a:extLst>
              <a:ext uri="{FF2B5EF4-FFF2-40B4-BE49-F238E27FC236}">
                <a16:creationId xmlns:a16="http://schemas.microsoft.com/office/drawing/2014/main" id="{C555C47E-4892-42C8-B20B-BDA16A5EC58C}"/>
              </a:ext>
            </a:extLst>
          </p:cNvPr>
          <p:cNvSpPr txBox="1"/>
          <p:nvPr/>
        </p:nvSpPr>
        <p:spPr>
          <a:xfrm>
            <a:off x="14815504" y="5017398"/>
            <a:ext cx="3018728"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Epidemic </a:t>
            </a:r>
            <a:br>
              <a:rPr lang="en-US" sz="2880" dirty="0">
                <a:solidFill>
                  <a:prstClr val="white"/>
                </a:solidFill>
                <a:latin typeface="Amazon Ember"/>
              </a:rPr>
            </a:br>
            <a:r>
              <a:rPr lang="en-US" sz="2880" dirty="0">
                <a:solidFill>
                  <a:prstClr val="white"/>
                </a:solidFill>
                <a:latin typeface="Amazon Ember"/>
              </a:rPr>
              <a:t>failure modes</a:t>
            </a:r>
          </a:p>
        </p:txBody>
      </p:sp>
      <p:sp>
        <p:nvSpPr>
          <p:cNvPr id="46" name="TextBox 45">
            <a:extLst>
              <a:ext uri="{FF2B5EF4-FFF2-40B4-BE49-F238E27FC236}">
                <a16:creationId xmlns:a16="http://schemas.microsoft.com/office/drawing/2014/main" id="{D9B5EAAD-8B14-40E3-A27C-35E1929619F9}"/>
              </a:ext>
            </a:extLst>
          </p:cNvPr>
          <p:cNvSpPr txBox="1"/>
          <p:nvPr/>
        </p:nvSpPr>
        <p:spPr>
          <a:xfrm>
            <a:off x="19216781" y="5017398"/>
            <a:ext cx="3237344"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Automation and continuous chaos</a:t>
            </a:r>
          </a:p>
        </p:txBody>
      </p:sp>
      <p:pic>
        <p:nvPicPr>
          <p:cNvPr id="4" name="Graphic 3">
            <a:extLst>
              <a:ext uri="{FF2B5EF4-FFF2-40B4-BE49-F238E27FC236}">
                <a16:creationId xmlns:a16="http://schemas.microsoft.com/office/drawing/2014/main" id="{C229C6D5-54B1-42FF-B0CE-C5C36105B2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2764" y="753689"/>
            <a:ext cx="2057288" cy="1381995"/>
          </a:xfrm>
          <a:prstGeom prst="rect">
            <a:avLst/>
          </a:prstGeom>
        </p:spPr>
      </p:pic>
      <p:grpSp>
        <p:nvGrpSpPr>
          <p:cNvPr id="7" name="Graphic 5">
            <a:extLst>
              <a:ext uri="{FF2B5EF4-FFF2-40B4-BE49-F238E27FC236}">
                <a16:creationId xmlns:a16="http://schemas.microsoft.com/office/drawing/2014/main" id="{382C69D6-1122-46B2-9EBB-BD17A0D85C7E}"/>
              </a:ext>
            </a:extLst>
          </p:cNvPr>
          <p:cNvGrpSpPr/>
          <p:nvPr/>
        </p:nvGrpSpPr>
        <p:grpSpPr>
          <a:xfrm>
            <a:off x="19877426" y="2573644"/>
            <a:ext cx="1736133" cy="1944494"/>
            <a:chOff x="6754448" y="1141485"/>
            <a:chExt cx="942975" cy="1056146"/>
          </a:xfrm>
        </p:grpSpPr>
        <p:sp>
          <p:nvSpPr>
            <p:cNvPr id="8" name="Freeform: Shape 7">
              <a:extLst>
                <a:ext uri="{FF2B5EF4-FFF2-40B4-BE49-F238E27FC236}">
                  <a16:creationId xmlns:a16="http://schemas.microsoft.com/office/drawing/2014/main" id="{51E40A98-B135-40FB-A06D-F1889CDFC462}"/>
                </a:ext>
              </a:extLst>
            </p:cNvPr>
            <p:cNvSpPr/>
            <p:nvPr/>
          </p:nvSpPr>
          <p:spPr>
            <a:xfrm>
              <a:off x="6978462" y="1141485"/>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22093"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sp>
          <p:nvSpPr>
            <p:cNvPr id="9" name="Freeform: Shape 8">
              <a:extLst>
                <a:ext uri="{FF2B5EF4-FFF2-40B4-BE49-F238E27FC236}">
                  <a16:creationId xmlns:a16="http://schemas.microsoft.com/office/drawing/2014/main" id="{621F48D1-BE02-470A-9039-9E032720C50C}"/>
                </a:ext>
              </a:extLst>
            </p:cNvPr>
            <p:cNvSpPr/>
            <p:nvPr/>
          </p:nvSpPr>
          <p:spPr>
            <a:xfrm>
              <a:off x="7172772" y="1593923"/>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0" name="Freeform: Shape 9">
              <a:extLst>
                <a:ext uri="{FF2B5EF4-FFF2-40B4-BE49-F238E27FC236}">
                  <a16:creationId xmlns:a16="http://schemas.microsoft.com/office/drawing/2014/main" id="{6553FFF1-EE1D-478B-86D4-9F18EC4A19EE}"/>
                </a:ext>
              </a:extLst>
            </p:cNvPr>
            <p:cNvSpPr/>
            <p:nvPr/>
          </p:nvSpPr>
          <p:spPr>
            <a:xfrm>
              <a:off x="7065139" y="1593923"/>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1" name="Freeform: Shape 10">
              <a:extLst>
                <a:ext uri="{FF2B5EF4-FFF2-40B4-BE49-F238E27FC236}">
                  <a16:creationId xmlns:a16="http://schemas.microsoft.com/office/drawing/2014/main" id="{6E76682C-51E5-4D88-A4ED-D21227977BAA}"/>
                </a:ext>
              </a:extLst>
            </p:cNvPr>
            <p:cNvSpPr/>
            <p:nvPr/>
          </p:nvSpPr>
          <p:spPr>
            <a:xfrm>
              <a:off x="7127078" y="1299961"/>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 name="Freeform: Shape 11">
              <a:extLst>
                <a:ext uri="{FF2B5EF4-FFF2-40B4-BE49-F238E27FC236}">
                  <a16:creationId xmlns:a16="http://schemas.microsoft.com/office/drawing/2014/main" id="{5A8E1B2F-D9AF-4EC5-BF22-3996BC07EC95}"/>
                </a:ext>
              </a:extLst>
            </p:cNvPr>
            <p:cNvSpPr/>
            <p:nvPr/>
          </p:nvSpPr>
          <p:spPr>
            <a:xfrm>
              <a:off x="7060377" y="1233878"/>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3" name="Freeform: Shape 12">
              <a:extLst>
                <a:ext uri="{FF2B5EF4-FFF2-40B4-BE49-F238E27FC236}">
                  <a16:creationId xmlns:a16="http://schemas.microsoft.com/office/drawing/2014/main" id="{1D39F8A2-E674-457B-A208-6ED2F85AEC31}"/>
                </a:ext>
              </a:extLst>
            </p:cNvPr>
            <p:cNvSpPr/>
            <p:nvPr/>
          </p:nvSpPr>
          <p:spPr>
            <a:xfrm>
              <a:off x="7418267" y="1845139"/>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4" name="Freeform: Shape 13">
              <a:extLst>
                <a:ext uri="{FF2B5EF4-FFF2-40B4-BE49-F238E27FC236}">
                  <a16:creationId xmlns:a16="http://schemas.microsoft.com/office/drawing/2014/main" id="{3DAE4CD3-F950-4333-8D8C-0D3B28994B49}"/>
                </a:ext>
              </a:extLst>
            </p:cNvPr>
            <p:cNvSpPr/>
            <p:nvPr/>
          </p:nvSpPr>
          <p:spPr>
            <a:xfrm>
              <a:off x="736708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5" name="Freeform: Shape 14">
              <a:extLst>
                <a:ext uri="{FF2B5EF4-FFF2-40B4-BE49-F238E27FC236}">
                  <a16:creationId xmlns:a16="http://schemas.microsoft.com/office/drawing/2014/main" id="{33FF2A41-B02B-48FB-8FBA-2E38AC634FF5}"/>
                </a:ext>
              </a:extLst>
            </p:cNvPr>
            <p:cNvSpPr/>
            <p:nvPr/>
          </p:nvSpPr>
          <p:spPr>
            <a:xfrm>
              <a:off x="6865870" y="1845215"/>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6" name="Freeform: Shape 15">
              <a:extLst>
                <a:ext uri="{FF2B5EF4-FFF2-40B4-BE49-F238E27FC236}">
                  <a16:creationId xmlns:a16="http://schemas.microsoft.com/office/drawing/2014/main" id="{93E02335-C88E-4C6D-A7C9-BA979C5CD3BC}"/>
                </a:ext>
              </a:extLst>
            </p:cNvPr>
            <p:cNvSpPr/>
            <p:nvPr/>
          </p:nvSpPr>
          <p:spPr>
            <a:xfrm>
              <a:off x="681463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21" name="Freeform: Shape 20">
              <a:extLst>
                <a:ext uri="{FF2B5EF4-FFF2-40B4-BE49-F238E27FC236}">
                  <a16:creationId xmlns:a16="http://schemas.microsoft.com/office/drawing/2014/main" id="{F2CA54F3-BD9D-4C19-A4F2-C165572EACF8}"/>
                </a:ext>
              </a:extLst>
            </p:cNvPr>
            <p:cNvSpPr/>
            <p:nvPr/>
          </p:nvSpPr>
          <p:spPr>
            <a:xfrm>
              <a:off x="6754448" y="1540406"/>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788"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grpSp>
      <p:pic>
        <p:nvPicPr>
          <p:cNvPr id="25" name="Graphic 24">
            <a:extLst>
              <a:ext uri="{FF2B5EF4-FFF2-40B4-BE49-F238E27FC236}">
                <a16:creationId xmlns:a16="http://schemas.microsoft.com/office/drawing/2014/main" id="{C8687AFB-269F-45B5-BFBA-BC42F01F84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08323" y="2479090"/>
            <a:ext cx="1706880" cy="2133600"/>
          </a:xfrm>
          <a:prstGeom prst="rect">
            <a:avLst/>
          </a:prstGeom>
        </p:spPr>
      </p:pic>
      <p:cxnSp>
        <p:nvCxnSpPr>
          <p:cNvPr id="60" name="Straight Connector 59">
            <a:extLst>
              <a:ext uri="{FF2B5EF4-FFF2-40B4-BE49-F238E27FC236}">
                <a16:creationId xmlns:a16="http://schemas.microsoft.com/office/drawing/2014/main" id="{69903F4B-E4A2-42BF-B348-377827309299}"/>
              </a:ext>
            </a:extLst>
          </p:cNvPr>
          <p:cNvCxnSpPr>
            <a:cxnSpLocks/>
          </p:cNvCxnSpPr>
          <p:nvPr/>
        </p:nvCxnSpPr>
        <p:spPr>
          <a:xfrm>
            <a:off x="4731366" y="753689"/>
            <a:ext cx="0" cy="655936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F6D887C9-DC14-174A-B801-93960AB70F93}"/>
              </a:ext>
            </a:extLst>
          </p:cNvPr>
          <p:cNvPicPr>
            <a:picLocks noChangeAspect="1"/>
          </p:cNvPicPr>
          <p:nvPr/>
        </p:nvPicPr>
        <p:blipFill rotWithShape="1">
          <a:blip r:embed="rId6"/>
          <a:srcRect l="12206" r="18523"/>
          <a:stretch/>
        </p:blipFill>
        <p:spPr>
          <a:xfrm>
            <a:off x="5919144" y="753688"/>
            <a:ext cx="6528643" cy="7068483"/>
          </a:xfrm>
          <a:prstGeom prst="rect">
            <a:avLst/>
          </a:prstGeom>
        </p:spPr>
      </p:pic>
      <p:sp>
        <p:nvSpPr>
          <p:cNvPr id="5" name="TextBox 4">
            <a:extLst>
              <a:ext uri="{FF2B5EF4-FFF2-40B4-BE49-F238E27FC236}">
                <a16:creationId xmlns:a16="http://schemas.microsoft.com/office/drawing/2014/main" id="{C815829C-B741-1849-A890-EECD1864D968}"/>
              </a:ext>
            </a:extLst>
          </p:cNvPr>
          <p:cNvSpPr txBox="1"/>
          <p:nvPr/>
        </p:nvSpPr>
        <p:spPr>
          <a:xfrm>
            <a:off x="6158506" y="7083508"/>
            <a:ext cx="1732104" cy="683264"/>
          </a:xfrm>
          <a:prstGeom prst="rect">
            <a:avLst/>
          </a:prstGeom>
          <a:solidFill>
            <a:schemeClr val="tx1"/>
          </a:solidFill>
        </p:spPr>
        <p:txBody>
          <a:bodyPr wrap="square" rtlCol="0">
            <a:spAutoFit/>
          </a:bodyPr>
          <a:lstStyle/>
          <a:p>
            <a:pPr defTabSz="731520"/>
            <a:r>
              <a:rPr lang="en-US" sz="1920" dirty="0">
                <a:solidFill>
                  <a:srgbClr val="FF0000"/>
                </a:solidFill>
                <a:latin typeface="Amazon Ember"/>
              </a:rPr>
              <a:t>Customer requests</a:t>
            </a:r>
          </a:p>
        </p:txBody>
      </p:sp>
      <p:sp>
        <p:nvSpPr>
          <p:cNvPr id="22" name="TextBox 21">
            <a:extLst>
              <a:ext uri="{FF2B5EF4-FFF2-40B4-BE49-F238E27FC236}">
                <a16:creationId xmlns:a16="http://schemas.microsoft.com/office/drawing/2014/main" id="{1071120E-E1F5-2645-8E02-00E398E2586F}"/>
              </a:ext>
            </a:extLst>
          </p:cNvPr>
          <p:cNvSpPr txBox="1"/>
          <p:nvPr/>
        </p:nvSpPr>
        <p:spPr>
          <a:xfrm>
            <a:off x="10536398" y="7083507"/>
            <a:ext cx="1732104" cy="683264"/>
          </a:xfrm>
          <a:prstGeom prst="rect">
            <a:avLst/>
          </a:prstGeom>
          <a:solidFill>
            <a:schemeClr val="tx1"/>
          </a:solidFill>
        </p:spPr>
        <p:txBody>
          <a:bodyPr wrap="square" rtlCol="0">
            <a:spAutoFit/>
          </a:bodyPr>
          <a:lstStyle/>
          <a:p>
            <a:pPr defTabSz="731520"/>
            <a:r>
              <a:rPr lang="en-US" sz="1920" dirty="0">
                <a:solidFill>
                  <a:srgbClr val="FF0000"/>
                </a:solidFill>
                <a:latin typeface="Amazon Ember"/>
              </a:rPr>
              <a:t>Completed actions</a:t>
            </a:r>
          </a:p>
        </p:txBody>
      </p:sp>
      <p:sp>
        <p:nvSpPr>
          <p:cNvPr id="23" name="TextBox 22">
            <a:extLst>
              <a:ext uri="{FF2B5EF4-FFF2-40B4-BE49-F238E27FC236}">
                <a16:creationId xmlns:a16="http://schemas.microsoft.com/office/drawing/2014/main" id="{56BCEBC5-EEC5-2D4F-B90E-ABD4D84E772C}"/>
              </a:ext>
            </a:extLst>
          </p:cNvPr>
          <p:cNvSpPr txBox="1"/>
          <p:nvPr/>
        </p:nvSpPr>
        <p:spPr>
          <a:xfrm>
            <a:off x="8065861" y="6612959"/>
            <a:ext cx="2154498"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Financial Services App</a:t>
            </a:r>
          </a:p>
        </p:txBody>
      </p:sp>
      <p:sp>
        <p:nvSpPr>
          <p:cNvPr id="24" name="TextBox 23">
            <a:extLst>
              <a:ext uri="{FF2B5EF4-FFF2-40B4-BE49-F238E27FC236}">
                <a16:creationId xmlns:a16="http://schemas.microsoft.com/office/drawing/2014/main" id="{262FD2EC-19C3-AE44-B16C-E6AB86B84E46}"/>
              </a:ext>
            </a:extLst>
          </p:cNvPr>
          <p:cNvSpPr txBox="1"/>
          <p:nvPr/>
        </p:nvSpPr>
        <p:spPr>
          <a:xfrm>
            <a:off x="7890610" y="3872900"/>
            <a:ext cx="2112501" cy="338554"/>
          </a:xfrm>
          <a:prstGeom prst="rect">
            <a:avLst/>
          </a:prstGeom>
          <a:solidFill>
            <a:schemeClr val="tx1"/>
          </a:solidFill>
        </p:spPr>
        <p:txBody>
          <a:bodyPr wrap="square" rtlCol="0">
            <a:spAutoFit/>
          </a:bodyPr>
          <a:lstStyle/>
          <a:p>
            <a:pPr defTabSz="731520"/>
            <a:r>
              <a:rPr lang="en-US" sz="1600" dirty="0">
                <a:solidFill>
                  <a:srgbClr val="FF0000"/>
                </a:solidFill>
                <a:latin typeface="Amazon Ember"/>
              </a:rPr>
              <a:t>        Control Plane</a:t>
            </a:r>
          </a:p>
        </p:txBody>
      </p:sp>
      <p:sp>
        <p:nvSpPr>
          <p:cNvPr id="26" name="TextBox 25">
            <a:extLst>
              <a:ext uri="{FF2B5EF4-FFF2-40B4-BE49-F238E27FC236}">
                <a16:creationId xmlns:a16="http://schemas.microsoft.com/office/drawing/2014/main" id="{55C39F13-E6AC-0641-BE19-1C2565AD41EA}"/>
              </a:ext>
            </a:extLst>
          </p:cNvPr>
          <p:cNvSpPr txBox="1"/>
          <p:nvPr/>
        </p:nvSpPr>
        <p:spPr>
          <a:xfrm>
            <a:off x="8518271" y="6154778"/>
            <a:ext cx="1634824"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Data Plane</a:t>
            </a:r>
          </a:p>
        </p:txBody>
      </p:sp>
      <p:sp>
        <p:nvSpPr>
          <p:cNvPr id="29" name="TextBox 28">
            <a:extLst>
              <a:ext uri="{FF2B5EF4-FFF2-40B4-BE49-F238E27FC236}">
                <a16:creationId xmlns:a16="http://schemas.microsoft.com/office/drawing/2014/main" id="{3B7E01F0-4E52-2E47-BB1C-4AEEB0EAB470}"/>
              </a:ext>
            </a:extLst>
          </p:cNvPr>
          <p:cNvSpPr txBox="1"/>
          <p:nvPr/>
        </p:nvSpPr>
        <p:spPr>
          <a:xfrm>
            <a:off x="10989597" y="1648017"/>
            <a:ext cx="1362986"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Throughput</a:t>
            </a:r>
          </a:p>
        </p:txBody>
      </p:sp>
      <p:grpSp>
        <p:nvGrpSpPr>
          <p:cNvPr id="28" name="Group 27">
            <a:extLst>
              <a:ext uri="{FF2B5EF4-FFF2-40B4-BE49-F238E27FC236}">
                <a16:creationId xmlns:a16="http://schemas.microsoft.com/office/drawing/2014/main" id="{8DF073AC-49B5-144D-9674-D00D0DCFF455}"/>
              </a:ext>
            </a:extLst>
          </p:cNvPr>
          <p:cNvGrpSpPr/>
          <p:nvPr/>
        </p:nvGrpSpPr>
        <p:grpSpPr>
          <a:xfrm>
            <a:off x="3954458" y="3537772"/>
            <a:ext cx="7049741" cy="3253957"/>
            <a:chOff x="2471536" y="2211107"/>
            <a:chExt cx="4406088" cy="2033723"/>
          </a:xfrm>
        </p:grpSpPr>
        <p:sp>
          <p:nvSpPr>
            <p:cNvPr id="17" name="&quot;No&quot; Symbol 16">
              <a:extLst>
                <a:ext uri="{FF2B5EF4-FFF2-40B4-BE49-F238E27FC236}">
                  <a16:creationId xmlns:a16="http://schemas.microsoft.com/office/drawing/2014/main" id="{FCB1C224-880B-404F-B7E7-EFC99DF550C6}"/>
                </a:ext>
              </a:extLst>
            </p:cNvPr>
            <p:cNvSpPr/>
            <p:nvPr/>
          </p:nvSpPr>
          <p:spPr>
            <a:xfrm>
              <a:off x="6567541" y="3937938"/>
              <a:ext cx="310083" cy="306892"/>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0000"/>
                </a:solidFill>
                <a:latin typeface="Amazon Ember"/>
              </a:endParaRPr>
            </a:p>
          </p:txBody>
        </p:sp>
        <p:cxnSp>
          <p:nvCxnSpPr>
            <p:cNvPr id="19" name="Straight Arrow Connector 18">
              <a:extLst>
                <a:ext uri="{FF2B5EF4-FFF2-40B4-BE49-F238E27FC236}">
                  <a16:creationId xmlns:a16="http://schemas.microsoft.com/office/drawing/2014/main" id="{9AFDEBD1-0681-674F-8B97-238AF4BBEAD6}"/>
                </a:ext>
              </a:extLst>
            </p:cNvPr>
            <p:cNvCxnSpPr>
              <a:cxnSpLocks/>
            </p:cNvCxnSpPr>
            <p:nvPr/>
          </p:nvCxnSpPr>
          <p:spPr>
            <a:xfrm>
              <a:off x="2471536" y="2211107"/>
              <a:ext cx="4083648" cy="18664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02949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Horizontal)">
                                      <p:cBhvr>
                                        <p:cTn id="7" dur="500"/>
                                        <p:tgtEl>
                                          <p:spTgt spid="6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dissolv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gs>
            <a:gs pos="0">
              <a:schemeClr val="accent2"/>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638CD-C885-4A16-A041-3854D38E04F5}"/>
              </a:ext>
            </a:extLst>
          </p:cNvPr>
          <p:cNvSpPr/>
          <p:nvPr/>
        </p:nvSpPr>
        <p:spPr>
          <a:xfrm>
            <a:off x="0" y="414918"/>
            <a:ext cx="14630400" cy="8229600"/>
          </a:xfrm>
          <a:prstGeom prst="rect">
            <a:avLst/>
          </a:prstGeom>
          <a:gradFill>
            <a:gsLst>
              <a:gs pos="100000">
                <a:schemeClr val="accent1"/>
              </a:gs>
              <a:gs pos="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3" name="TextBox 2">
            <a:extLst>
              <a:ext uri="{FF2B5EF4-FFF2-40B4-BE49-F238E27FC236}">
                <a16:creationId xmlns:a16="http://schemas.microsoft.com/office/drawing/2014/main" id="{B81E8709-D639-488D-BD28-FB0138D5284C}"/>
              </a:ext>
            </a:extLst>
          </p:cNvPr>
          <p:cNvSpPr txBox="1"/>
          <p:nvPr/>
        </p:nvSpPr>
        <p:spPr>
          <a:xfrm>
            <a:off x="340452" y="2540632"/>
            <a:ext cx="4291832" cy="4721292"/>
          </a:xfrm>
          <a:prstGeom prst="rect">
            <a:avLst/>
          </a:prstGeom>
          <a:noFill/>
        </p:spPr>
        <p:txBody>
          <a:bodyPr wrap="square" rtlCol="0">
            <a:spAutoFit/>
          </a:bodyPr>
          <a:lstStyle/>
          <a:p>
            <a:pPr algn="ctr" defTabSz="731520">
              <a:defRPr/>
            </a:pPr>
            <a:r>
              <a:rPr lang="en-US" sz="4160" b="1" dirty="0">
                <a:solidFill>
                  <a:prstClr val="white"/>
                </a:solidFill>
                <a:latin typeface="Amazon Ember"/>
              </a:rPr>
              <a:t>STPA Hazards</a:t>
            </a:r>
          </a:p>
          <a:p>
            <a:pPr algn="ctr" defTabSz="731520">
              <a:defRPr/>
            </a:pPr>
            <a:r>
              <a:rPr lang="en-US" sz="2880" b="1" dirty="0">
                <a:solidFill>
                  <a:prstClr val="white"/>
                </a:solidFill>
                <a:latin typeface="Amazon Ember"/>
              </a:rPr>
              <a:t>Model problems:</a:t>
            </a:r>
          </a:p>
          <a:p>
            <a:pPr algn="ctr" defTabSz="731520">
              <a:defRPr/>
            </a:pPr>
            <a:r>
              <a:rPr lang="en-US" sz="2880" b="1" dirty="0">
                <a:solidFill>
                  <a:prstClr val="white"/>
                </a:solidFill>
                <a:latin typeface="Amazon Ember"/>
              </a:rPr>
              <a:t>Model mismatch</a:t>
            </a:r>
          </a:p>
          <a:p>
            <a:pPr algn="ctr" defTabSz="731520">
              <a:defRPr/>
            </a:pPr>
            <a:r>
              <a:rPr lang="en-US" sz="2880" b="1" dirty="0">
                <a:solidFill>
                  <a:prstClr val="white"/>
                </a:solidFill>
                <a:latin typeface="Amazon Ember"/>
              </a:rPr>
              <a:t>Missing inputs</a:t>
            </a:r>
          </a:p>
          <a:p>
            <a:pPr algn="ctr" defTabSz="731520">
              <a:defRPr/>
            </a:pPr>
            <a:r>
              <a:rPr lang="en-US" sz="2880" b="1" dirty="0">
                <a:solidFill>
                  <a:prstClr val="white"/>
                </a:solidFill>
                <a:latin typeface="Amazon Ember"/>
              </a:rPr>
              <a:t>Missing updates</a:t>
            </a:r>
          </a:p>
          <a:p>
            <a:pPr algn="ctr" defTabSz="731520">
              <a:defRPr/>
            </a:pPr>
            <a:r>
              <a:rPr lang="en-US" sz="2880" b="1" dirty="0">
                <a:solidFill>
                  <a:prstClr val="white"/>
                </a:solidFill>
                <a:latin typeface="Amazon Ember"/>
              </a:rPr>
              <a:t>Updates too rapid</a:t>
            </a:r>
          </a:p>
          <a:p>
            <a:pPr algn="ctr" defTabSz="731520">
              <a:defRPr/>
            </a:pPr>
            <a:r>
              <a:rPr lang="en-US" sz="2880" b="1" dirty="0">
                <a:solidFill>
                  <a:prstClr val="white"/>
                </a:solidFill>
                <a:latin typeface="Amazon Ember"/>
              </a:rPr>
              <a:t>Updates infrequent</a:t>
            </a:r>
          </a:p>
          <a:p>
            <a:pPr algn="ctr" defTabSz="731520">
              <a:defRPr/>
            </a:pPr>
            <a:r>
              <a:rPr lang="en-US" sz="2880" b="1" dirty="0">
                <a:solidFill>
                  <a:prstClr val="white"/>
                </a:solidFill>
                <a:latin typeface="Amazon Ember"/>
              </a:rPr>
              <a:t>Updates delayed</a:t>
            </a:r>
          </a:p>
          <a:p>
            <a:pPr algn="ctr" defTabSz="731520">
              <a:defRPr/>
            </a:pPr>
            <a:r>
              <a:rPr lang="en-US" sz="2880" b="1" dirty="0">
                <a:solidFill>
                  <a:prstClr val="white"/>
                </a:solidFill>
                <a:latin typeface="Amazon Ember"/>
              </a:rPr>
              <a:t>Coordination problems</a:t>
            </a:r>
          </a:p>
          <a:p>
            <a:pPr algn="ctr" defTabSz="731520">
              <a:defRPr/>
            </a:pPr>
            <a:r>
              <a:rPr lang="en-US" sz="2880" b="1" dirty="0">
                <a:solidFill>
                  <a:prstClr val="white"/>
                </a:solidFill>
                <a:latin typeface="Amazon Ember"/>
              </a:rPr>
              <a:t>Degradation over time</a:t>
            </a:r>
          </a:p>
        </p:txBody>
      </p:sp>
      <p:sp>
        <p:nvSpPr>
          <p:cNvPr id="45" name="TextBox 44">
            <a:extLst>
              <a:ext uri="{FF2B5EF4-FFF2-40B4-BE49-F238E27FC236}">
                <a16:creationId xmlns:a16="http://schemas.microsoft.com/office/drawing/2014/main" id="{C555C47E-4892-42C8-B20B-BDA16A5EC58C}"/>
              </a:ext>
            </a:extLst>
          </p:cNvPr>
          <p:cNvSpPr txBox="1"/>
          <p:nvPr/>
        </p:nvSpPr>
        <p:spPr>
          <a:xfrm>
            <a:off x="14815504" y="5017398"/>
            <a:ext cx="3018728"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Epidemic </a:t>
            </a:r>
            <a:br>
              <a:rPr lang="en-US" sz="2880" dirty="0">
                <a:solidFill>
                  <a:prstClr val="white"/>
                </a:solidFill>
                <a:latin typeface="Amazon Ember"/>
              </a:rPr>
            </a:br>
            <a:r>
              <a:rPr lang="en-US" sz="2880" dirty="0">
                <a:solidFill>
                  <a:prstClr val="white"/>
                </a:solidFill>
                <a:latin typeface="Amazon Ember"/>
              </a:rPr>
              <a:t>failure modes</a:t>
            </a:r>
          </a:p>
        </p:txBody>
      </p:sp>
      <p:sp>
        <p:nvSpPr>
          <p:cNvPr id="46" name="TextBox 45">
            <a:extLst>
              <a:ext uri="{FF2B5EF4-FFF2-40B4-BE49-F238E27FC236}">
                <a16:creationId xmlns:a16="http://schemas.microsoft.com/office/drawing/2014/main" id="{D9B5EAAD-8B14-40E3-A27C-35E1929619F9}"/>
              </a:ext>
            </a:extLst>
          </p:cNvPr>
          <p:cNvSpPr txBox="1"/>
          <p:nvPr/>
        </p:nvSpPr>
        <p:spPr>
          <a:xfrm>
            <a:off x="19216781" y="5017398"/>
            <a:ext cx="3237344" cy="978729"/>
          </a:xfrm>
          <a:prstGeom prst="rect">
            <a:avLst/>
          </a:prstGeom>
          <a:noFill/>
        </p:spPr>
        <p:txBody>
          <a:bodyPr wrap="square" rtlCol="0">
            <a:spAutoFit/>
          </a:bodyPr>
          <a:lstStyle/>
          <a:p>
            <a:pPr algn="ctr" defTabSz="731520">
              <a:defRPr/>
            </a:pPr>
            <a:r>
              <a:rPr lang="en-US" sz="2880" dirty="0">
                <a:solidFill>
                  <a:prstClr val="white"/>
                </a:solidFill>
                <a:latin typeface="Amazon Ember"/>
              </a:rPr>
              <a:t>Automation and continuous chaos</a:t>
            </a:r>
          </a:p>
        </p:txBody>
      </p:sp>
      <p:pic>
        <p:nvPicPr>
          <p:cNvPr id="4" name="Graphic 3">
            <a:extLst>
              <a:ext uri="{FF2B5EF4-FFF2-40B4-BE49-F238E27FC236}">
                <a16:creationId xmlns:a16="http://schemas.microsoft.com/office/drawing/2014/main" id="{C229C6D5-54B1-42FF-B0CE-C5C36105B2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2764" y="753689"/>
            <a:ext cx="2057288" cy="1381995"/>
          </a:xfrm>
          <a:prstGeom prst="rect">
            <a:avLst/>
          </a:prstGeom>
        </p:spPr>
      </p:pic>
      <p:grpSp>
        <p:nvGrpSpPr>
          <p:cNvPr id="7" name="Graphic 5">
            <a:extLst>
              <a:ext uri="{FF2B5EF4-FFF2-40B4-BE49-F238E27FC236}">
                <a16:creationId xmlns:a16="http://schemas.microsoft.com/office/drawing/2014/main" id="{382C69D6-1122-46B2-9EBB-BD17A0D85C7E}"/>
              </a:ext>
            </a:extLst>
          </p:cNvPr>
          <p:cNvGrpSpPr/>
          <p:nvPr/>
        </p:nvGrpSpPr>
        <p:grpSpPr>
          <a:xfrm>
            <a:off x="19877426" y="2573644"/>
            <a:ext cx="1736133" cy="1944494"/>
            <a:chOff x="6754448" y="1141485"/>
            <a:chExt cx="942975" cy="1056146"/>
          </a:xfrm>
        </p:grpSpPr>
        <p:sp>
          <p:nvSpPr>
            <p:cNvPr id="8" name="Freeform: Shape 7">
              <a:extLst>
                <a:ext uri="{FF2B5EF4-FFF2-40B4-BE49-F238E27FC236}">
                  <a16:creationId xmlns:a16="http://schemas.microsoft.com/office/drawing/2014/main" id="{51E40A98-B135-40FB-A06D-F1889CDFC462}"/>
                </a:ext>
              </a:extLst>
            </p:cNvPr>
            <p:cNvSpPr/>
            <p:nvPr/>
          </p:nvSpPr>
          <p:spPr>
            <a:xfrm>
              <a:off x="6978462" y="1141485"/>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22093"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sp>
          <p:nvSpPr>
            <p:cNvPr id="9" name="Freeform: Shape 8">
              <a:extLst>
                <a:ext uri="{FF2B5EF4-FFF2-40B4-BE49-F238E27FC236}">
                  <a16:creationId xmlns:a16="http://schemas.microsoft.com/office/drawing/2014/main" id="{621F48D1-BE02-470A-9039-9E032720C50C}"/>
                </a:ext>
              </a:extLst>
            </p:cNvPr>
            <p:cNvSpPr/>
            <p:nvPr/>
          </p:nvSpPr>
          <p:spPr>
            <a:xfrm>
              <a:off x="7172772" y="1593923"/>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0" name="Freeform: Shape 9">
              <a:extLst>
                <a:ext uri="{FF2B5EF4-FFF2-40B4-BE49-F238E27FC236}">
                  <a16:creationId xmlns:a16="http://schemas.microsoft.com/office/drawing/2014/main" id="{6553FFF1-EE1D-478B-86D4-9F18EC4A19EE}"/>
                </a:ext>
              </a:extLst>
            </p:cNvPr>
            <p:cNvSpPr/>
            <p:nvPr/>
          </p:nvSpPr>
          <p:spPr>
            <a:xfrm>
              <a:off x="7065139" y="1593923"/>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1" name="Freeform: Shape 10">
              <a:extLst>
                <a:ext uri="{FF2B5EF4-FFF2-40B4-BE49-F238E27FC236}">
                  <a16:creationId xmlns:a16="http://schemas.microsoft.com/office/drawing/2014/main" id="{6E76682C-51E5-4D88-A4ED-D21227977BAA}"/>
                </a:ext>
              </a:extLst>
            </p:cNvPr>
            <p:cNvSpPr/>
            <p:nvPr/>
          </p:nvSpPr>
          <p:spPr>
            <a:xfrm>
              <a:off x="7127078" y="1299961"/>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 name="Freeform: Shape 11">
              <a:extLst>
                <a:ext uri="{FF2B5EF4-FFF2-40B4-BE49-F238E27FC236}">
                  <a16:creationId xmlns:a16="http://schemas.microsoft.com/office/drawing/2014/main" id="{5A8E1B2F-D9AF-4EC5-BF22-3996BC07EC95}"/>
                </a:ext>
              </a:extLst>
            </p:cNvPr>
            <p:cNvSpPr/>
            <p:nvPr/>
          </p:nvSpPr>
          <p:spPr>
            <a:xfrm>
              <a:off x="7060377" y="1233878"/>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3" name="Freeform: Shape 12">
              <a:extLst>
                <a:ext uri="{FF2B5EF4-FFF2-40B4-BE49-F238E27FC236}">
                  <a16:creationId xmlns:a16="http://schemas.microsoft.com/office/drawing/2014/main" id="{1D39F8A2-E674-457B-A208-6ED2F85AEC31}"/>
                </a:ext>
              </a:extLst>
            </p:cNvPr>
            <p:cNvSpPr/>
            <p:nvPr/>
          </p:nvSpPr>
          <p:spPr>
            <a:xfrm>
              <a:off x="7418267" y="1845139"/>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4" name="Freeform: Shape 13">
              <a:extLst>
                <a:ext uri="{FF2B5EF4-FFF2-40B4-BE49-F238E27FC236}">
                  <a16:creationId xmlns:a16="http://schemas.microsoft.com/office/drawing/2014/main" id="{3DAE4CD3-F950-4333-8D8C-0D3B28994B49}"/>
                </a:ext>
              </a:extLst>
            </p:cNvPr>
            <p:cNvSpPr/>
            <p:nvPr/>
          </p:nvSpPr>
          <p:spPr>
            <a:xfrm>
              <a:off x="736708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5" name="Freeform: Shape 14">
              <a:extLst>
                <a:ext uri="{FF2B5EF4-FFF2-40B4-BE49-F238E27FC236}">
                  <a16:creationId xmlns:a16="http://schemas.microsoft.com/office/drawing/2014/main" id="{33FF2A41-B02B-48FB-8FBA-2E38AC634FF5}"/>
                </a:ext>
              </a:extLst>
            </p:cNvPr>
            <p:cNvSpPr/>
            <p:nvPr/>
          </p:nvSpPr>
          <p:spPr>
            <a:xfrm>
              <a:off x="6865870" y="1845215"/>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6" name="Freeform: Shape 15">
              <a:extLst>
                <a:ext uri="{FF2B5EF4-FFF2-40B4-BE49-F238E27FC236}">
                  <a16:creationId xmlns:a16="http://schemas.microsoft.com/office/drawing/2014/main" id="{93E02335-C88E-4C6D-A7C9-BA979C5CD3BC}"/>
                </a:ext>
              </a:extLst>
            </p:cNvPr>
            <p:cNvSpPr/>
            <p:nvPr/>
          </p:nvSpPr>
          <p:spPr>
            <a:xfrm>
              <a:off x="681463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21" name="Freeform: Shape 20">
              <a:extLst>
                <a:ext uri="{FF2B5EF4-FFF2-40B4-BE49-F238E27FC236}">
                  <a16:creationId xmlns:a16="http://schemas.microsoft.com/office/drawing/2014/main" id="{F2CA54F3-BD9D-4C19-A4F2-C165572EACF8}"/>
                </a:ext>
              </a:extLst>
            </p:cNvPr>
            <p:cNvSpPr/>
            <p:nvPr/>
          </p:nvSpPr>
          <p:spPr>
            <a:xfrm>
              <a:off x="6754448" y="1540406"/>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788"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grpSp>
      <p:pic>
        <p:nvPicPr>
          <p:cNvPr id="25" name="Graphic 24">
            <a:extLst>
              <a:ext uri="{FF2B5EF4-FFF2-40B4-BE49-F238E27FC236}">
                <a16:creationId xmlns:a16="http://schemas.microsoft.com/office/drawing/2014/main" id="{C8687AFB-269F-45B5-BFBA-BC42F01F84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08323" y="2479090"/>
            <a:ext cx="1706880" cy="2133600"/>
          </a:xfrm>
          <a:prstGeom prst="rect">
            <a:avLst/>
          </a:prstGeom>
        </p:spPr>
      </p:pic>
      <p:cxnSp>
        <p:nvCxnSpPr>
          <p:cNvPr id="60" name="Straight Connector 59">
            <a:extLst>
              <a:ext uri="{FF2B5EF4-FFF2-40B4-BE49-F238E27FC236}">
                <a16:creationId xmlns:a16="http://schemas.microsoft.com/office/drawing/2014/main" id="{69903F4B-E4A2-42BF-B348-377827309299}"/>
              </a:ext>
            </a:extLst>
          </p:cNvPr>
          <p:cNvCxnSpPr>
            <a:cxnSpLocks/>
          </p:cNvCxnSpPr>
          <p:nvPr/>
        </p:nvCxnSpPr>
        <p:spPr>
          <a:xfrm>
            <a:off x="4731366" y="753689"/>
            <a:ext cx="0" cy="655936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F6D887C9-DC14-174A-B801-93960AB70F93}"/>
              </a:ext>
            </a:extLst>
          </p:cNvPr>
          <p:cNvPicPr>
            <a:picLocks noChangeAspect="1"/>
          </p:cNvPicPr>
          <p:nvPr/>
        </p:nvPicPr>
        <p:blipFill rotWithShape="1">
          <a:blip r:embed="rId6"/>
          <a:srcRect l="12206" r="18523"/>
          <a:stretch/>
        </p:blipFill>
        <p:spPr>
          <a:xfrm>
            <a:off x="5919144" y="753688"/>
            <a:ext cx="6528643" cy="7068483"/>
          </a:xfrm>
          <a:prstGeom prst="rect">
            <a:avLst/>
          </a:prstGeom>
        </p:spPr>
      </p:pic>
      <p:sp>
        <p:nvSpPr>
          <p:cNvPr id="5" name="TextBox 4">
            <a:extLst>
              <a:ext uri="{FF2B5EF4-FFF2-40B4-BE49-F238E27FC236}">
                <a16:creationId xmlns:a16="http://schemas.microsoft.com/office/drawing/2014/main" id="{C815829C-B741-1849-A890-EECD1864D968}"/>
              </a:ext>
            </a:extLst>
          </p:cNvPr>
          <p:cNvSpPr txBox="1"/>
          <p:nvPr/>
        </p:nvSpPr>
        <p:spPr>
          <a:xfrm>
            <a:off x="6158506" y="7083508"/>
            <a:ext cx="1732104" cy="683264"/>
          </a:xfrm>
          <a:prstGeom prst="rect">
            <a:avLst/>
          </a:prstGeom>
          <a:solidFill>
            <a:schemeClr val="tx1"/>
          </a:solidFill>
        </p:spPr>
        <p:txBody>
          <a:bodyPr wrap="square" rtlCol="0">
            <a:spAutoFit/>
          </a:bodyPr>
          <a:lstStyle/>
          <a:p>
            <a:pPr defTabSz="731520"/>
            <a:r>
              <a:rPr lang="en-US" sz="1920" dirty="0">
                <a:solidFill>
                  <a:srgbClr val="FF0000"/>
                </a:solidFill>
                <a:latin typeface="Amazon Ember"/>
              </a:rPr>
              <a:t>Customer requests</a:t>
            </a:r>
          </a:p>
        </p:txBody>
      </p:sp>
      <p:sp>
        <p:nvSpPr>
          <p:cNvPr id="22" name="TextBox 21">
            <a:extLst>
              <a:ext uri="{FF2B5EF4-FFF2-40B4-BE49-F238E27FC236}">
                <a16:creationId xmlns:a16="http://schemas.microsoft.com/office/drawing/2014/main" id="{1071120E-E1F5-2645-8E02-00E398E2586F}"/>
              </a:ext>
            </a:extLst>
          </p:cNvPr>
          <p:cNvSpPr txBox="1"/>
          <p:nvPr/>
        </p:nvSpPr>
        <p:spPr>
          <a:xfrm>
            <a:off x="10536398" y="7083507"/>
            <a:ext cx="1732104" cy="683264"/>
          </a:xfrm>
          <a:prstGeom prst="rect">
            <a:avLst/>
          </a:prstGeom>
          <a:solidFill>
            <a:schemeClr val="tx1"/>
          </a:solidFill>
        </p:spPr>
        <p:txBody>
          <a:bodyPr wrap="square" rtlCol="0">
            <a:spAutoFit/>
          </a:bodyPr>
          <a:lstStyle/>
          <a:p>
            <a:pPr defTabSz="731520"/>
            <a:r>
              <a:rPr lang="en-US" sz="1920" dirty="0">
                <a:solidFill>
                  <a:srgbClr val="FF0000"/>
                </a:solidFill>
                <a:latin typeface="Amazon Ember"/>
              </a:rPr>
              <a:t>Completed actions</a:t>
            </a:r>
          </a:p>
        </p:txBody>
      </p:sp>
      <p:sp>
        <p:nvSpPr>
          <p:cNvPr id="23" name="TextBox 22">
            <a:extLst>
              <a:ext uri="{FF2B5EF4-FFF2-40B4-BE49-F238E27FC236}">
                <a16:creationId xmlns:a16="http://schemas.microsoft.com/office/drawing/2014/main" id="{56BCEBC5-EEC5-2D4F-B90E-ABD4D84E772C}"/>
              </a:ext>
            </a:extLst>
          </p:cNvPr>
          <p:cNvSpPr txBox="1"/>
          <p:nvPr/>
        </p:nvSpPr>
        <p:spPr>
          <a:xfrm>
            <a:off x="8065861" y="6612959"/>
            <a:ext cx="2154498"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Financial Services App</a:t>
            </a:r>
          </a:p>
        </p:txBody>
      </p:sp>
      <p:sp>
        <p:nvSpPr>
          <p:cNvPr id="24" name="TextBox 23">
            <a:extLst>
              <a:ext uri="{FF2B5EF4-FFF2-40B4-BE49-F238E27FC236}">
                <a16:creationId xmlns:a16="http://schemas.microsoft.com/office/drawing/2014/main" id="{262FD2EC-19C3-AE44-B16C-E6AB86B84E46}"/>
              </a:ext>
            </a:extLst>
          </p:cNvPr>
          <p:cNvSpPr txBox="1"/>
          <p:nvPr/>
        </p:nvSpPr>
        <p:spPr>
          <a:xfrm>
            <a:off x="7890610" y="3872900"/>
            <a:ext cx="2112501" cy="338554"/>
          </a:xfrm>
          <a:prstGeom prst="rect">
            <a:avLst/>
          </a:prstGeom>
          <a:solidFill>
            <a:schemeClr val="tx1"/>
          </a:solidFill>
        </p:spPr>
        <p:txBody>
          <a:bodyPr wrap="square" rtlCol="0">
            <a:spAutoFit/>
          </a:bodyPr>
          <a:lstStyle/>
          <a:p>
            <a:pPr defTabSz="731520"/>
            <a:r>
              <a:rPr lang="en-US" sz="1600" dirty="0">
                <a:solidFill>
                  <a:srgbClr val="FF0000"/>
                </a:solidFill>
                <a:latin typeface="Amazon Ember"/>
              </a:rPr>
              <a:t>        Control Plane</a:t>
            </a:r>
          </a:p>
        </p:txBody>
      </p:sp>
      <p:sp>
        <p:nvSpPr>
          <p:cNvPr id="26" name="TextBox 25">
            <a:extLst>
              <a:ext uri="{FF2B5EF4-FFF2-40B4-BE49-F238E27FC236}">
                <a16:creationId xmlns:a16="http://schemas.microsoft.com/office/drawing/2014/main" id="{55C39F13-E6AC-0641-BE19-1C2565AD41EA}"/>
              </a:ext>
            </a:extLst>
          </p:cNvPr>
          <p:cNvSpPr txBox="1"/>
          <p:nvPr/>
        </p:nvSpPr>
        <p:spPr>
          <a:xfrm>
            <a:off x="8518271" y="6154778"/>
            <a:ext cx="1634824"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Data Plane</a:t>
            </a:r>
          </a:p>
        </p:txBody>
      </p:sp>
      <p:sp>
        <p:nvSpPr>
          <p:cNvPr id="29" name="TextBox 28">
            <a:extLst>
              <a:ext uri="{FF2B5EF4-FFF2-40B4-BE49-F238E27FC236}">
                <a16:creationId xmlns:a16="http://schemas.microsoft.com/office/drawing/2014/main" id="{3B7E01F0-4E52-2E47-BB1C-4AEEB0EAB470}"/>
              </a:ext>
            </a:extLst>
          </p:cNvPr>
          <p:cNvSpPr txBox="1"/>
          <p:nvPr/>
        </p:nvSpPr>
        <p:spPr>
          <a:xfrm>
            <a:off x="10989597" y="1648017"/>
            <a:ext cx="1362986" cy="313932"/>
          </a:xfrm>
          <a:prstGeom prst="rect">
            <a:avLst/>
          </a:prstGeom>
          <a:solidFill>
            <a:schemeClr val="tx1"/>
          </a:solidFill>
        </p:spPr>
        <p:txBody>
          <a:bodyPr wrap="square" rtlCol="0">
            <a:spAutoFit/>
          </a:bodyPr>
          <a:lstStyle/>
          <a:p>
            <a:pPr defTabSz="731520"/>
            <a:r>
              <a:rPr lang="en-US" sz="1440" dirty="0">
                <a:solidFill>
                  <a:srgbClr val="FF0000"/>
                </a:solidFill>
                <a:latin typeface="Amazon Ember"/>
              </a:rPr>
              <a:t>Throughput</a:t>
            </a:r>
          </a:p>
        </p:txBody>
      </p:sp>
      <p:sp>
        <p:nvSpPr>
          <p:cNvPr id="17" name="&quot;No&quot; Symbol 16">
            <a:extLst>
              <a:ext uri="{FF2B5EF4-FFF2-40B4-BE49-F238E27FC236}">
                <a16:creationId xmlns:a16="http://schemas.microsoft.com/office/drawing/2014/main" id="{FCB1C224-880B-404F-B7E7-EFC99DF550C6}"/>
              </a:ext>
            </a:extLst>
          </p:cNvPr>
          <p:cNvSpPr/>
          <p:nvPr/>
        </p:nvSpPr>
        <p:spPr>
          <a:xfrm>
            <a:off x="9043078" y="1866197"/>
            <a:ext cx="496133" cy="491027"/>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0000"/>
              </a:solidFill>
              <a:latin typeface="Amazon Ember"/>
            </a:endParaRPr>
          </a:p>
        </p:txBody>
      </p:sp>
      <p:cxnSp>
        <p:nvCxnSpPr>
          <p:cNvPr id="19" name="Straight Arrow Connector 18">
            <a:extLst>
              <a:ext uri="{FF2B5EF4-FFF2-40B4-BE49-F238E27FC236}">
                <a16:creationId xmlns:a16="http://schemas.microsoft.com/office/drawing/2014/main" id="{9AFDEBD1-0681-674F-8B97-238AF4BBEAD6}"/>
              </a:ext>
            </a:extLst>
          </p:cNvPr>
          <p:cNvCxnSpPr>
            <a:cxnSpLocks/>
          </p:cNvCxnSpPr>
          <p:nvPr/>
        </p:nvCxnSpPr>
        <p:spPr>
          <a:xfrm flipV="1">
            <a:off x="4351607" y="2154254"/>
            <a:ext cx="4691470" cy="11857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588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Horizontal)">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83D862-14F6-477D-B051-AA2994DFDA6D}"/>
              </a:ext>
            </a:extLst>
          </p:cNvPr>
          <p:cNvSpPr txBox="1"/>
          <p:nvPr/>
        </p:nvSpPr>
        <p:spPr>
          <a:xfrm>
            <a:off x="1833005" y="4879771"/>
            <a:ext cx="10964390" cy="1333314"/>
          </a:xfrm>
          <a:prstGeom prst="rect">
            <a:avLst/>
          </a:prstGeom>
          <a:noFill/>
        </p:spPr>
        <p:txBody>
          <a:bodyPr wrap="square" rtlCol="0">
            <a:spAutoFit/>
          </a:bodyPr>
          <a:lstStyle/>
          <a:p>
            <a:pPr algn="ctr" defTabSz="731520">
              <a:lnSpc>
                <a:spcPct val="90000"/>
              </a:lnSpc>
              <a:defRPr/>
            </a:pPr>
            <a:r>
              <a:rPr lang="en-US" sz="4480" b="1" dirty="0">
                <a:solidFill>
                  <a:prstClr val="white"/>
                </a:solidFill>
                <a:latin typeface="Amazon Ember"/>
              </a:rPr>
              <a:t>Cloud </a:t>
            </a:r>
            <a:r>
              <a:rPr lang="en-US" sz="4480" dirty="0">
                <a:solidFill>
                  <a:prstClr val="white"/>
                </a:solidFill>
                <a:latin typeface="Amazon Ember"/>
              </a:rPr>
              <a:t>provides the automation </a:t>
            </a:r>
            <a:br>
              <a:rPr lang="en-US" sz="4480" dirty="0">
                <a:solidFill>
                  <a:prstClr val="white"/>
                </a:solidFill>
                <a:latin typeface="Amazon Ember"/>
              </a:rPr>
            </a:br>
            <a:r>
              <a:rPr lang="en-US" sz="4480" dirty="0">
                <a:solidFill>
                  <a:prstClr val="white"/>
                </a:solidFill>
                <a:latin typeface="Amazon Ember"/>
              </a:rPr>
              <a:t>that leads to chaos engineering</a:t>
            </a:r>
          </a:p>
        </p:txBody>
      </p:sp>
      <p:grpSp>
        <p:nvGrpSpPr>
          <p:cNvPr id="4" name="Group 3">
            <a:extLst>
              <a:ext uri="{FF2B5EF4-FFF2-40B4-BE49-F238E27FC236}">
                <a16:creationId xmlns:a16="http://schemas.microsoft.com/office/drawing/2014/main" id="{4F896735-0883-428B-8F4C-4D1FAD9896E3}"/>
              </a:ext>
            </a:extLst>
          </p:cNvPr>
          <p:cNvGrpSpPr/>
          <p:nvPr/>
        </p:nvGrpSpPr>
        <p:grpSpPr>
          <a:xfrm>
            <a:off x="4397534" y="1389732"/>
            <a:ext cx="5622480" cy="2848322"/>
            <a:chOff x="2748459" y="868582"/>
            <a:chExt cx="3514050" cy="1780201"/>
          </a:xfrm>
        </p:grpSpPr>
        <p:grpSp>
          <p:nvGrpSpPr>
            <p:cNvPr id="5" name="Group 4">
              <a:extLst>
                <a:ext uri="{FF2B5EF4-FFF2-40B4-BE49-F238E27FC236}">
                  <a16:creationId xmlns:a16="http://schemas.microsoft.com/office/drawing/2014/main" id="{C56431F5-FDF8-44DD-AD27-F3231418643A}"/>
                </a:ext>
              </a:extLst>
            </p:cNvPr>
            <p:cNvGrpSpPr/>
            <p:nvPr/>
          </p:nvGrpSpPr>
          <p:grpSpPr>
            <a:xfrm>
              <a:off x="2748459" y="868582"/>
              <a:ext cx="1692883" cy="1506854"/>
              <a:chOff x="3410611" y="1814513"/>
              <a:chExt cx="1692883" cy="1506854"/>
            </a:xfrm>
          </p:grpSpPr>
          <p:sp>
            <p:nvSpPr>
              <p:cNvPr id="17" name="Freeform: Shape 16">
                <a:extLst>
                  <a:ext uri="{FF2B5EF4-FFF2-40B4-BE49-F238E27FC236}">
                    <a16:creationId xmlns:a16="http://schemas.microsoft.com/office/drawing/2014/main" id="{39E17121-B75D-42F5-9AB1-13FF1C22116C}"/>
                  </a:ext>
                </a:extLst>
              </p:cNvPr>
              <p:cNvSpPr/>
              <p:nvPr/>
            </p:nvSpPr>
            <p:spPr>
              <a:xfrm>
                <a:off x="4044314" y="2114549"/>
                <a:ext cx="1059180" cy="305752"/>
              </a:xfrm>
              <a:custGeom>
                <a:avLst/>
                <a:gdLst>
                  <a:gd name="connsiteX0" fmla="*/ 14288 w 1638300"/>
                  <a:gd name="connsiteY0" fmla="*/ 295275 h 1219200"/>
                  <a:gd name="connsiteX1" fmla="*/ 60008 w 1638300"/>
                  <a:gd name="connsiteY1" fmla="*/ 292418 h 1219200"/>
                  <a:gd name="connsiteX2" fmla="*/ 161925 w 1638300"/>
                  <a:gd name="connsiteY2" fmla="*/ 305753 h 1219200"/>
                  <a:gd name="connsiteX3" fmla="*/ 542925 w 1638300"/>
                  <a:gd name="connsiteY3" fmla="*/ 14288 h 1219200"/>
                  <a:gd name="connsiteX4" fmla="*/ 927735 w 1638300"/>
                  <a:gd name="connsiteY4" fmla="*/ 320040 h 1219200"/>
                  <a:gd name="connsiteX5" fmla="*/ 1073468 w 1638300"/>
                  <a:gd name="connsiteY5" fmla="*/ 292418 h 1219200"/>
                  <a:gd name="connsiteX6" fmla="*/ 1468755 w 1638300"/>
                  <a:gd name="connsiteY6" fmla="*/ 687705 h 1219200"/>
                  <a:gd name="connsiteX7" fmla="*/ 1466850 w 1638300"/>
                  <a:gd name="connsiteY7" fmla="*/ 726758 h 1219200"/>
                  <a:gd name="connsiteX8" fmla="*/ 1630680 w 1638300"/>
                  <a:gd name="connsiteY8" fmla="*/ 962025 h 1219200"/>
                  <a:gd name="connsiteX9" fmla="*/ 1380173 w 1638300"/>
                  <a:gd name="connsiteY9" fmla="*/ 1212533 h 1219200"/>
                  <a:gd name="connsiteX10" fmla="*/ 974407 w 1638300"/>
                  <a:gd name="connsiteY10" fmla="*/ 1212533 h 1219200"/>
                  <a:gd name="connsiteX0" fmla="*/ 0 w 1616392"/>
                  <a:gd name="connsiteY0" fmla="*/ 280987 h 1198245"/>
                  <a:gd name="connsiteX1" fmla="*/ 45720 w 1616392"/>
                  <a:gd name="connsiteY1" fmla="*/ 278130 h 1198245"/>
                  <a:gd name="connsiteX2" fmla="*/ 147637 w 1616392"/>
                  <a:gd name="connsiteY2" fmla="*/ 291465 h 1198245"/>
                  <a:gd name="connsiteX3" fmla="*/ 528637 w 1616392"/>
                  <a:gd name="connsiteY3" fmla="*/ 0 h 1198245"/>
                  <a:gd name="connsiteX4" fmla="*/ 913447 w 1616392"/>
                  <a:gd name="connsiteY4" fmla="*/ 305752 h 1198245"/>
                  <a:gd name="connsiteX5" fmla="*/ 1059180 w 1616392"/>
                  <a:gd name="connsiteY5" fmla="*/ 278130 h 1198245"/>
                  <a:gd name="connsiteX6" fmla="*/ 1454467 w 1616392"/>
                  <a:gd name="connsiteY6" fmla="*/ 673417 h 1198245"/>
                  <a:gd name="connsiteX7" fmla="*/ 1452562 w 1616392"/>
                  <a:gd name="connsiteY7" fmla="*/ 712470 h 1198245"/>
                  <a:gd name="connsiteX8" fmla="*/ 1616392 w 1616392"/>
                  <a:gd name="connsiteY8" fmla="*/ 947737 h 1198245"/>
                  <a:gd name="connsiteX9" fmla="*/ 1365885 w 1616392"/>
                  <a:gd name="connsiteY9" fmla="*/ 1198245 h 1198245"/>
                  <a:gd name="connsiteX0" fmla="*/ 0 w 1616392"/>
                  <a:gd name="connsiteY0" fmla="*/ 280987 h 947737"/>
                  <a:gd name="connsiteX1" fmla="*/ 45720 w 1616392"/>
                  <a:gd name="connsiteY1" fmla="*/ 278130 h 947737"/>
                  <a:gd name="connsiteX2" fmla="*/ 147637 w 1616392"/>
                  <a:gd name="connsiteY2" fmla="*/ 291465 h 947737"/>
                  <a:gd name="connsiteX3" fmla="*/ 528637 w 1616392"/>
                  <a:gd name="connsiteY3" fmla="*/ 0 h 947737"/>
                  <a:gd name="connsiteX4" fmla="*/ 913447 w 1616392"/>
                  <a:gd name="connsiteY4" fmla="*/ 305752 h 947737"/>
                  <a:gd name="connsiteX5" fmla="*/ 1059180 w 1616392"/>
                  <a:gd name="connsiteY5" fmla="*/ 278130 h 947737"/>
                  <a:gd name="connsiteX6" fmla="*/ 1454467 w 1616392"/>
                  <a:gd name="connsiteY6" fmla="*/ 673417 h 947737"/>
                  <a:gd name="connsiteX7" fmla="*/ 1452562 w 1616392"/>
                  <a:gd name="connsiteY7" fmla="*/ 712470 h 947737"/>
                  <a:gd name="connsiteX8" fmla="*/ 1616392 w 1616392"/>
                  <a:gd name="connsiteY8" fmla="*/ 947737 h 947737"/>
                  <a:gd name="connsiteX0" fmla="*/ 0 w 1454467"/>
                  <a:gd name="connsiteY0" fmla="*/ 280987 h 712470"/>
                  <a:gd name="connsiteX1" fmla="*/ 45720 w 1454467"/>
                  <a:gd name="connsiteY1" fmla="*/ 278130 h 712470"/>
                  <a:gd name="connsiteX2" fmla="*/ 147637 w 1454467"/>
                  <a:gd name="connsiteY2" fmla="*/ 291465 h 712470"/>
                  <a:gd name="connsiteX3" fmla="*/ 528637 w 1454467"/>
                  <a:gd name="connsiteY3" fmla="*/ 0 h 712470"/>
                  <a:gd name="connsiteX4" fmla="*/ 913447 w 1454467"/>
                  <a:gd name="connsiteY4" fmla="*/ 305752 h 712470"/>
                  <a:gd name="connsiteX5" fmla="*/ 1059180 w 1454467"/>
                  <a:gd name="connsiteY5" fmla="*/ 278130 h 712470"/>
                  <a:gd name="connsiteX6" fmla="*/ 1454467 w 1454467"/>
                  <a:gd name="connsiteY6" fmla="*/ 673417 h 712470"/>
                  <a:gd name="connsiteX7" fmla="*/ 1452562 w 1454467"/>
                  <a:gd name="connsiteY7" fmla="*/ 712470 h 712470"/>
                  <a:gd name="connsiteX0" fmla="*/ 0 w 1454467"/>
                  <a:gd name="connsiteY0" fmla="*/ 280987 h 673417"/>
                  <a:gd name="connsiteX1" fmla="*/ 45720 w 1454467"/>
                  <a:gd name="connsiteY1" fmla="*/ 278130 h 673417"/>
                  <a:gd name="connsiteX2" fmla="*/ 147637 w 1454467"/>
                  <a:gd name="connsiteY2" fmla="*/ 291465 h 673417"/>
                  <a:gd name="connsiteX3" fmla="*/ 528637 w 1454467"/>
                  <a:gd name="connsiteY3" fmla="*/ 0 h 673417"/>
                  <a:gd name="connsiteX4" fmla="*/ 913447 w 1454467"/>
                  <a:gd name="connsiteY4" fmla="*/ 305752 h 673417"/>
                  <a:gd name="connsiteX5" fmla="*/ 1059180 w 1454467"/>
                  <a:gd name="connsiteY5" fmla="*/ 278130 h 673417"/>
                  <a:gd name="connsiteX6" fmla="*/ 1454467 w 1454467"/>
                  <a:gd name="connsiteY6" fmla="*/ 673417 h 673417"/>
                  <a:gd name="connsiteX0" fmla="*/ 0 w 1059180"/>
                  <a:gd name="connsiteY0" fmla="*/ 280987 h 305752"/>
                  <a:gd name="connsiteX1" fmla="*/ 45720 w 1059180"/>
                  <a:gd name="connsiteY1" fmla="*/ 278130 h 305752"/>
                  <a:gd name="connsiteX2" fmla="*/ 147637 w 1059180"/>
                  <a:gd name="connsiteY2" fmla="*/ 291465 h 305752"/>
                  <a:gd name="connsiteX3" fmla="*/ 528637 w 1059180"/>
                  <a:gd name="connsiteY3" fmla="*/ 0 h 305752"/>
                  <a:gd name="connsiteX4" fmla="*/ 913447 w 1059180"/>
                  <a:gd name="connsiteY4" fmla="*/ 305752 h 305752"/>
                  <a:gd name="connsiteX5" fmla="*/ 1059180 w 1059180"/>
                  <a:gd name="connsiteY5" fmla="*/ 278130 h 3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180" h="305752">
                    <a:moveTo>
                      <a:pt x="0" y="280987"/>
                    </a:moveTo>
                    <a:cubicBezTo>
                      <a:pt x="15240" y="279082"/>
                      <a:pt x="30480" y="278130"/>
                      <a:pt x="45720" y="278130"/>
                    </a:cubicBezTo>
                    <a:cubicBezTo>
                      <a:pt x="80962" y="278130"/>
                      <a:pt x="115252" y="282892"/>
                      <a:pt x="147637" y="291465"/>
                    </a:cubicBezTo>
                    <a:cubicBezTo>
                      <a:pt x="193357" y="123825"/>
                      <a:pt x="346710" y="0"/>
                      <a:pt x="528637" y="0"/>
                    </a:cubicBezTo>
                    <a:cubicBezTo>
                      <a:pt x="716280" y="0"/>
                      <a:pt x="873442" y="130492"/>
                      <a:pt x="913447" y="305752"/>
                    </a:cubicBezTo>
                    <a:cubicBezTo>
                      <a:pt x="958215" y="287655"/>
                      <a:pt x="1007744" y="278130"/>
                      <a:pt x="1059180" y="278130"/>
                    </a:cubicBezTo>
                  </a:path>
                </a:pathLst>
              </a:custGeom>
              <a:noFill/>
              <a:ln w="19050" cap="flat">
                <a:solidFill>
                  <a:schemeClr val="tx1"/>
                </a:solidFill>
                <a:prstDash val="solid"/>
                <a:miter/>
              </a:ln>
            </p:spPr>
            <p:txBody>
              <a:bodyPr rtlCol="0" anchor="ctr"/>
              <a:lstStyle/>
              <a:p>
                <a:pPr defTabSz="731520">
                  <a:defRPr/>
                </a:pPr>
                <a:endParaRPr lang="en-US" sz="2880">
                  <a:solidFill>
                    <a:prstClr val="white"/>
                  </a:solidFill>
                  <a:latin typeface="Amazon Ember"/>
                </a:endParaRPr>
              </a:p>
            </p:txBody>
          </p:sp>
          <p:sp>
            <p:nvSpPr>
              <p:cNvPr id="18" name="Freeform: Shape 17">
                <a:extLst>
                  <a:ext uri="{FF2B5EF4-FFF2-40B4-BE49-F238E27FC236}">
                    <a16:creationId xmlns:a16="http://schemas.microsoft.com/office/drawing/2014/main" id="{A4B95998-C751-48AF-A71A-5BA5742801DF}"/>
                  </a:ext>
                </a:extLst>
              </p:cNvPr>
              <p:cNvSpPr/>
              <p:nvPr/>
            </p:nvSpPr>
            <p:spPr>
              <a:xfrm>
                <a:off x="3410611" y="2568892"/>
                <a:ext cx="647700" cy="752475"/>
              </a:xfrm>
              <a:custGeom>
                <a:avLst/>
                <a:gdLst>
                  <a:gd name="connsiteX0" fmla="*/ 280035 w 647700"/>
                  <a:gd name="connsiteY0" fmla="*/ 14288 h 752475"/>
                  <a:gd name="connsiteX1" fmla="*/ 222885 w 647700"/>
                  <a:gd name="connsiteY1" fmla="*/ 220028 h 752475"/>
                  <a:gd name="connsiteX2" fmla="*/ 223838 w 647700"/>
                  <a:gd name="connsiteY2" fmla="*/ 246698 h 752475"/>
                  <a:gd name="connsiteX3" fmla="*/ 14288 w 647700"/>
                  <a:gd name="connsiteY3" fmla="*/ 494348 h 752475"/>
                  <a:gd name="connsiteX4" fmla="*/ 264795 w 647700"/>
                  <a:gd name="connsiteY4" fmla="*/ 744855 h 752475"/>
                  <a:gd name="connsiteX5" fmla="*/ 635318 w 647700"/>
                  <a:gd name="connsiteY5" fmla="*/ 74485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752475">
                    <a:moveTo>
                      <a:pt x="280035" y="14288"/>
                    </a:moveTo>
                    <a:cubicBezTo>
                      <a:pt x="243840" y="74295"/>
                      <a:pt x="222885" y="144780"/>
                      <a:pt x="222885" y="220028"/>
                    </a:cubicBezTo>
                    <a:cubicBezTo>
                      <a:pt x="222885" y="228600"/>
                      <a:pt x="222885" y="238125"/>
                      <a:pt x="223838" y="246698"/>
                    </a:cubicBezTo>
                    <a:cubicBezTo>
                      <a:pt x="104775" y="265748"/>
                      <a:pt x="14288" y="369570"/>
                      <a:pt x="14288" y="494348"/>
                    </a:cubicBezTo>
                    <a:cubicBezTo>
                      <a:pt x="14288" y="632460"/>
                      <a:pt x="126683" y="744855"/>
                      <a:pt x="264795" y="744855"/>
                    </a:cubicBezTo>
                    <a:lnTo>
                      <a:pt x="635318" y="744855"/>
                    </a:lnTo>
                  </a:path>
                </a:pathLst>
              </a:custGeom>
              <a:noFill/>
              <a:ln w="19050" cap="flat">
                <a:solidFill>
                  <a:schemeClr val="tx1"/>
                </a:solidFill>
                <a:prstDash val="solid"/>
                <a:miter/>
              </a:ln>
            </p:spPr>
            <p:txBody>
              <a:bodyPr rtlCol="0" anchor="ctr"/>
              <a:lstStyle/>
              <a:p>
                <a:pPr defTabSz="731520">
                  <a:defRPr/>
                </a:pPr>
                <a:endParaRPr lang="en-US" sz="2880">
                  <a:solidFill>
                    <a:prstClr val="white"/>
                  </a:solidFill>
                  <a:latin typeface="Amazon Ember"/>
                </a:endParaRPr>
              </a:p>
            </p:txBody>
          </p:sp>
          <p:sp>
            <p:nvSpPr>
              <p:cNvPr id="19" name="Freeform: Shape 18">
                <a:extLst>
                  <a:ext uri="{FF2B5EF4-FFF2-40B4-BE49-F238E27FC236}">
                    <a16:creationId xmlns:a16="http://schemas.microsoft.com/office/drawing/2014/main" id="{BAEDC7DC-7E85-4995-8CAA-C78C00C46EE2}"/>
                  </a:ext>
                </a:extLst>
              </p:cNvPr>
              <p:cNvSpPr/>
              <p:nvPr/>
            </p:nvSpPr>
            <p:spPr>
              <a:xfrm>
                <a:off x="3945255" y="181451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7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7" y="184785"/>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20" name="Freeform: Shape 19">
                <a:extLst>
                  <a:ext uri="{FF2B5EF4-FFF2-40B4-BE49-F238E27FC236}">
                    <a16:creationId xmlns:a16="http://schemas.microsoft.com/office/drawing/2014/main" id="{9BE8F4D4-6A25-4573-A7E8-B80C27FEA253}"/>
                  </a:ext>
                </a:extLst>
              </p:cNvPr>
              <p:cNvSpPr/>
              <p:nvPr/>
            </p:nvSpPr>
            <p:spPr>
              <a:xfrm>
                <a:off x="4114800" y="1814513"/>
                <a:ext cx="28575" cy="190500"/>
              </a:xfrm>
              <a:custGeom>
                <a:avLst/>
                <a:gdLst>
                  <a:gd name="connsiteX0" fmla="*/ 14288 w 28575"/>
                  <a:gd name="connsiteY0" fmla="*/ 184785 h 190500"/>
                  <a:gd name="connsiteX1" fmla="*/ 14288 w 28575"/>
                  <a:gd name="connsiteY1" fmla="*/ 14288 h 190500"/>
                </a:gdLst>
                <a:ahLst/>
                <a:cxnLst>
                  <a:cxn ang="0">
                    <a:pos x="connsiteX0" y="connsiteY0"/>
                  </a:cxn>
                  <a:cxn ang="0">
                    <a:pos x="connsiteX1" y="connsiteY1"/>
                  </a:cxn>
                </a:cxnLst>
                <a:rect l="l" t="t" r="r" b="b"/>
                <a:pathLst>
                  <a:path w="28575" h="190500">
                    <a:moveTo>
                      <a:pt x="14288" y="184785"/>
                    </a:moveTo>
                    <a:lnTo>
                      <a:pt x="14288"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21" name="Freeform: Shape 20">
                <a:extLst>
                  <a:ext uri="{FF2B5EF4-FFF2-40B4-BE49-F238E27FC236}">
                    <a16:creationId xmlns:a16="http://schemas.microsoft.com/office/drawing/2014/main" id="{488409B9-FD96-4CED-85DC-E3CFDE179DF1}"/>
                  </a:ext>
                </a:extLst>
              </p:cNvPr>
              <p:cNvSpPr/>
              <p:nvPr/>
            </p:nvSpPr>
            <p:spPr>
              <a:xfrm>
                <a:off x="3924300" y="2126933"/>
                <a:ext cx="190500" cy="190500"/>
              </a:xfrm>
              <a:custGeom>
                <a:avLst/>
                <a:gdLst>
                  <a:gd name="connsiteX0" fmla="*/ 14288 w 190500"/>
                  <a:gd name="connsiteY0" fmla="*/ 14287 h 190500"/>
                  <a:gd name="connsiteX1" fmla="*/ 184785 w 190500"/>
                  <a:gd name="connsiteY1" fmla="*/ 14287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7"/>
                    </a:moveTo>
                    <a:lnTo>
                      <a:pt x="184785" y="14287"/>
                    </a:lnTo>
                    <a:lnTo>
                      <a:pt x="184785" y="184785"/>
                    </a:lnTo>
                    <a:lnTo>
                      <a:pt x="14288" y="184785"/>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22" name="Freeform: Shape 21">
                <a:extLst>
                  <a:ext uri="{FF2B5EF4-FFF2-40B4-BE49-F238E27FC236}">
                    <a16:creationId xmlns:a16="http://schemas.microsoft.com/office/drawing/2014/main" id="{5D57E7C0-FD16-4B93-A167-3FCD2A1513CF}"/>
                  </a:ext>
                </a:extLst>
              </p:cNvPr>
              <p:cNvSpPr/>
              <p:nvPr/>
            </p:nvSpPr>
            <p:spPr>
              <a:xfrm>
                <a:off x="3745230" y="231362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23" name="Freeform: Shape 22">
                <a:extLst>
                  <a:ext uri="{FF2B5EF4-FFF2-40B4-BE49-F238E27FC236}">
                    <a16:creationId xmlns:a16="http://schemas.microsoft.com/office/drawing/2014/main" id="{AE9472A1-1641-4AE3-8CA9-01D2ED5CC529}"/>
                  </a:ext>
                </a:extLst>
              </p:cNvPr>
              <p:cNvSpPr/>
              <p:nvPr/>
            </p:nvSpPr>
            <p:spPr>
              <a:xfrm>
                <a:off x="3546158" y="2113598"/>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grpSp>
        <p:grpSp>
          <p:nvGrpSpPr>
            <p:cNvPr id="6" name="Graphic 5">
              <a:extLst>
                <a:ext uri="{FF2B5EF4-FFF2-40B4-BE49-F238E27FC236}">
                  <a16:creationId xmlns:a16="http://schemas.microsoft.com/office/drawing/2014/main" id="{A3913EDA-BA1E-495E-8EFE-E0CC53FFD215}"/>
                </a:ext>
              </a:extLst>
            </p:cNvPr>
            <p:cNvGrpSpPr/>
            <p:nvPr/>
          </p:nvGrpSpPr>
          <p:grpSpPr>
            <a:xfrm>
              <a:off x="3448058" y="1372381"/>
              <a:ext cx="2814451" cy="1276402"/>
              <a:chOff x="4067143" y="2408225"/>
              <a:chExt cx="2814451" cy="1335314"/>
            </a:xfrm>
          </p:grpSpPr>
          <p:sp>
            <p:nvSpPr>
              <p:cNvPr id="7" name="Freeform: Shape 6">
                <a:extLst>
                  <a:ext uri="{FF2B5EF4-FFF2-40B4-BE49-F238E27FC236}">
                    <a16:creationId xmlns:a16="http://schemas.microsoft.com/office/drawing/2014/main" id="{8D2B3DF5-2E75-4438-8CC6-6B63528454FD}"/>
                  </a:ext>
                </a:extLst>
              </p:cNvPr>
              <p:cNvSpPr/>
              <p:nvPr/>
            </p:nvSpPr>
            <p:spPr>
              <a:xfrm>
                <a:off x="4061205" y="3030023"/>
                <a:ext cx="926275" cy="714865"/>
              </a:xfrm>
              <a:custGeom>
                <a:avLst/>
                <a:gdLst>
                  <a:gd name="connsiteX0" fmla="*/ 540327 w 926275"/>
                  <a:gd name="connsiteY0" fmla="*/ 206367 h 714865"/>
                  <a:gd name="connsiteX1" fmla="*/ 376448 w 926275"/>
                  <a:gd name="connsiteY1" fmla="*/ 20232 h 714865"/>
                  <a:gd name="connsiteX2" fmla="*/ 212568 w 926275"/>
                  <a:gd name="connsiteY2" fmla="*/ 206367 h 714865"/>
                  <a:gd name="connsiteX3" fmla="*/ 212568 w 926275"/>
                  <a:gd name="connsiteY3" fmla="*/ 207716 h 714865"/>
                  <a:gd name="connsiteX4" fmla="*/ 17813 w 926275"/>
                  <a:gd name="connsiteY4" fmla="*/ 453197 h 714865"/>
                  <a:gd name="connsiteX5" fmla="*/ 235131 w 926275"/>
                  <a:gd name="connsiteY5" fmla="*/ 700028 h 714865"/>
                  <a:gd name="connsiteX6" fmla="*/ 910837 w 926275"/>
                  <a:gd name="connsiteY6" fmla="*/ 700028 h 71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275" h="714865">
                    <a:moveTo>
                      <a:pt x="540327" y="206367"/>
                    </a:moveTo>
                    <a:cubicBezTo>
                      <a:pt x="540327" y="103858"/>
                      <a:pt x="466700" y="20232"/>
                      <a:pt x="376448" y="20232"/>
                    </a:cubicBezTo>
                    <a:cubicBezTo>
                      <a:pt x="286195" y="20232"/>
                      <a:pt x="212568" y="103858"/>
                      <a:pt x="212568" y="206367"/>
                    </a:cubicBezTo>
                    <a:cubicBezTo>
                      <a:pt x="212568" y="206367"/>
                      <a:pt x="212568" y="207716"/>
                      <a:pt x="212568" y="207716"/>
                    </a:cubicBezTo>
                    <a:cubicBezTo>
                      <a:pt x="103315" y="219855"/>
                      <a:pt x="17813" y="325061"/>
                      <a:pt x="17813" y="453197"/>
                    </a:cubicBezTo>
                    <a:cubicBezTo>
                      <a:pt x="17813" y="589427"/>
                      <a:pt x="115191" y="700028"/>
                      <a:pt x="235131" y="700028"/>
                    </a:cubicBezTo>
                    <a:lnTo>
                      <a:pt x="910837" y="700028"/>
                    </a:ln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8" name="Freeform: Shape 7">
                <a:extLst>
                  <a:ext uri="{FF2B5EF4-FFF2-40B4-BE49-F238E27FC236}">
                    <a16:creationId xmlns:a16="http://schemas.microsoft.com/office/drawing/2014/main" id="{E773E529-5F75-4E43-BD21-6BD032301E07}"/>
                  </a:ext>
                </a:extLst>
              </p:cNvPr>
              <p:cNvSpPr/>
              <p:nvPr/>
            </p:nvSpPr>
            <p:spPr>
              <a:xfrm>
                <a:off x="4461404" y="2602452"/>
                <a:ext cx="605641" cy="472081"/>
              </a:xfrm>
              <a:custGeom>
                <a:avLst/>
                <a:gdLst>
                  <a:gd name="connsiteX0" fmla="*/ 589016 w 605641"/>
                  <a:gd name="connsiteY0" fmla="*/ 20232 h 472080"/>
                  <a:gd name="connsiteX1" fmla="*/ 524889 w 605641"/>
                  <a:gd name="connsiteY1" fmla="*/ 156461 h 472080"/>
                  <a:gd name="connsiteX2" fmla="*/ 357447 w 605641"/>
                  <a:gd name="connsiteY2" fmla="*/ 106555 h 472080"/>
                  <a:gd name="connsiteX3" fmla="*/ 17813 w 605641"/>
                  <a:gd name="connsiteY3" fmla="*/ 453197 h 472080"/>
                </a:gdLst>
                <a:ahLst/>
                <a:cxnLst>
                  <a:cxn ang="0">
                    <a:pos x="connsiteX0" y="connsiteY0"/>
                  </a:cxn>
                  <a:cxn ang="0">
                    <a:pos x="connsiteX1" y="connsiteY1"/>
                  </a:cxn>
                  <a:cxn ang="0">
                    <a:pos x="connsiteX2" y="connsiteY2"/>
                  </a:cxn>
                  <a:cxn ang="0">
                    <a:pos x="connsiteX3" y="connsiteY3"/>
                  </a:cxn>
                </a:cxnLst>
                <a:rect l="l" t="t" r="r" b="b"/>
                <a:pathLst>
                  <a:path w="605641" h="472080">
                    <a:moveTo>
                      <a:pt x="589016" y="20232"/>
                    </a:moveTo>
                    <a:cubicBezTo>
                      <a:pt x="561703" y="60696"/>
                      <a:pt x="540327" y="106555"/>
                      <a:pt x="524889" y="156461"/>
                    </a:cubicBezTo>
                    <a:cubicBezTo>
                      <a:pt x="475013" y="124090"/>
                      <a:pt x="418011" y="106555"/>
                      <a:pt x="357447" y="106555"/>
                    </a:cubicBezTo>
                    <a:cubicBezTo>
                      <a:pt x="180505" y="106555"/>
                      <a:pt x="35626" y="258970"/>
                      <a:pt x="17813" y="453197"/>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9" name="Freeform: Shape 8">
                <a:extLst>
                  <a:ext uri="{FF2B5EF4-FFF2-40B4-BE49-F238E27FC236}">
                    <a16:creationId xmlns:a16="http://schemas.microsoft.com/office/drawing/2014/main" id="{157D67D3-271B-4CD2-A3B0-287B554ED1D8}"/>
                  </a:ext>
                </a:extLst>
              </p:cNvPr>
              <p:cNvSpPr/>
              <p:nvPr/>
            </p:nvSpPr>
            <p:spPr>
              <a:xfrm>
                <a:off x="5057545" y="2459479"/>
                <a:ext cx="154379" cy="148368"/>
              </a:xfrm>
              <a:custGeom>
                <a:avLst/>
                <a:gdLst>
                  <a:gd name="connsiteX0" fmla="*/ 141316 w 154379"/>
                  <a:gd name="connsiteY0" fmla="*/ 20232 h 148368"/>
                  <a:gd name="connsiteX1" fmla="*/ 17813 w 154379"/>
                  <a:gd name="connsiteY1" fmla="*/ 128136 h 148368"/>
                </a:gdLst>
                <a:ahLst/>
                <a:cxnLst>
                  <a:cxn ang="0">
                    <a:pos x="connsiteX0" y="connsiteY0"/>
                  </a:cxn>
                  <a:cxn ang="0">
                    <a:pos x="connsiteX1" y="connsiteY1"/>
                  </a:cxn>
                </a:cxnLst>
                <a:rect l="l" t="t" r="r" b="b"/>
                <a:pathLst>
                  <a:path w="154379" h="148368">
                    <a:moveTo>
                      <a:pt x="141316" y="20232"/>
                    </a:moveTo>
                    <a:cubicBezTo>
                      <a:pt x="95003" y="47208"/>
                      <a:pt x="53439" y="84975"/>
                      <a:pt x="17813" y="128136"/>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0" name="Freeform: Shape 9">
                <a:extLst>
                  <a:ext uri="{FF2B5EF4-FFF2-40B4-BE49-F238E27FC236}">
                    <a16:creationId xmlns:a16="http://schemas.microsoft.com/office/drawing/2014/main" id="{78FE1D5A-2E89-47BB-A4B7-0E56203990F6}"/>
                  </a:ext>
                </a:extLst>
              </p:cNvPr>
              <p:cNvSpPr/>
              <p:nvPr/>
            </p:nvSpPr>
            <p:spPr>
              <a:xfrm>
                <a:off x="5211924" y="2401481"/>
                <a:ext cx="617517" cy="350689"/>
              </a:xfrm>
              <a:custGeom>
                <a:avLst/>
                <a:gdLst>
                  <a:gd name="connsiteX0" fmla="*/ 610392 w 617516"/>
                  <a:gd name="connsiteY0" fmla="*/ 338549 h 350688"/>
                  <a:gd name="connsiteX1" fmla="*/ 194755 w 617516"/>
                  <a:gd name="connsiteY1" fmla="*/ 20232 h 350688"/>
                  <a:gd name="connsiteX2" fmla="*/ 17813 w 617516"/>
                  <a:gd name="connsiteY2" fmla="*/ 62045 h 350688"/>
                </a:gdLst>
                <a:ahLst/>
                <a:cxnLst>
                  <a:cxn ang="0">
                    <a:pos x="connsiteX0" y="connsiteY0"/>
                  </a:cxn>
                  <a:cxn ang="0">
                    <a:pos x="connsiteX1" y="connsiteY1"/>
                  </a:cxn>
                  <a:cxn ang="0">
                    <a:pos x="connsiteX2" y="connsiteY2"/>
                  </a:cxn>
                </a:cxnLst>
                <a:rect l="l" t="t" r="r" b="b"/>
                <a:pathLst>
                  <a:path w="617516" h="350688">
                    <a:moveTo>
                      <a:pt x="610392" y="338549"/>
                    </a:moveTo>
                    <a:cubicBezTo>
                      <a:pt x="543890" y="152415"/>
                      <a:pt x="383573" y="20232"/>
                      <a:pt x="194755" y="20232"/>
                    </a:cubicBezTo>
                    <a:cubicBezTo>
                      <a:pt x="131816" y="20232"/>
                      <a:pt x="72439" y="35069"/>
                      <a:pt x="17813" y="62045"/>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1" name="Freeform: Shape 10">
                <a:extLst>
                  <a:ext uri="{FF2B5EF4-FFF2-40B4-BE49-F238E27FC236}">
                    <a16:creationId xmlns:a16="http://schemas.microsoft.com/office/drawing/2014/main" id="{1C315032-606E-45E1-93D3-650DA12AFDBB}"/>
                  </a:ext>
                </a:extLst>
              </p:cNvPr>
              <p:cNvSpPr/>
              <p:nvPr/>
            </p:nvSpPr>
            <p:spPr>
              <a:xfrm>
                <a:off x="5597872" y="2687427"/>
                <a:ext cx="771896" cy="418129"/>
              </a:xfrm>
              <a:custGeom>
                <a:avLst/>
                <a:gdLst>
                  <a:gd name="connsiteX0" fmla="*/ 761208 w 771895"/>
                  <a:gd name="connsiteY0" fmla="*/ 298085 h 418128"/>
                  <a:gd name="connsiteX1" fmla="*/ 691144 w 771895"/>
                  <a:gd name="connsiteY1" fmla="*/ 314271 h 418128"/>
                  <a:gd name="connsiteX2" fmla="*/ 359822 w 771895"/>
                  <a:gd name="connsiteY2" fmla="*/ 20232 h 418128"/>
                  <a:gd name="connsiteX3" fmla="*/ 17813 w 771895"/>
                  <a:gd name="connsiteY3" fmla="*/ 408687 h 418128"/>
                </a:gdLst>
                <a:ahLst/>
                <a:cxnLst>
                  <a:cxn ang="0">
                    <a:pos x="connsiteX0" y="connsiteY0"/>
                  </a:cxn>
                  <a:cxn ang="0">
                    <a:pos x="connsiteX1" y="connsiteY1"/>
                  </a:cxn>
                  <a:cxn ang="0">
                    <a:pos x="connsiteX2" y="connsiteY2"/>
                  </a:cxn>
                  <a:cxn ang="0">
                    <a:pos x="connsiteX3" y="connsiteY3"/>
                  </a:cxn>
                </a:cxnLst>
                <a:rect l="l" t="t" r="r" b="b"/>
                <a:pathLst>
                  <a:path w="771895" h="418128">
                    <a:moveTo>
                      <a:pt x="761208" y="298085"/>
                    </a:moveTo>
                    <a:cubicBezTo>
                      <a:pt x="736270" y="298085"/>
                      <a:pt x="712519" y="303480"/>
                      <a:pt x="691144" y="314271"/>
                    </a:cubicBezTo>
                    <a:cubicBezTo>
                      <a:pt x="654330" y="145671"/>
                      <a:pt x="518952" y="20232"/>
                      <a:pt x="359822" y="20232"/>
                    </a:cubicBezTo>
                    <a:cubicBezTo>
                      <a:pt x="171005" y="20232"/>
                      <a:pt x="17813" y="194227"/>
                      <a:pt x="17813" y="408687"/>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2" name="Freeform: Shape 11">
                <a:extLst>
                  <a:ext uri="{FF2B5EF4-FFF2-40B4-BE49-F238E27FC236}">
                    <a16:creationId xmlns:a16="http://schemas.microsoft.com/office/drawing/2014/main" id="{635B941E-C10A-44A3-BC4B-FEB8C15B1009}"/>
                  </a:ext>
                </a:extLst>
              </p:cNvPr>
              <p:cNvSpPr/>
              <p:nvPr/>
            </p:nvSpPr>
            <p:spPr>
              <a:xfrm>
                <a:off x="6370955" y="2969327"/>
                <a:ext cx="130629" cy="94416"/>
              </a:xfrm>
              <a:custGeom>
                <a:avLst/>
                <a:gdLst>
                  <a:gd name="connsiteX0" fmla="*/ 119941 w 130628"/>
                  <a:gd name="connsiteY0" fmla="*/ 82277 h 94416"/>
                  <a:gd name="connsiteX1" fmla="*/ 17813 w 130628"/>
                  <a:gd name="connsiteY1" fmla="*/ 20232 h 94416"/>
                </a:gdLst>
                <a:ahLst/>
                <a:cxnLst>
                  <a:cxn ang="0">
                    <a:pos x="connsiteX0" y="connsiteY0"/>
                  </a:cxn>
                  <a:cxn ang="0">
                    <a:pos x="connsiteX1" y="connsiteY1"/>
                  </a:cxn>
                </a:cxnLst>
                <a:rect l="l" t="t" r="r" b="b"/>
                <a:pathLst>
                  <a:path w="130628" h="94416">
                    <a:moveTo>
                      <a:pt x="119941" y="82277"/>
                    </a:moveTo>
                    <a:cubicBezTo>
                      <a:pt x="93815" y="49906"/>
                      <a:pt x="58189" y="26976"/>
                      <a:pt x="17813" y="20232"/>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4" name="Freeform: Shape 13">
                <a:extLst>
                  <a:ext uri="{FF2B5EF4-FFF2-40B4-BE49-F238E27FC236}">
                    <a16:creationId xmlns:a16="http://schemas.microsoft.com/office/drawing/2014/main" id="{FA1933E3-2DC2-4435-8084-0F89CC4945D0}"/>
                  </a:ext>
                </a:extLst>
              </p:cNvPr>
              <p:cNvSpPr/>
              <p:nvPr/>
            </p:nvSpPr>
            <p:spPr>
              <a:xfrm>
                <a:off x="5844878" y="3056999"/>
                <a:ext cx="1033153" cy="687889"/>
              </a:xfrm>
              <a:custGeom>
                <a:avLst/>
                <a:gdLst>
                  <a:gd name="connsiteX0" fmla="*/ 663831 w 1033152"/>
                  <a:gd name="connsiteY0" fmla="*/ 20232 h 687889"/>
                  <a:gd name="connsiteX1" fmla="*/ 691144 w 1033152"/>
                  <a:gd name="connsiteY1" fmla="*/ 103858 h 687889"/>
                  <a:gd name="connsiteX2" fmla="*/ 764771 w 1033152"/>
                  <a:gd name="connsiteY2" fmla="*/ 91719 h 687889"/>
                  <a:gd name="connsiteX3" fmla="*/ 1021278 w 1033152"/>
                  <a:gd name="connsiteY3" fmla="*/ 383060 h 687889"/>
                  <a:gd name="connsiteX4" fmla="*/ 764771 w 1033152"/>
                  <a:gd name="connsiteY4" fmla="*/ 674401 h 687889"/>
                  <a:gd name="connsiteX5" fmla="*/ 17813 w 1033152"/>
                  <a:gd name="connsiteY5" fmla="*/ 674401 h 6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152" h="687889">
                    <a:moveTo>
                      <a:pt x="663831" y="20232"/>
                    </a:moveTo>
                    <a:cubicBezTo>
                      <a:pt x="678081" y="44511"/>
                      <a:pt x="687581" y="72835"/>
                      <a:pt x="691144" y="103858"/>
                    </a:cubicBezTo>
                    <a:cubicBezTo>
                      <a:pt x="714894" y="95765"/>
                      <a:pt x="739833" y="91719"/>
                      <a:pt x="764771" y="91719"/>
                    </a:cubicBezTo>
                    <a:cubicBezTo>
                      <a:pt x="906087" y="91719"/>
                      <a:pt x="1021278" y="222552"/>
                      <a:pt x="1021278" y="383060"/>
                    </a:cubicBezTo>
                    <a:cubicBezTo>
                      <a:pt x="1021278" y="543567"/>
                      <a:pt x="906087" y="674401"/>
                      <a:pt x="764771" y="674401"/>
                    </a:cubicBezTo>
                    <a:lnTo>
                      <a:pt x="17813" y="674401"/>
                    </a:ln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15" name="Freeform: Shape 14">
                <a:extLst>
                  <a:ext uri="{FF2B5EF4-FFF2-40B4-BE49-F238E27FC236}">
                    <a16:creationId xmlns:a16="http://schemas.microsoft.com/office/drawing/2014/main" id="{B139B339-4005-4C88-A5F9-267B7D6DE14B}"/>
                  </a:ext>
                </a:extLst>
              </p:cNvPr>
              <p:cNvSpPr/>
              <p:nvPr/>
            </p:nvSpPr>
            <p:spPr>
              <a:xfrm>
                <a:off x="5011231" y="3709819"/>
                <a:ext cx="201880" cy="40464"/>
              </a:xfrm>
              <a:custGeom>
                <a:avLst/>
                <a:gdLst>
                  <a:gd name="connsiteX0" fmla="*/ 17813 w 201880"/>
                  <a:gd name="connsiteY0" fmla="*/ 20232 h 40464"/>
                  <a:gd name="connsiteX1" fmla="*/ 187630 w 201880"/>
                  <a:gd name="connsiteY1" fmla="*/ 20232 h 40464"/>
                </a:gdLst>
                <a:ahLst/>
                <a:cxnLst>
                  <a:cxn ang="0">
                    <a:pos x="connsiteX0" y="connsiteY0"/>
                  </a:cxn>
                  <a:cxn ang="0">
                    <a:pos x="connsiteX1" y="connsiteY1"/>
                  </a:cxn>
                </a:cxnLst>
                <a:rect l="l" t="t" r="r" b="b"/>
                <a:pathLst>
                  <a:path w="201880" h="40464">
                    <a:moveTo>
                      <a:pt x="17813" y="20232"/>
                    </a:moveTo>
                    <a:lnTo>
                      <a:pt x="187630" y="20232"/>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6" name="Freeform: Shape 15">
                <a:extLst>
                  <a:ext uri="{FF2B5EF4-FFF2-40B4-BE49-F238E27FC236}">
                    <a16:creationId xmlns:a16="http://schemas.microsoft.com/office/drawing/2014/main" id="{742E4AAC-B10A-4077-A3BF-5267C568DB56}"/>
                  </a:ext>
                </a:extLst>
              </p:cNvPr>
              <p:cNvSpPr/>
              <p:nvPr/>
            </p:nvSpPr>
            <p:spPr>
              <a:xfrm>
                <a:off x="5230924" y="3709819"/>
                <a:ext cx="71252" cy="40464"/>
              </a:xfrm>
              <a:custGeom>
                <a:avLst/>
                <a:gdLst>
                  <a:gd name="connsiteX0" fmla="*/ 17813 w 71251"/>
                  <a:gd name="connsiteY0" fmla="*/ 20232 h 40464"/>
                  <a:gd name="connsiteX1" fmla="*/ 60564 w 71251"/>
                  <a:gd name="connsiteY1" fmla="*/ 20232 h 40464"/>
                </a:gdLst>
                <a:ahLst/>
                <a:cxnLst>
                  <a:cxn ang="0">
                    <a:pos x="connsiteX0" y="connsiteY0"/>
                  </a:cxn>
                  <a:cxn ang="0">
                    <a:pos x="connsiteX1" y="connsiteY1"/>
                  </a:cxn>
                </a:cxnLst>
                <a:rect l="l" t="t" r="r" b="b"/>
                <a:pathLst>
                  <a:path w="71251" h="40464">
                    <a:moveTo>
                      <a:pt x="17813" y="20232"/>
                    </a:moveTo>
                    <a:lnTo>
                      <a:pt x="60564" y="20232"/>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grpSp>
      </p:grpSp>
    </p:spTree>
    <p:extLst>
      <p:ext uri="{BB962C8B-B14F-4D97-AF65-F5344CB8AC3E}">
        <p14:creationId xmlns:p14="http://schemas.microsoft.com/office/powerpoint/2010/main" val="102554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42" presetClass="path" presetSubtype="0" decel="100000" fill="hold" grpId="1" nodeType="withEffect">
                                  <p:stCondLst>
                                    <p:cond delay="400"/>
                                  </p:stCondLst>
                                  <p:childTnLst>
                                    <p:animMotion origin="layout" path="M 0 -4.93827E-7 L 0 -0.05463 " pathEditMode="relative" rAng="0" ptsTypes="AA">
                                      <p:cBhvr>
                                        <p:cTn id="9" dur="400" spd="-100000" fill="hold"/>
                                        <p:tgtEl>
                                          <p:spTgt spid="3"/>
                                        </p:tgtEl>
                                        <p:attrNameLst>
                                          <p:attrName>ppt_x</p:attrName>
                                          <p:attrName>ppt_y</p:attrName>
                                        </p:attrNameLst>
                                      </p:cBhvr>
                                      <p:rCtr x="0" y="-2747"/>
                                    </p:animMotion>
                                  </p:childTnLst>
                                </p:cTn>
                              </p:par>
                              <p:par>
                                <p:cTn id="10" presetID="1" presetClass="entr" presetSubtype="0" fill="hold" nodeType="withEffect">
                                  <p:stCondLst>
                                    <p:cond delay="0"/>
                                  </p:stCondLst>
                                  <p:childTnLst>
                                    <p:set>
                                      <p:cBhvr>
                                        <p:cTn id="11" dur="1" fill="hold">
                                          <p:stCondLst>
                                            <p:cond delay="39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400" fill="hold"/>
                                        <p:tgtEl>
                                          <p:spTgt spid="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1226412" y="1536803"/>
            <a:ext cx="12740517" cy="485974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spcAft>
                <a:spcPts val="2880"/>
              </a:spcAft>
              <a:defRPr/>
            </a:pPr>
            <a:r>
              <a:rPr lang="en-US" sz="3840" dirty="0">
                <a:solidFill>
                  <a:prstClr val="white"/>
                </a:solidFill>
                <a:latin typeface="Amazon Ember"/>
              </a:rPr>
              <a:t>Good Cloud Resilience Practices</a:t>
            </a:r>
          </a:p>
          <a:p>
            <a:pPr defTabSz="731520">
              <a:spcAft>
                <a:spcPts val="2880"/>
              </a:spcAft>
              <a:defRPr/>
            </a:pPr>
            <a:r>
              <a:rPr lang="en-US" sz="3840" b="0" dirty="0">
                <a:solidFill>
                  <a:prstClr val="white"/>
                </a:solidFill>
                <a:latin typeface="Amazon Ember"/>
              </a:rPr>
              <a:t>Rule of 3 – three ways for critical operations to succeed</a:t>
            </a:r>
          </a:p>
          <a:p>
            <a:pPr marL="731520" lvl="1" defTabSz="731520">
              <a:spcBef>
                <a:spcPct val="0"/>
              </a:spcBef>
              <a:spcAft>
                <a:spcPts val="2880"/>
              </a:spcAft>
              <a:defRPr/>
            </a:pPr>
            <a:r>
              <a:rPr lang="en-US" sz="2880" dirty="0">
                <a:solidFill>
                  <a:prstClr val="white"/>
                </a:solidFill>
                <a:latin typeface="Amazon Ember"/>
              </a:rPr>
              <a:t>Synchronous data replication over three zones in a region</a:t>
            </a:r>
          </a:p>
          <a:p>
            <a:pPr marL="731520" lvl="1" defTabSz="731520">
              <a:spcBef>
                <a:spcPct val="0"/>
              </a:spcBef>
              <a:spcAft>
                <a:spcPts val="2880"/>
              </a:spcAft>
              <a:defRPr/>
            </a:pPr>
            <a:r>
              <a:rPr lang="en-US" sz="2880" dirty="0">
                <a:solidFill>
                  <a:prstClr val="white"/>
                </a:solidFill>
                <a:latin typeface="Amazon Ember"/>
              </a:rPr>
              <a:t>DR failover from primary region to either of two secondary regions</a:t>
            </a:r>
          </a:p>
          <a:p>
            <a:pPr marL="731520" lvl="1" defTabSz="731520">
              <a:spcBef>
                <a:spcPct val="0"/>
              </a:spcBef>
              <a:spcAft>
                <a:spcPts val="2880"/>
              </a:spcAft>
              <a:defRPr/>
            </a:pPr>
            <a:r>
              <a:rPr lang="en-US" sz="2880" dirty="0">
                <a:solidFill>
                  <a:prstClr val="white"/>
                </a:solidFill>
                <a:latin typeface="Amazon Ember"/>
              </a:rPr>
              <a:t>Active-Active-Active workloads across three regions</a:t>
            </a:r>
          </a:p>
        </p:txBody>
      </p:sp>
    </p:spTree>
    <p:extLst>
      <p:ext uri="{BB962C8B-B14F-4D97-AF65-F5344CB8AC3E}">
        <p14:creationId xmlns:p14="http://schemas.microsoft.com/office/powerpoint/2010/main" val="170631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1226412" y="1536803"/>
            <a:ext cx="12740517" cy="485974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spcAft>
                <a:spcPts val="2880"/>
              </a:spcAft>
              <a:defRPr/>
            </a:pPr>
            <a:r>
              <a:rPr lang="en-US" sz="3840" dirty="0">
                <a:solidFill>
                  <a:prstClr val="white"/>
                </a:solidFill>
                <a:latin typeface="Amazon Ember"/>
              </a:rPr>
              <a:t>Good Cloud Resilience Practices</a:t>
            </a:r>
          </a:p>
          <a:p>
            <a:pPr defTabSz="731520">
              <a:spcAft>
                <a:spcPts val="2880"/>
              </a:spcAft>
              <a:defRPr/>
            </a:pPr>
            <a:r>
              <a:rPr lang="en-US" sz="3840" b="0" dirty="0">
                <a:solidFill>
                  <a:prstClr val="white"/>
                </a:solidFill>
                <a:latin typeface="Amazon Ember"/>
              </a:rPr>
              <a:t>Fail up - DR failover between regions</a:t>
            </a:r>
          </a:p>
          <a:p>
            <a:pPr marL="731520" lvl="1" defTabSz="731520">
              <a:spcBef>
                <a:spcPct val="0"/>
              </a:spcBef>
              <a:spcAft>
                <a:spcPts val="2880"/>
              </a:spcAft>
              <a:defRPr/>
            </a:pPr>
            <a:r>
              <a:rPr lang="en-US" sz="2880" dirty="0">
                <a:solidFill>
                  <a:prstClr val="white"/>
                </a:solidFill>
                <a:latin typeface="Amazon Ember"/>
              </a:rPr>
              <a:t>From smaller capacity region to larger capacity region</a:t>
            </a:r>
          </a:p>
          <a:p>
            <a:pPr marL="731520" lvl="1" defTabSz="731520">
              <a:spcBef>
                <a:spcPct val="0"/>
              </a:spcBef>
              <a:spcAft>
                <a:spcPts val="2880"/>
              </a:spcAft>
              <a:defRPr/>
            </a:pPr>
            <a:r>
              <a:rPr lang="en-US" sz="2880" dirty="0">
                <a:solidFill>
                  <a:prstClr val="white"/>
                </a:solidFill>
                <a:latin typeface="Amazon Ember"/>
              </a:rPr>
              <a:t>From distant region to closer (lower latency) region</a:t>
            </a:r>
          </a:p>
        </p:txBody>
      </p:sp>
    </p:spTree>
    <p:extLst>
      <p:ext uri="{BB962C8B-B14F-4D97-AF65-F5344CB8AC3E}">
        <p14:creationId xmlns:p14="http://schemas.microsoft.com/office/powerpoint/2010/main" val="34996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A2C1-0A15-6D47-8815-CA404C9412D3}"/>
              </a:ext>
            </a:extLst>
          </p:cNvPr>
          <p:cNvSpPr>
            <a:spLocks noGrp="1"/>
          </p:cNvSpPr>
          <p:nvPr>
            <p:ph type="title"/>
          </p:nvPr>
        </p:nvSpPr>
        <p:spPr/>
        <p:txBody>
          <a:bodyPr>
            <a:normAutofit/>
          </a:bodyPr>
          <a:lstStyle/>
          <a:p>
            <a:r>
              <a:rPr lang="en-US" dirty="0"/>
              <a:t>Resilient AWS Infrastructure</a:t>
            </a:r>
          </a:p>
        </p:txBody>
      </p:sp>
      <p:sp>
        <p:nvSpPr>
          <p:cNvPr id="3" name="Content Placeholder 2">
            <a:extLst>
              <a:ext uri="{FF2B5EF4-FFF2-40B4-BE49-F238E27FC236}">
                <a16:creationId xmlns:a16="http://schemas.microsoft.com/office/drawing/2014/main" id="{5E490628-5ED5-F942-9848-861CFA5AF106}"/>
              </a:ext>
            </a:extLst>
          </p:cNvPr>
          <p:cNvSpPr>
            <a:spLocks noGrp="1"/>
          </p:cNvSpPr>
          <p:nvPr>
            <p:ph idx="1"/>
          </p:nvPr>
        </p:nvSpPr>
        <p:spPr>
          <a:xfrm>
            <a:off x="323090" y="1427015"/>
            <a:ext cx="7856634" cy="6073458"/>
          </a:xfrm>
        </p:spPr>
        <p:txBody>
          <a:bodyPr/>
          <a:lstStyle/>
          <a:p>
            <a:r>
              <a:rPr lang="en-US" sz="2400" dirty="0"/>
              <a:t>Infrastructure</a:t>
            </a:r>
          </a:p>
          <a:p>
            <a:pPr lvl="1"/>
            <a:r>
              <a:rPr lang="en-US" dirty="0"/>
              <a:t>Regions, AZs, Networking</a:t>
            </a:r>
          </a:p>
          <a:p>
            <a:pPr lvl="1"/>
            <a:endParaRPr lang="en-US" dirty="0"/>
          </a:p>
          <a:p>
            <a:r>
              <a:rPr lang="en-US" sz="2400" dirty="0"/>
              <a:t>Service Design</a:t>
            </a:r>
          </a:p>
          <a:p>
            <a:pPr lvl="1"/>
            <a:r>
              <a:rPr lang="en-US" dirty="0"/>
              <a:t>Cell-based architecture</a:t>
            </a:r>
          </a:p>
          <a:p>
            <a:pPr lvl="1"/>
            <a:r>
              <a:rPr lang="en-US" dirty="0"/>
              <a:t>Multi-Az architecture</a:t>
            </a:r>
          </a:p>
          <a:p>
            <a:pPr lvl="1"/>
            <a:r>
              <a:rPr lang="en-US" dirty="0"/>
              <a:t>Micro-service architecture</a:t>
            </a:r>
          </a:p>
          <a:p>
            <a:pPr lvl="1"/>
            <a:r>
              <a:rPr lang="en-US" dirty="0"/>
              <a:t>Distributed systems best practices</a:t>
            </a:r>
          </a:p>
          <a:p>
            <a:pPr lvl="1"/>
            <a:endParaRPr lang="en-US" dirty="0"/>
          </a:p>
          <a:p>
            <a:r>
              <a:rPr lang="en-US" sz="2400" dirty="0"/>
              <a:t>Understand the AWS Services scope</a:t>
            </a:r>
          </a:p>
          <a:p>
            <a:pPr lvl="1"/>
            <a:r>
              <a:rPr lang="en-US" dirty="0"/>
              <a:t>Single AZ, Regional, Global, Cross-Reginal capability</a:t>
            </a:r>
          </a:p>
        </p:txBody>
      </p:sp>
      <p:grpSp>
        <p:nvGrpSpPr>
          <p:cNvPr id="4" name="Group 3">
            <a:extLst>
              <a:ext uri="{FF2B5EF4-FFF2-40B4-BE49-F238E27FC236}">
                <a16:creationId xmlns:a16="http://schemas.microsoft.com/office/drawing/2014/main" id="{4B46CA29-F9AA-724F-94A9-877C051ECD06}"/>
              </a:ext>
            </a:extLst>
          </p:cNvPr>
          <p:cNvGrpSpPr/>
          <p:nvPr/>
        </p:nvGrpSpPr>
        <p:grpSpPr>
          <a:xfrm>
            <a:off x="8453121" y="893255"/>
            <a:ext cx="5442121" cy="5352967"/>
            <a:chOff x="0" y="0"/>
            <a:chExt cx="3152775" cy="3385621"/>
          </a:xfrm>
        </p:grpSpPr>
        <p:pic>
          <p:nvPicPr>
            <p:cNvPr id="5" name="Picture 4">
              <a:extLst>
                <a:ext uri="{FF2B5EF4-FFF2-40B4-BE49-F238E27FC236}">
                  <a16:creationId xmlns:a16="http://schemas.microsoft.com/office/drawing/2014/main" id="{40761851-8C2E-C845-8AA2-62A746F04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52775" cy="3179445"/>
            </a:xfrm>
            <a:prstGeom prst="rect">
              <a:avLst/>
            </a:prstGeom>
          </p:spPr>
        </p:pic>
        <p:sp>
          <p:nvSpPr>
            <p:cNvPr id="6" name="Text Box 12">
              <a:extLst>
                <a:ext uri="{FF2B5EF4-FFF2-40B4-BE49-F238E27FC236}">
                  <a16:creationId xmlns:a16="http://schemas.microsoft.com/office/drawing/2014/main" id="{F544AF17-E2B3-FA4F-8954-EB5959A92428}"/>
                </a:ext>
              </a:extLst>
            </p:cNvPr>
            <p:cNvSpPr txBox="1"/>
            <p:nvPr/>
          </p:nvSpPr>
          <p:spPr>
            <a:xfrm>
              <a:off x="0" y="3231515"/>
              <a:ext cx="3152775" cy="15410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ts val="1920"/>
                </a:lnSpc>
                <a:spcBef>
                  <a:spcPts val="960"/>
                </a:spcBef>
                <a:spcAft>
                  <a:spcPts val="1200"/>
                </a:spcAft>
              </a:pPr>
              <a:r>
                <a:rPr lang="en-US" sz="1320" i="1">
                  <a:latin typeface="Helvetica" pitchFamily="2" charset="0"/>
                  <a:ea typeface="Calibri" panose="020F0502020204030204" pitchFamily="34" charset="0"/>
                  <a:cs typeface="Times New Roman" panose="02020603050405020304" pitchFamily="18" charset="0"/>
                </a:rPr>
                <a:t>Figure 3</a:t>
              </a:r>
            </a:p>
          </p:txBody>
        </p:sp>
      </p:grpSp>
    </p:spTree>
    <p:extLst>
      <p:ext uri="{BB962C8B-B14F-4D97-AF65-F5344CB8AC3E}">
        <p14:creationId xmlns:p14="http://schemas.microsoft.com/office/powerpoint/2010/main" val="204049594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1226412" y="1536803"/>
            <a:ext cx="12740517" cy="485974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spcAft>
                <a:spcPts val="2880"/>
              </a:spcAft>
              <a:defRPr/>
            </a:pPr>
            <a:r>
              <a:rPr lang="en-US" sz="3840" dirty="0">
                <a:solidFill>
                  <a:prstClr val="white"/>
                </a:solidFill>
                <a:latin typeface="Amazon Ember"/>
              </a:rPr>
              <a:t>Good Cloud Resilience Practices</a:t>
            </a:r>
          </a:p>
          <a:p>
            <a:pPr defTabSz="731520">
              <a:spcAft>
                <a:spcPts val="2880"/>
              </a:spcAft>
              <a:defRPr/>
            </a:pPr>
            <a:r>
              <a:rPr lang="en-US" sz="3840" b="0" dirty="0">
                <a:solidFill>
                  <a:prstClr val="white"/>
                </a:solidFill>
                <a:latin typeface="Amazon Ember"/>
              </a:rPr>
              <a:t>Chaos first</a:t>
            </a:r>
          </a:p>
          <a:p>
            <a:pPr marL="731520" lvl="1" defTabSz="731520">
              <a:spcBef>
                <a:spcPct val="0"/>
              </a:spcBef>
              <a:spcAft>
                <a:spcPts val="2880"/>
              </a:spcAft>
              <a:defRPr/>
            </a:pPr>
            <a:r>
              <a:rPr lang="en-US" sz="2880" dirty="0">
                <a:solidFill>
                  <a:prstClr val="white"/>
                </a:solidFill>
                <a:latin typeface="Amazon Ember"/>
              </a:rPr>
              <a:t>Build your resilience environment </a:t>
            </a:r>
            <a:r>
              <a:rPr lang="en-US" sz="2880" i="1" dirty="0">
                <a:solidFill>
                  <a:prstClr val="white"/>
                </a:solidFill>
                <a:latin typeface="Amazon Ember"/>
              </a:rPr>
              <a:t>before</a:t>
            </a:r>
            <a:r>
              <a:rPr lang="en-US" sz="2880" dirty="0">
                <a:solidFill>
                  <a:prstClr val="white"/>
                </a:solidFill>
                <a:latin typeface="Amazon Ember"/>
              </a:rPr>
              <a:t> introducing apps to it</a:t>
            </a:r>
          </a:p>
          <a:p>
            <a:pPr marL="731520" lvl="1" defTabSz="731520">
              <a:spcBef>
                <a:spcPct val="0"/>
              </a:spcBef>
              <a:spcAft>
                <a:spcPts val="2880"/>
              </a:spcAft>
              <a:defRPr/>
            </a:pPr>
            <a:r>
              <a:rPr lang="en-US" sz="2880" dirty="0">
                <a:solidFill>
                  <a:prstClr val="white"/>
                </a:solidFill>
                <a:latin typeface="Amazon Ember"/>
              </a:rPr>
              <a:t>Automated continuous zone and region failover testing</a:t>
            </a:r>
          </a:p>
          <a:p>
            <a:pPr marL="731520" lvl="1" defTabSz="731520">
              <a:spcBef>
                <a:spcPct val="0"/>
              </a:spcBef>
              <a:spcAft>
                <a:spcPts val="2880"/>
              </a:spcAft>
              <a:defRPr/>
            </a:pPr>
            <a:r>
              <a:rPr lang="en-US" sz="2880" dirty="0">
                <a:solidFill>
                  <a:prstClr val="white"/>
                </a:solidFill>
                <a:latin typeface="Amazon Ember"/>
              </a:rPr>
              <a:t>Make it a “badge of honor” to have an app pass the chaos test</a:t>
            </a:r>
          </a:p>
        </p:txBody>
      </p:sp>
    </p:spTree>
    <p:extLst>
      <p:ext uri="{BB962C8B-B14F-4D97-AF65-F5344CB8AC3E}">
        <p14:creationId xmlns:p14="http://schemas.microsoft.com/office/powerpoint/2010/main" val="184052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1226412" y="1536803"/>
            <a:ext cx="12740517" cy="485974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spcAft>
                <a:spcPts val="2880"/>
              </a:spcAft>
              <a:defRPr/>
            </a:pPr>
            <a:r>
              <a:rPr lang="en-US" sz="3840" dirty="0">
                <a:solidFill>
                  <a:prstClr val="white"/>
                </a:solidFill>
                <a:latin typeface="Amazon Ember"/>
              </a:rPr>
              <a:t>Good Cloud Resilience Practices</a:t>
            </a:r>
          </a:p>
          <a:p>
            <a:pPr defTabSz="731520">
              <a:spcAft>
                <a:spcPts val="2880"/>
              </a:spcAft>
              <a:defRPr/>
            </a:pPr>
            <a:r>
              <a:rPr lang="en-US" sz="3840" b="0" dirty="0">
                <a:solidFill>
                  <a:prstClr val="white"/>
                </a:solidFill>
                <a:latin typeface="Amazon Ember"/>
              </a:rPr>
              <a:t>Continuous Resilience</a:t>
            </a:r>
          </a:p>
          <a:p>
            <a:pPr marL="731520" lvl="1" defTabSz="731520">
              <a:spcBef>
                <a:spcPct val="0"/>
              </a:spcBef>
              <a:spcAft>
                <a:spcPts val="2880"/>
              </a:spcAft>
              <a:defRPr/>
            </a:pPr>
            <a:r>
              <a:rPr lang="en-US" sz="2880" dirty="0">
                <a:solidFill>
                  <a:prstClr val="white"/>
                </a:solidFill>
                <a:latin typeface="Amazon Ember"/>
              </a:rPr>
              <a:t>Continuous Delivery needs Test Driven Development and Canaries</a:t>
            </a:r>
          </a:p>
          <a:p>
            <a:pPr marL="731520" lvl="1" defTabSz="731520">
              <a:spcBef>
                <a:spcPct val="0"/>
              </a:spcBef>
              <a:spcAft>
                <a:spcPts val="2880"/>
              </a:spcAft>
              <a:defRPr/>
            </a:pPr>
            <a:r>
              <a:rPr lang="en-US" sz="2880" dirty="0">
                <a:solidFill>
                  <a:prstClr val="white"/>
                </a:solidFill>
                <a:latin typeface="Amazon Ember"/>
              </a:rPr>
              <a:t>Continuous Resilience needs automation in both test and production</a:t>
            </a:r>
          </a:p>
          <a:p>
            <a:pPr marL="731520" lvl="1" defTabSz="731520">
              <a:spcBef>
                <a:spcPct val="0"/>
              </a:spcBef>
              <a:spcAft>
                <a:spcPts val="2880"/>
              </a:spcAft>
              <a:defRPr/>
            </a:pPr>
            <a:r>
              <a:rPr lang="en-US" sz="2880" dirty="0">
                <a:solidFill>
                  <a:prstClr val="white"/>
                </a:solidFill>
                <a:latin typeface="Amazon Ember"/>
              </a:rPr>
              <a:t>Make failure mitigation into a well tested code path and process</a:t>
            </a:r>
          </a:p>
          <a:p>
            <a:pPr marL="731520" lvl="1" defTabSz="731520">
              <a:spcBef>
                <a:spcPct val="0"/>
              </a:spcBef>
              <a:spcAft>
                <a:spcPts val="2880"/>
              </a:spcAft>
              <a:defRPr/>
            </a:pPr>
            <a:r>
              <a:rPr lang="en-US" sz="2880" dirty="0">
                <a:solidFill>
                  <a:prstClr val="white"/>
                </a:solidFill>
                <a:latin typeface="Amazon Ember"/>
              </a:rPr>
              <a:t>Call it Chaos Engineering if you like, it’s the same thing…</a:t>
            </a:r>
          </a:p>
          <a:p>
            <a:pPr marL="731520" lvl="1" defTabSz="731520">
              <a:spcBef>
                <a:spcPct val="0"/>
              </a:spcBef>
              <a:spcAft>
                <a:spcPts val="2880"/>
              </a:spcAft>
              <a:defRPr/>
            </a:pPr>
            <a:endParaRPr lang="en-US" sz="2880" dirty="0">
              <a:solidFill>
                <a:prstClr val="white"/>
              </a:solidFill>
              <a:latin typeface="Amazon Ember"/>
            </a:endParaRPr>
          </a:p>
        </p:txBody>
      </p:sp>
    </p:spTree>
    <p:extLst>
      <p:ext uri="{BB962C8B-B14F-4D97-AF65-F5344CB8AC3E}">
        <p14:creationId xmlns:p14="http://schemas.microsoft.com/office/powerpoint/2010/main" val="219265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06143968-BC19-4170-8E03-7AFC12744BA0}"/>
              </a:ext>
            </a:extLst>
          </p:cNvPr>
          <p:cNvSpPr txBox="1"/>
          <p:nvPr/>
        </p:nvSpPr>
        <p:spPr>
          <a:xfrm>
            <a:off x="1833005" y="4879772"/>
            <a:ext cx="10964390" cy="1953805"/>
          </a:xfrm>
          <a:prstGeom prst="rect">
            <a:avLst/>
          </a:prstGeom>
          <a:noFill/>
        </p:spPr>
        <p:txBody>
          <a:bodyPr wrap="square" rtlCol="0">
            <a:spAutoFit/>
          </a:bodyPr>
          <a:lstStyle/>
          <a:p>
            <a:pPr algn="ctr" defTabSz="731520">
              <a:lnSpc>
                <a:spcPct val="90000"/>
              </a:lnSpc>
              <a:defRPr/>
            </a:pPr>
            <a:r>
              <a:rPr lang="en-US" sz="4480" dirty="0">
                <a:solidFill>
                  <a:prstClr val="white"/>
                </a:solidFill>
                <a:latin typeface="Amazon Ember"/>
              </a:rPr>
              <a:t>As datacenters migrate to cloud, fragile and manual disaster recovery processes can be standardized and automated</a:t>
            </a:r>
          </a:p>
        </p:txBody>
      </p:sp>
      <p:grpSp>
        <p:nvGrpSpPr>
          <p:cNvPr id="25" name="Group 24">
            <a:extLst>
              <a:ext uri="{FF2B5EF4-FFF2-40B4-BE49-F238E27FC236}">
                <a16:creationId xmlns:a16="http://schemas.microsoft.com/office/drawing/2014/main" id="{98E9D7C3-7B10-4D88-ACE8-B996092FBA5A}"/>
              </a:ext>
            </a:extLst>
          </p:cNvPr>
          <p:cNvGrpSpPr/>
          <p:nvPr/>
        </p:nvGrpSpPr>
        <p:grpSpPr>
          <a:xfrm>
            <a:off x="4397535" y="1389731"/>
            <a:ext cx="5597782" cy="2829757"/>
            <a:chOff x="2748459" y="868582"/>
            <a:chExt cx="3498614" cy="1768598"/>
          </a:xfrm>
        </p:grpSpPr>
        <p:grpSp>
          <p:nvGrpSpPr>
            <p:cNvPr id="26" name="Group 25">
              <a:extLst>
                <a:ext uri="{FF2B5EF4-FFF2-40B4-BE49-F238E27FC236}">
                  <a16:creationId xmlns:a16="http://schemas.microsoft.com/office/drawing/2014/main" id="{123BAA49-57C2-4777-81FF-9B17C4FAB420}"/>
                </a:ext>
              </a:extLst>
            </p:cNvPr>
            <p:cNvGrpSpPr/>
            <p:nvPr/>
          </p:nvGrpSpPr>
          <p:grpSpPr>
            <a:xfrm>
              <a:off x="2748459" y="868582"/>
              <a:ext cx="1692883" cy="1506854"/>
              <a:chOff x="3410611" y="1814513"/>
              <a:chExt cx="1692883" cy="1506854"/>
            </a:xfrm>
          </p:grpSpPr>
          <p:sp>
            <p:nvSpPr>
              <p:cNvPr id="35" name="Freeform: Shape 34">
                <a:extLst>
                  <a:ext uri="{FF2B5EF4-FFF2-40B4-BE49-F238E27FC236}">
                    <a16:creationId xmlns:a16="http://schemas.microsoft.com/office/drawing/2014/main" id="{1AA71CD3-0410-42D9-A1A2-2A2246A641AC}"/>
                  </a:ext>
                </a:extLst>
              </p:cNvPr>
              <p:cNvSpPr/>
              <p:nvPr/>
            </p:nvSpPr>
            <p:spPr>
              <a:xfrm>
                <a:off x="4044314" y="2114549"/>
                <a:ext cx="1059180" cy="305752"/>
              </a:xfrm>
              <a:custGeom>
                <a:avLst/>
                <a:gdLst>
                  <a:gd name="connsiteX0" fmla="*/ 14288 w 1638300"/>
                  <a:gd name="connsiteY0" fmla="*/ 295275 h 1219200"/>
                  <a:gd name="connsiteX1" fmla="*/ 60008 w 1638300"/>
                  <a:gd name="connsiteY1" fmla="*/ 292418 h 1219200"/>
                  <a:gd name="connsiteX2" fmla="*/ 161925 w 1638300"/>
                  <a:gd name="connsiteY2" fmla="*/ 305753 h 1219200"/>
                  <a:gd name="connsiteX3" fmla="*/ 542925 w 1638300"/>
                  <a:gd name="connsiteY3" fmla="*/ 14288 h 1219200"/>
                  <a:gd name="connsiteX4" fmla="*/ 927735 w 1638300"/>
                  <a:gd name="connsiteY4" fmla="*/ 320040 h 1219200"/>
                  <a:gd name="connsiteX5" fmla="*/ 1073468 w 1638300"/>
                  <a:gd name="connsiteY5" fmla="*/ 292418 h 1219200"/>
                  <a:gd name="connsiteX6" fmla="*/ 1468755 w 1638300"/>
                  <a:gd name="connsiteY6" fmla="*/ 687705 h 1219200"/>
                  <a:gd name="connsiteX7" fmla="*/ 1466850 w 1638300"/>
                  <a:gd name="connsiteY7" fmla="*/ 726758 h 1219200"/>
                  <a:gd name="connsiteX8" fmla="*/ 1630680 w 1638300"/>
                  <a:gd name="connsiteY8" fmla="*/ 962025 h 1219200"/>
                  <a:gd name="connsiteX9" fmla="*/ 1380173 w 1638300"/>
                  <a:gd name="connsiteY9" fmla="*/ 1212533 h 1219200"/>
                  <a:gd name="connsiteX10" fmla="*/ 974407 w 1638300"/>
                  <a:gd name="connsiteY10" fmla="*/ 1212533 h 1219200"/>
                  <a:gd name="connsiteX0" fmla="*/ 0 w 1616392"/>
                  <a:gd name="connsiteY0" fmla="*/ 280987 h 1198245"/>
                  <a:gd name="connsiteX1" fmla="*/ 45720 w 1616392"/>
                  <a:gd name="connsiteY1" fmla="*/ 278130 h 1198245"/>
                  <a:gd name="connsiteX2" fmla="*/ 147637 w 1616392"/>
                  <a:gd name="connsiteY2" fmla="*/ 291465 h 1198245"/>
                  <a:gd name="connsiteX3" fmla="*/ 528637 w 1616392"/>
                  <a:gd name="connsiteY3" fmla="*/ 0 h 1198245"/>
                  <a:gd name="connsiteX4" fmla="*/ 913447 w 1616392"/>
                  <a:gd name="connsiteY4" fmla="*/ 305752 h 1198245"/>
                  <a:gd name="connsiteX5" fmla="*/ 1059180 w 1616392"/>
                  <a:gd name="connsiteY5" fmla="*/ 278130 h 1198245"/>
                  <a:gd name="connsiteX6" fmla="*/ 1454467 w 1616392"/>
                  <a:gd name="connsiteY6" fmla="*/ 673417 h 1198245"/>
                  <a:gd name="connsiteX7" fmla="*/ 1452562 w 1616392"/>
                  <a:gd name="connsiteY7" fmla="*/ 712470 h 1198245"/>
                  <a:gd name="connsiteX8" fmla="*/ 1616392 w 1616392"/>
                  <a:gd name="connsiteY8" fmla="*/ 947737 h 1198245"/>
                  <a:gd name="connsiteX9" fmla="*/ 1365885 w 1616392"/>
                  <a:gd name="connsiteY9" fmla="*/ 1198245 h 1198245"/>
                  <a:gd name="connsiteX0" fmla="*/ 0 w 1616392"/>
                  <a:gd name="connsiteY0" fmla="*/ 280987 h 947737"/>
                  <a:gd name="connsiteX1" fmla="*/ 45720 w 1616392"/>
                  <a:gd name="connsiteY1" fmla="*/ 278130 h 947737"/>
                  <a:gd name="connsiteX2" fmla="*/ 147637 w 1616392"/>
                  <a:gd name="connsiteY2" fmla="*/ 291465 h 947737"/>
                  <a:gd name="connsiteX3" fmla="*/ 528637 w 1616392"/>
                  <a:gd name="connsiteY3" fmla="*/ 0 h 947737"/>
                  <a:gd name="connsiteX4" fmla="*/ 913447 w 1616392"/>
                  <a:gd name="connsiteY4" fmla="*/ 305752 h 947737"/>
                  <a:gd name="connsiteX5" fmla="*/ 1059180 w 1616392"/>
                  <a:gd name="connsiteY5" fmla="*/ 278130 h 947737"/>
                  <a:gd name="connsiteX6" fmla="*/ 1454467 w 1616392"/>
                  <a:gd name="connsiteY6" fmla="*/ 673417 h 947737"/>
                  <a:gd name="connsiteX7" fmla="*/ 1452562 w 1616392"/>
                  <a:gd name="connsiteY7" fmla="*/ 712470 h 947737"/>
                  <a:gd name="connsiteX8" fmla="*/ 1616392 w 1616392"/>
                  <a:gd name="connsiteY8" fmla="*/ 947737 h 947737"/>
                  <a:gd name="connsiteX0" fmla="*/ 0 w 1454467"/>
                  <a:gd name="connsiteY0" fmla="*/ 280987 h 712470"/>
                  <a:gd name="connsiteX1" fmla="*/ 45720 w 1454467"/>
                  <a:gd name="connsiteY1" fmla="*/ 278130 h 712470"/>
                  <a:gd name="connsiteX2" fmla="*/ 147637 w 1454467"/>
                  <a:gd name="connsiteY2" fmla="*/ 291465 h 712470"/>
                  <a:gd name="connsiteX3" fmla="*/ 528637 w 1454467"/>
                  <a:gd name="connsiteY3" fmla="*/ 0 h 712470"/>
                  <a:gd name="connsiteX4" fmla="*/ 913447 w 1454467"/>
                  <a:gd name="connsiteY4" fmla="*/ 305752 h 712470"/>
                  <a:gd name="connsiteX5" fmla="*/ 1059180 w 1454467"/>
                  <a:gd name="connsiteY5" fmla="*/ 278130 h 712470"/>
                  <a:gd name="connsiteX6" fmla="*/ 1454467 w 1454467"/>
                  <a:gd name="connsiteY6" fmla="*/ 673417 h 712470"/>
                  <a:gd name="connsiteX7" fmla="*/ 1452562 w 1454467"/>
                  <a:gd name="connsiteY7" fmla="*/ 712470 h 712470"/>
                  <a:gd name="connsiteX0" fmla="*/ 0 w 1454467"/>
                  <a:gd name="connsiteY0" fmla="*/ 280987 h 673417"/>
                  <a:gd name="connsiteX1" fmla="*/ 45720 w 1454467"/>
                  <a:gd name="connsiteY1" fmla="*/ 278130 h 673417"/>
                  <a:gd name="connsiteX2" fmla="*/ 147637 w 1454467"/>
                  <a:gd name="connsiteY2" fmla="*/ 291465 h 673417"/>
                  <a:gd name="connsiteX3" fmla="*/ 528637 w 1454467"/>
                  <a:gd name="connsiteY3" fmla="*/ 0 h 673417"/>
                  <a:gd name="connsiteX4" fmla="*/ 913447 w 1454467"/>
                  <a:gd name="connsiteY4" fmla="*/ 305752 h 673417"/>
                  <a:gd name="connsiteX5" fmla="*/ 1059180 w 1454467"/>
                  <a:gd name="connsiteY5" fmla="*/ 278130 h 673417"/>
                  <a:gd name="connsiteX6" fmla="*/ 1454467 w 1454467"/>
                  <a:gd name="connsiteY6" fmla="*/ 673417 h 673417"/>
                  <a:gd name="connsiteX0" fmla="*/ 0 w 1059180"/>
                  <a:gd name="connsiteY0" fmla="*/ 280987 h 305752"/>
                  <a:gd name="connsiteX1" fmla="*/ 45720 w 1059180"/>
                  <a:gd name="connsiteY1" fmla="*/ 278130 h 305752"/>
                  <a:gd name="connsiteX2" fmla="*/ 147637 w 1059180"/>
                  <a:gd name="connsiteY2" fmla="*/ 291465 h 305752"/>
                  <a:gd name="connsiteX3" fmla="*/ 528637 w 1059180"/>
                  <a:gd name="connsiteY3" fmla="*/ 0 h 305752"/>
                  <a:gd name="connsiteX4" fmla="*/ 913447 w 1059180"/>
                  <a:gd name="connsiteY4" fmla="*/ 305752 h 305752"/>
                  <a:gd name="connsiteX5" fmla="*/ 1059180 w 1059180"/>
                  <a:gd name="connsiteY5" fmla="*/ 278130 h 3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180" h="305752">
                    <a:moveTo>
                      <a:pt x="0" y="280987"/>
                    </a:moveTo>
                    <a:cubicBezTo>
                      <a:pt x="15240" y="279082"/>
                      <a:pt x="30480" y="278130"/>
                      <a:pt x="45720" y="278130"/>
                    </a:cubicBezTo>
                    <a:cubicBezTo>
                      <a:pt x="80962" y="278130"/>
                      <a:pt x="115252" y="282892"/>
                      <a:pt x="147637" y="291465"/>
                    </a:cubicBezTo>
                    <a:cubicBezTo>
                      <a:pt x="193357" y="123825"/>
                      <a:pt x="346710" y="0"/>
                      <a:pt x="528637" y="0"/>
                    </a:cubicBezTo>
                    <a:cubicBezTo>
                      <a:pt x="716280" y="0"/>
                      <a:pt x="873442" y="130492"/>
                      <a:pt x="913447" y="305752"/>
                    </a:cubicBezTo>
                    <a:cubicBezTo>
                      <a:pt x="958215" y="287655"/>
                      <a:pt x="1007744" y="278130"/>
                      <a:pt x="1059180" y="278130"/>
                    </a:cubicBezTo>
                  </a:path>
                </a:pathLst>
              </a:custGeom>
              <a:noFill/>
              <a:ln w="19050" cap="flat">
                <a:solidFill>
                  <a:schemeClr val="tx1"/>
                </a:solidFill>
                <a:prstDash val="solid"/>
                <a:miter/>
              </a:ln>
            </p:spPr>
            <p:txBody>
              <a:bodyPr rtlCol="0" anchor="ctr"/>
              <a:lstStyle/>
              <a:p>
                <a:pPr defTabSz="731520">
                  <a:defRPr/>
                </a:pPr>
                <a:endParaRPr lang="en-US" sz="2880">
                  <a:solidFill>
                    <a:prstClr val="white"/>
                  </a:solidFill>
                  <a:latin typeface="Amazon Ember"/>
                </a:endParaRPr>
              </a:p>
            </p:txBody>
          </p:sp>
          <p:sp>
            <p:nvSpPr>
              <p:cNvPr id="36" name="Freeform: Shape 35">
                <a:extLst>
                  <a:ext uri="{FF2B5EF4-FFF2-40B4-BE49-F238E27FC236}">
                    <a16:creationId xmlns:a16="http://schemas.microsoft.com/office/drawing/2014/main" id="{5093169A-491E-4DDA-9524-2427597E59A5}"/>
                  </a:ext>
                </a:extLst>
              </p:cNvPr>
              <p:cNvSpPr/>
              <p:nvPr/>
            </p:nvSpPr>
            <p:spPr>
              <a:xfrm>
                <a:off x="3410611" y="2568892"/>
                <a:ext cx="647700" cy="752475"/>
              </a:xfrm>
              <a:custGeom>
                <a:avLst/>
                <a:gdLst>
                  <a:gd name="connsiteX0" fmla="*/ 280035 w 647700"/>
                  <a:gd name="connsiteY0" fmla="*/ 14288 h 752475"/>
                  <a:gd name="connsiteX1" fmla="*/ 222885 w 647700"/>
                  <a:gd name="connsiteY1" fmla="*/ 220028 h 752475"/>
                  <a:gd name="connsiteX2" fmla="*/ 223838 w 647700"/>
                  <a:gd name="connsiteY2" fmla="*/ 246698 h 752475"/>
                  <a:gd name="connsiteX3" fmla="*/ 14288 w 647700"/>
                  <a:gd name="connsiteY3" fmla="*/ 494348 h 752475"/>
                  <a:gd name="connsiteX4" fmla="*/ 264795 w 647700"/>
                  <a:gd name="connsiteY4" fmla="*/ 744855 h 752475"/>
                  <a:gd name="connsiteX5" fmla="*/ 635318 w 647700"/>
                  <a:gd name="connsiteY5" fmla="*/ 74485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752475">
                    <a:moveTo>
                      <a:pt x="280035" y="14288"/>
                    </a:moveTo>
                    <a:cubicBezTo>
                      <a:pt x="243840" y="74295"/>
                      <a:pt x="222885" y="144780"/>
                      <a:pt x="222885" y="220028"/>
                    </a:cubicBezTo>
                    <a:cubicBezTo>
                      <a:pt x="222885" y="228600"/>
                      <a:pt x="222885" y="238125"/>
                      <a:pt x="223838" y="246698"/>
                    </a:cubicBezTo>
                    <a:cubicBezTo>
                      <a:pt x="104775" y="265748"/>
                      <a:pt x="14288" y="369570"/>
                      <a:pt x="14288" y="494348"/>
                    </a:cubicBezTo>
                    <a:cubicBezTo>
                      <a:pt x="14288" y="632460"/>
                      <a:pt x="126683" y="744855"/>
                      <a:pt x="264795" y="744855"/>
                    </a:cubicBezTo>
                    <a:lnTo>
                      <a:pt x="635318" y="744855"/>
                    </a:lnTo>
                  </a:path>
                </a:pathLst>
              </a:custGeom>
              <a:noFill/>
              <a:ln w="19050" cap="flat">
                <a:solidFill>
                  <a:schemeClr val="tx1"/>
                </a:solidFill>
                <a:prstDash val="solid"/>
                <a:miter/>
              </a:ln>
            </p:spPr>
            <p:txBody>
              <a:bodyPr rtlCol="0" anchor="ctr"/>
              <a:lstStyle/>
              <a:p>
                <a:pPr defTabSz="731520">
                  <a:defRPr/>
                </a:pPr>
                <a:endParaRPr lang="en-US" sz="2880">
                  <a:solidFill>
                    <a:prstClr val="white"/>
                  </a:solidFill>
                  <a:latin typeface="Amazon Ember"/>
                </a:endParaRPr>
              </a:p>
            </p:txBody>
          </p:sp>
          <p:sp>
            <p:nvSpPr>
              <p:cNvPr id="37" name="Freeform: Shape 36">
                <a:extLst>
                  <a:ext uri="{FF2B5EF4-FFF2-40B4-BE49-F238E27FC236}">
                    <a16:creationId xmlns:a16="http://schemas.microsoft.com/office/drawing/2014/main" id="{0F8C57C7-8BC7-4BC7-89AC-2C0BB79C054B}"/>
                  </a:ext>
                </a:extLst>
              </p:cNvPr>
              <p:cNvSpPr/>
              <p:nvPr/>
            </p:nvSpPr>
            <p:spPr>
              <a:xfrm>
                <a:off x="3945255" y="181451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7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7" y="184785"/>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38" name="Freeform: Shape 37">
                <a:extLst>
                  <a:ext uri="{FF2B5EF4-FFF2-40B4-BE49-F238E27FC236}">
                    <a16:creationId xmlns:a16="http://schemas.microsoft.com/office/drawing/2014/main" id="{8ADC8F8F-9E06-41CE-B5B8-428BDC2FCDDB}"/>
                  </a:ext>
                </a:extLst>
              </p:cNvPr>
              <p:cNvSpPr/>
              <p:nvPr/>
            </p:nvSpPr>
            <p:spPr>
              <a:xfrm>
                <a:off x="4114800" y="1814513"/>
                <a:ext cx="28575" cy="190500"/>
              </a:xfrm>
              <a:custGeom>
                <a:avLst/>
                <a:gdLst>
                  <a:gd name="connsiteX0" fmla="*/ 14288 w 28575"/>
                  <a:gd name="connsiteY0" fmla="*/ 184785 h 190500"/>
                  <a:gd name="connsiteX1" fmla="*/ 14288 w 28575"/>
                  <a:gd name="connsiteY1" fmla="*/ 14288 h 190500"/>
                </a:gdLst>
                <a:ahLst/>
                <a:cxnLst>
                  <a:cxn ang="0">
                    <a:pos x="connsiteX0" y="connsiteY0"/>
                  </a:cxn>
                  <a:cxn ang="0">
                    <a:pos x="connsiteX1" y="connsiteY1"/>
                  </a:cxn>
                </a:cxnLst>
                <a:rect l="l" t="t" r="r" b="b"/>
                <a:pathLst>
                  <a:path w="28575" h="190500">
                    <a:moveTo>
                      <a:pt x="14288" y="184785"/>
                    </a:moveTo>
                    <a:lnTo>
                      <a:pt x="14288" y="14288"/>
                    </a:lnTo>
                  </a:path>
                </a:pathLst>
              </a:custGeom>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39" name="Freeform: Shape 38">
                <a:extLst>
                  <a:ext uri="{FF2B5EF4-FFF2-40B4-BE49-F238E27FC236}">
                    <a16:creationId xmlns:a16="http://schemas.microsoft.com/office/drawing/2014/main" id="{6BF14277-98F0-452F-A626-B5103E144191}"/>
                  </a:ext>
                </a:extLst>
              </p:cNvPr>
              <p:cNvSpPr/>
              <p:nvPr/>
            </p:nvSpPr>
            <p:spPr>
              <a:xfrm>
                <a:off x="3924300" y="2126933"/>
                <a:ext cx="190500" cy="190500"/>
              </a:xfrm>
              <a:custGeom>
                <a:avLst/>
                <a:gdLst>
                  <a:gd name="connsiteX0" fmla="*/ 14288 w 190500"/>
                  <a:gd name="connsiteY0" fmla="*/ 14287 h 190500"/>
                  <a:gd name="connsiteX1" fmla="*/ 184785 w 190500"/>
                  <a:gd name="connsiteY1" fmla="*/ 14287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7"/>
                    </a:moveTo>
                    <a:lnTo>
                      <a:pt x="184785" y="14287"/>
                    </a:lnTo>
                    <a:lnTo>
                      <a:pt x="184785" y="184785"/>
                    </a:lnTo>
                    <a:lnTo>
                      <a:pt x="14288" y="184785"/>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40" name="Freeform: Shape 39">
                <a:extLst>
                  <a:ext uri="{FF2B5EF4-FFF2-40B4-BE49-F238E27FC236}">
                    <a16:creationId xmlns:a16="http://schemas.microsoft.com/office/drawing/2014/main" id="{5EAF6C5A-A9CF-4627-97F0-9422FB744FBB}"/>
                  </a:ext>
                </a:extLst>
              </p:cNvPr>
              <p:cNvSpPr/>
              <p:nvPr/>
            </p:nvSpPr>
            <p:spPr>
              <a:xfrm>
                <a:off x="3745230" y="231362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41" name="Freeform: Shape 40">
                <a:extLst>
                  <a:ext uri="{FF2B5EF4-FFF2-40B4-BE49-F238E27FC236}">
                    <a16:creationId xmlns:a16="http://schemas.microsoft.com/office/drawing/2014/main" id="{E49A432E-32E6-4647-92FB-C96C647D13E2}"/>
                  </a:ext>
                </a:extLst>
              </p:cNvPr>
              <p:cNvSpPr/>
              <p:nvPr/>
            </p:nvSpPr>
            <p:spPr>
              <a:xfrm>
                <a:off x="3546158" y="2113598"/>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grpSp>
        <p:grpSp>
          <p:nvGrpSpPr>
            <p:cNvPr id="27" name="Graphic 5">
              <a:extLst>
                <a:ext uri="{FF2B5EF4-FFF2-40B4-BE49-F238E27FC236}">
                  <a16:creationId xmlns:a16="http://schemas.microsoft.com/office/drawing/2014/main" id="{2CD4BEBC-DB67-4DE1-A58F-BCBD2CC49550}"/>
                </a:ext>
              </a:extLst>
            </p:cNvPr>
            <p:cNvGrpSpPr/>
            <p:nvPr/>
          </p:nvGrpSpPr>
          <p:grpSpPr>
            <a:xfrm>
              <a:off x="3459934" y="1365935"/>
              <a:ext cx="2787139" cy="1271245"/>
              <a:chOff x="4079019" y="2401481"/>
              <a:chExt cx="2787139" cy="1329919"/>
            </a:xfrm>
          </p:grpSpPr>
          <p:sp>
            <p:nvSpPr>
              <p:cNvPr id="28" name="Freeform: Shape 27">
                <a:extLst>
                  <a:ext uri="{FF2B5EF4-FFF2-40B4-BE49-F238E27FC236}">
                    <a16:creationId xmlns:a16="http://schemas.microsoft.com/office/drawing/2014/main" id="{F8D2B914-EE57-4CC2-A0A4-7B5F0E078B2D}"/>
                  </a:ext>
                </a:extLst>
              </p:cNvPr>
              <p:cNvSpPr/>
              <p:nvPr/>
            </p:nvSpPr>
            <p:spPr>
              <a:xfrm>
                <a:off x="4079019" y="3050255"/>
                <a:ext cx="710144" cy="679797"/>
              </a:xfrm>
              <a:custGeom>
                <a:avLst/>
                <a:gdLst>
                  <a:gd name="connsiteX0" fmla="*/ 540327 w 926275"/>
                  <a:gd name="connsiteY0" fmla="*/ 206367 h 714865"/>
                  <a:gd name="connsiteX1" fmla="*/ 376448 w 926275"/>
                  <a:gd name="connsiteY1" fmla="*/ 20232 h 714865"/>
                  <a:gd name="connsiteX2" fmla="*/ 212568 w 926275"/>
                  <a:gd name="connsiteY2" fmla="*/ 206367 h 714865"/>
                  <a:gd name="connsiteX3" fmla="*/ 212568 w 926275"/>
                  <a:gd name="connsiteY3" fmla="*/ 207716 h 714865"/>
                  <a:gd name="connsiteX4" fmla="*/ 17813 w 926275"/>
                  <a:gd name="connsiteY4" fmla="*/ 453197 h 714865"/>
                  <a:gd name="connsiteX5" fmla="*/ 235131 w 926275"/>
                  <a:gd name="connsiteY5" fmla="*/ 700028 h 714865"/>
                  <a:gd name="connsiteX6" fmla="*/ 910837 w 926275"/>
                  <a:gd name="connsiteY6" fmla="*/ 700028 h 714865"/>
                  <a:gd name="connsiteX0" fmla="*/ 522514 w 710144"/>
                  <a:gd name="connsiteY0" fmla="*/ 186135 h 679797"/>
                  <a:gd name="connsiteX1" fmla="*/ 358635 w 710144"/>
                  <a:gd name="connsiteY1" fmla="*/ 0 h 679797"/>
                  <a:gd name="connsiteX2" fmla="*/ 194755 w 710144"/>
                  <a:gd name="connsiteY2" fmla="*/ 186135 h 679797"/>
                  <a:gd name="connsiteX3" fmla="*/ 194755 w 710144"/>
                  <a:gd name="connsiteY3" fmla="*/ 187484 h 679797"/>
                  <a:gd name="connsiteX4" fmla="*/ 0 w 710144"/>
                  <a:gd name="connsiteY4" fmla="*/ 432965 h 679797"/>
                  <a:gd name="connsiteX5" fmla="*/ 217318 w 710144"/>
                  <a:gd name="connsiteY5" fmla="*/ 679796 h 679797"/>
                  <a:gd name="connsiteX6" fmla="*/ 710144 w 710144"/>
                  <a:gd name="connsiteY6" fmla="*/ 672964 h 67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144" h="679797">
                    <a:moveTo>
                      <a:pt x="522514" y="186135"/>
                    </a:moveTo>
                    <a:cubicBezTo>
                      <a:pt x="522514" y="83626"/>
                      <a:pt x="448887" y="0"/>
                      <a:pt x="358635" y="0"/>
                    </a:cubicBezTo>
                    <a:cubicBezTo>
                      <a:pt x="268382" y="0"/>
                      <a:pt x="194755" y="83626"/>
                      <a:pt x="194755" y="186135"/>
                    </a:cubicBezTo>
                    <a:lnTo>
                      <a:pt x="194755" y="187484"/>
                    </a:lnTo>
                    <a:cubicBezTo>
                      <a:pt x="85502" y="199623"/>
                      <a:pt x="0" y="304829"/>
                      <a:pt x="0" y="432965"/>
                    </a:cubicBezTo>
                    <a:cubicBezTo>
                      <a:pt x="0" y="569195"/>
                      <a:pt x="97378" y="679796"/>
                      <a:pt x="217318" y="679796"/>
                    </a:cubicBezTo>
                    <a:cubicBezTo>
                      <a:pt x="442553" y="679796"/>
                      <a:pt x="484909" y="672964"/>
                      <a:pt x="710144" y="672964"/>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29" name="Freeform: Shape 28">
                <a:extLst>
                  <a:ext uri="{FF2B5EF4-FFF2-40B4-BE49-F238E27FC236}">
                    <a16:creationId xmlns:a16="http://schemas.microsoft.com/office/drawing/2014/main" id="{59B5591C-F649-455E-B77E-5400C5A9B359}"/>
                  </a:ext>
                </a:extLst>
              </p:cNvPr>
              <p:cNvSpPr/>
              <p:nvPr/>
            </p:nvSpPr>
            <p:spPr>
              <a:xfrm>
                <a:off x="4461404" y="2602452"/>
                <a:ext cx="605641" cy="472081"/>
              </a:xfrm>
              <a:custGeom>
                <a:avLst/>
                <a:gdLst>
                  <a:gd name="connsiteX0" fmla="*/ 589016 w 605641"/>
                  <a:gd name="connsiteY0" fmla="*/ 20232 h 472080"/>
                  <a:gd name="connsiteX1" fmla="*/ 524889 w 605641"/>
                  <a:gd name="connsiteY1" fmla="*/ 156461 h 472080"/>
                  <a:gd name="connsiteX2" fmla="*/ 357447 w 605641"/>
                  <a:gd name="connsiteY2" fmla="*/ 106555 h 472080"/>
                  <a:gd name="connsiteX3" fmla="*/ 17813 w 605641"/>
                  <a:gd name="connsiteY3" fmla="*/ 453197 h 472080"/>
                </a:gdLst>
                <a:ahLst/>
                <a:cxnLst>
                  <a:cxn ang="0">
                    <a:pos x="connsiteX0" y="connsiteY0"/>
                  </a:cxn>
                  <a:cxn ang="0">
                    <a:pos x="connsiteX1" y="connsiteY1"/>
                  </a:cxn>
                  <a:cxn ang="0">
                    <a:pos x="connsiteX2" y="connsiteY2"/>
                  </a:cxn>
                  <a:cxn ang="0">
                    <a:pos x="connsiteX3" y="connsiteY3"/>
                  </a:cxn>
                </a:cxnLst>
                <a:rect l="l" t="t" r="r" b="b"/>
                <a:pathLst>
                  <a:path w="605641" h="472080">
                    <a:moveTo>
                      <a:pt x="589016" y="20232"/>
                    </a:moveTo>
                    <a:cubicBezTo>
                      <a:pt x="561703" y="60696"/>
                      <a:pt x="540327" y="106555"/>
                      <a:pt x="524889" y="156461"/>
                    </a:cubicBezTo>
                    <a:cubicBezTo>
                      <a:pt x="475013" y="124090"/>
                      <a:pt x="418011" y="106555"/>
                      <a:pt x="357447" y="106555"/>
                    </a:cubicBezTo>
                    <a:cubicBezTo>
                      <a:pt x="180505" y="106555"/>
                      <a:pt x="35626" y="258970"/>
                      <a:pt x="17813" y="453197"/>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30" name="Freeform: Shape 29">
                <a:extLst>
                  <a:ext uri="{FF2B5EF4-FFF2-40B4-BE49-F238E27FC236}">
                    <a16:creationId xmlns:a16="http://schemas.microsoft.com/office/drawing/2014/main" id="{4DA3787B-DCA5-48A8-BDD6-2EDE48F72CA0}"/>
                  </a:ext>
                </a:extLst>
              </p:cNvPr>
              <p:cNvSpPr/>
              <p:nvPr/>
            </p:nvSpPr>
            <p:spPr>
              <a:xfrm>
                <a:off x="5057545" y="2459479"/>
                <a:ext cx="154379" cy="148368"/>
              </a:xfrm>
              <a:custGeom>
                <a:avLst/>
                <a:gdLst>
                  <a:gd name="connsiteX0" fmla="*/ 141316 w 154379"/>
                  <a:gd name="connsiteY0" fmla="*/ 20232 h 148368"/>
                  <a:gd name="connsiteX1" fmla="*/ 17813 w 154379"/>
                  <a:gd name="connsiteY1" fmla="*/ 128136 h 148368"/>
                </a:gdLst>
                <a:ahLst/>
                <a:cxnLst>
                  <a:cxn ang="0">
                    <a:pos x="connsiteX0" y="connsiteY0"/>
                  </a:cxn>
                  <a:cxn ang="0">
                    <a:pos x="connsiteX1" y="connsiteY1"/>
                  </a:cxn>
                </a:cxnLst>
                <a:rect l="l" t="t" r="r" b="b"/>
                <a:pathLst>
                  <a:path w="154379" h="148368">
                    <a:moveTo>
                      <a:pt x="141316" y="20232"/>
                    </a:moveTo>
                    <a:cubicBezTo>
                      <a:pt x="95003" y="47208"/>
                      <a:pt x="53439" y="84975"/>
                      <a:pt x="17813" y="128136"/>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31" name="Freeform: Shape 30">
                <a:extLst>
                  <a:ext uri="{FF2B5EF4-FFF2-40B4-BE49-F238E27FC236}">
                    <a16:creationId xmlns:a16="http://schemas.microsoft.com/office/drawing/2014/main" id="{0C1DF87D-53C3-4D42-812B-362271F9199C}"/>
                  </a:ext>
                </a:extLst>
              </p:cNvPr>
              <p:cNvSpPr/>
              <p:nvPr/>
            </p:nvSpPr>
            <p:spPr>
              <a:xfrm>
                <a:off x="5211924" y="2401481"/>
                <a:ext cx="617517" cy="350689"/>
              </a:xfrm>
              <a:custGeom>
                <a:avLst/>
                <a:gdLst>
                  <a:gd name="connsiteX0" fmla="*/ 610392 w 617516"/>
                  <a:gd name="connsiteY0" fmla="*/ 338549 h 350688"/>
                  <a:gd name="connsiteX1" fmla="*/ 194755 w 617516"/>
                  <a:gd name="connsiteY1" fmla="*/ 20232 h 350688"/>
                  <a:gd name="connsiteX2" fmla="*/ 17813 w 617516"/>
                  <a:gd name="connsiteY2" fmla="*/ 62045 h 350688"/>
                </a:gdLst>
                <a:ahLst/>
                <a:cxnLst>
                  <a:cxn ang="0">
                    <a:pos x="connsiteX0" y="connsiteY0"/>
                  </a:cxn>
                  <a:cxn ang="0">
                    <a:pos x="connsiteX1" y="connsiteY1"/>
                  </a:cxn>
                  <a:cxn ang="0">
                    <a:pos x="connsiteX2" y="connsiteY2"/>
                  </a:cxn>
                </a:cxnLst>
                <a:rect l="l" t="t" r="r" b="b"/>
                <a:pathLst>
                  <a:path w="617516" h="350688">
                    <a:moveTo>
                      <a:pt x="610392" y="338549"/>
                    </a:moveTo>
                    <a:cubicBezTo>
                      <a:pt x="543890" y="152415"/>
                      <a:pt x="383573" y="20232"/>
                      <a:pt x="194755" y="20232"/>
                    </a:cubicBezTo>
                    <a:cubicBezTo>
                      <a:pt x="131816" y="20232"/>
                      <a:pt x="72439" y="35069"/>
                      <a:pt x="17813" y="62045"/>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32" name="Freeform: Shape 31">
                <a:extLst>
                  <a:ext uri="{FF2B5EF4-FFF2-40B4-BE49-F238E27FC236}">
                    <a16:creationId xmlns:a16="http://schemas.microsoft.com/office/drawing/2014/main" id="{F339FC15-4AD7-4ADA-8041-322EA4D6FA42}"/>
                  </a:ext>
                </a:extLst>
              </p:cNvPr>
              <p:cNvSpPr/>
              <p:nvPr/>
            </p:nvSpPr>
            <p:spPr>
              <a:xfrm>
                <a:off x="5814836" y="2707658"/>
                <a:ext cx="544245" cy="294040"/>
              </a:xfrm>
              <a:custGeom>
                <a:avLst/>
                <a:gdLst>
                  <a:gd name="connsiteX0" fmla="*/ 761208 w 771895"/>
                  <a:gd name="connsiteY0" fmla="*/ 298085 h 418128"/>
                  <a:gd name="connsiteX1" fmla="*/ 691144 w 771895"/>
                  <a:gd name="connsiteY1" fmla="*/ 314271 h 418128"/>
                  <a:gd name="connsiteX2" fmla="*/ 359822 w 771895"/>
                  <a:gd name="connsiteY2" fmla="*/ 20232 h 418128"/>
                  <a:gd name="connsiteX3" fmla="*/ 17813 w 771895"/>
                  <a:gd name="connsiteY3" fmla="*/ 408687 h 418128"/>
                  <a:gd name="connsiteX0" fmla="*/ 743395 w 743395"/>
                  <a:gd name="connsiteY0" fmla="*/ 304468 h 415069"/>
                  <a:gd name="connsiteX1" fmla="*/ 673331 w 743395"/>
                  <a:gd name="connsiteY1" fmla="*/ 320654 h 415069"/>
                  <a:gd name="connsiteX2" fmla="*/ 342009 w 743395"/>
                  <a:gd name="connsiteY2" fmla="*/ 26615 h 415069"/>
                  <a:gd name="connsiteX3" fmla="*/ 199151 w 743395"/>
                  <a:gd name="connsiteY3" fmla="*/ 57758 h 415069"/>
                  <a:gd name="connsiteX4" fmla="*/ 0 w 743395"/>
                  <a:gd name="connsiteY4" fmla="*/ 415070 h 415069"/>
                  <a:gd name="connsiteX0" fmla="*/ 544244 w 544244"/>
                  <a:gd name="connsiteY0" fmla="*/ 304468 h 320654"/>
                  <a:gd name="connsiteX1" fmla="*/ 474180 w 544244"/>
                  <a:gd name="connsiteY1" fmla="*/ 320654 h 320654"/>
                  <a:gd name="connsiteX2" fmla="*/ 142858 w 544244"/>
                  <a:gd name="connsiteY2" fmla="*/ 26615 h 320654"/>
                  <a:gd name="connsiteX3" fmla="*/ 0 w 544244"/>
                  <a:gd name="connsiteY3" fmla="*/ 57758 h 320654"/>
                  <a:gd name="connsiteX0" fmla="*/ 544244 w 544244"/>
                  <a:gd name="connsiteY0" fmla="*/ 296894 h 313080"/>
                  <a:gd name="connsiteX1" fmla="*/ 474180 w 544244"/>
                  <a:gd name="connsiteY1" fmla="*/ 313080 h 313080"/>
                  <a:gd name="connsiteX2" fmla="*/ 142858 w 544244"/>
                  <a:gd name="connsiteY2" fmla="*/ 19041 h 313080"/>
                  <a:gd name="connsiteX3" fmla="*/ 0 w 544244"/>
                  <a:gd name="connsiteY3" fmla="*/ 50184 h 313080"/>
                  <a:gd name="connsiteX0" fmla="*/ 544244 w 544244"/>
                  <a:gd name="connsiteY0" fmla="*/ 283343 h 299529"/>
                  <a:gd name="connsiteX1" fmla="*/ 474180 w 544244"/>
                  <a:gd name="connsiteY1" fmla="*/ 299529 h 299529"/>
                  <a:gd name="connsiteX2" fmla="*/ 142858 w 544244"/>
                  <a:gd name="connsiteY2" fmla="*/ 5490 h 299529"/>
                  <a:gd name="connsiteX3" fmla="*/ 0 w 544244"/>
                  <a:gd name="connsiteY3" fmla="*/ 36633 h 299529"/>
                  <a:gd name="connsiteX0" fmla="*/ 544244 w 544244"/>
                  <a:gd name="connsiteY0" fmla="*/ 277853 h 294039"/>
                  <a:gd name="connsiteX1" fmla="*/ 474180 w 544244"/>
                  <a:gd name="connsiteY1" fmla="*/ 294039 h 294039"/>
                  <a:gd name="connsiteX2" fmla="*/ 142858 w 544244"/>
                  <a:gd name="connsiteY2" fmla="*/ 0 h 294039"/>
                  <a:gd name="connsiteX3" fmla="*/ 0 w 544244"/>
                  <a:gd name="connsiteY3" fmla="*/ 31143 h 294039"/>
                </a:gdLst>
                <a:ahLst/>
                <a:cxnLst>
                  <a:cxn ang="0">
                    <a:pos x="connsiteX0" y="connsiteY0"/>
                  </a:cxn>
                  <a:cxn ang="0">
                    <a:pos x="connsiteX1" y="connsiteY1"/>
                  </a:cxn>
                  <a:cxn ang="0">
                    <a:pos x="connsiteX2" y="connsiteY2"/>
                  </a:cxn>
                  <a:cxn ang="0">
                    <a:pos x="connsiteX3" y="connsiteY3"/>
                  </a:cxn>
                </a:cxnLst>
                <a:rect l="l" t="t" r="r" b="b"/>
                <a:pathLst>
                  <a:path w="544244" h="294039">
                    <a:moveTo>
                      <a:pt x="544244" y="277853"/>
                    </a:moveTo>
                    <a:cubicBezTo>
                      <a:pt x="519306" y="277853"/>
                      <a:pt x="495555" y="283248"/>
                      <a:pt x="474180" y="294039"/>
                    </a:cubicBezTo>
                    <a:cubicBezTo>
                      <a:pt x="437366" y="125439"/>
                      <a:pt x="301988" y="0"/>
                      <a:pt x="142858" y="0"/>
                    </a:cubicBezTo>
                    <a:cubicBezTo>
                      <a:pt x="63828" y="4014"/>
                      <a:pt x="76596" y="-2852"/>
                      <a:pt x="0" y="31143"/>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33" name="Freeform: Shape 32">
                <a:extLst>
                  <a:ext uri="{FF2B5EF4-FFF2-40B4-BE49-F238E27FC236}">
                    <a16:creationId xmlns:a16="http://schemas.microsoft.com/office/drawing/2014/main" id="{384F3824-4E70-46F6-82CE-BABD498CFFCD}"/>
                  </a:ext>
                </a:extLst>
              </p:cNvPr>
              <p:cNvSpPr/>
              <p:nvPr/>
            </p:nvSpPr>
            <p:spPr>
              <a:xfrm>
                <a:off x="6370955" y="2969327"/>
                <a:ext cx="130629" cy="94416"/>
              </a:xfrm>
              <a:custGeom>
                <a:avLst/>
                <a:gdLst>
                  <a:gd name="connsiteX0" fmla="*/ 119941 w 130628"/>
                  <a:gd name="connsiteY0" fmla="*/ 82277 h 94416"/>
                  <a:gd name="connsiteX1" fmla="*/ 17813 w 130628"/>
                  <a:gd name="connsiteY1" fmla="*/ 20232 h 94416"/>
                </a:gdLst>
                <a:ahLst/>
                <a:cxnLst>
                  <a:cxn ang="0">
                    <a:pos x="connsiteX0" y="connsiteY0"/>
                  </a:cxn>
                  <a:cxn ang="0">
                    <a:pos x="connsiteX1" y="connsiteY1"/>
                  </a:cxn>
                </a:cxnLst>
                <a:rect l="l" t="t" r="r" b="b"/>
                <a:pathLst>
                  <a:path w="130628" h="94416">
                    <a:moveTo>
                      <a:pt x="119941" y="82277"/>
                    </a:moveTo>
                    <a:cubicBezTo>
                      <a:pt x="93815" y="49906"/>
                      <a:pt x="58189" y="26976"/>
                      <a:pt x="17813" y="20232"/>
                    </a:cubicBez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sp>
            <p:nvSpPr>
              <p:cNvPr id="34" name="Freeform: Shape 33">
                <a:extLst>
                  <a:ext uri="{FF2B5EF4-FFF2-40B4-BE49-F238E27FC236}">
                    <a16:creationId xmlns:a16="http://schemas.microsoft.com/office/drawing/2014/main" id="{897E2A05-B981-4FCB-80B6-387DF81FA4DB}"/>
                  </a:ext>
                </a:extLst>
              </p:cNvPr>
              <p:cNvSpPr/>
              <p:nvPr/>
            </p:nvSpPr>
            <p:spPr>
              <a:xfrm>
                <a:off x="6006384" y="3077231"/>
                <a:ext cx="859774" cy="654169"/>
              </a:xfrm>
              <a:custGeom>
                <a:avLst/>
                <a:gdLst>
                  <a:gd name="connsiteX0" fmla="*/ 663831 w 1033152"/>
                  <a:gd name="connsiteY0" fmla="*/ 20232 h 687889"/>
                  <a:gd name="connsiteX1" fmla="*/ 691144 w 1033152"/>
                  <a:gd name="connsiteY1" fmla="*/ 103858 h 687889"/>
                  <a:gd name="connsiteX2" fmla="*/ 764771 w 1033152"/>
                  <a:gd name="connsiteY2" fmla="*/ 91719 h 687889"/>
                  <a:gd name="connsiteX3" fmla="*/ 1021278 w 1033152"/>
                  <a:gd name="connsiteY3" fmla="*/ 383060 h 687889"/>
                  <a:gd name="connsiteX4" fmla="*/ 764771 w 1033152"/>
                  <a:gd name="connsiteY4" fmla="*/ 674401 h 687889"/>
                  <a:gd name="connsiteX5" fmla="*/ 17813 w 1033152"/>
                  <a:gd name="connsiteY5" fmla="*/ 674401 h 687889"/>
                  <a:gd name="connsiteX0" fmla="*/ 502326 w 859773"/>
                  <a:gd name="connsiteY0" fmla="*/ 0 h 654169"/>
                  <a:gd name="connsiteX1" fmla="*/ 529639 w 859773"/>
                  <a:gd name="connsiteY1" fmla="*/ 83626 h 654169"/>
                  <a:gd name="connsiteX2" fmla="*/ 603266 w 859773"/>
                  <a:gd name="connsiteY2" fmla="*/ 71487 h 654169"/>
                  <a:gd name="connsiteX3" fmla="*/ 859773 w 859773"/>
                  <a:gd name="connsiteY3" fmla="*/ 362828 h 654169"/>
                  <a:gd name="connsiteX4" fmla="*/ 603266 w 859773"/>
                  <a:gd name="connsiteY4" fmla="*/ 654169 h 654169"/>
                  <a:gd name="connsiteX5" fmla="*/ 0 w 859773"/>
                  <a:gd name="connsiteY5" fmla="*/ 654169 h 65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773" h="654169">
                    <a:moveTo>
                      <a:pt x="502326" y="0"/>
                    </a:moveTo>
                    <a:cubicBezTo>
                      <a:pt x="516576" y="24279"/>
                      <a:pt x="526076" y="52603"/>
                      <a:pt x="529639" y="83626"/>
                    </a:cubicBezTo>
                    <a:cubicBezTo>
                      <a:pt x="553389" y="75533"/>
                      <a:pt x="578328" y="71487"/>
                      <a:pt x="603266" y="71487"/>
                    </a:cubicBezTo>
                    <a:cubicBezTo>
                      <a:pt x="744582" y="71487"/>
                      <a:pt x="859773" y="202320"/>
                      <a:pt x="859773" y="362828"/>
                    </a:cubicBezTo>
                    <a:cubicBezTo>
                      <a:pt x="859773" y="523335"/>
                      <a:pt x="744582" y="654169"/>
                      <a:pt x="603266" y="654169"/>
                    </a:cubicBezTo>
                    <a:lnTo>
                      <a:pt x="0" y="654169"/>
                    </a:lnTo>
                  </a:path>
                </a:pathLst>
              </a:custGeom>
              <a:noFill/>
              <a:ln w="19050" cap="flat">
                <a:solidFill>
                  <a:schemeClr val="tx1"/>
                </a:solidFill>
                <a:prstDash val="solid"/>
                <a:round/>
              </a:ln>
            </p:spPr>
            <p:txBody>
              <a:bodyPr rtlCol="0" anchor="ctr"/>
              <a:lstStyle/>
              <a:p>
                <a:pPr defTabSz="731520">
                  <a:defRPr/>
                </a:pPr>
                <a:endParaRPr lang="en-US" sz="2880">
                  <a:solidFill>
                    <a:prstClr val="white"/>
                  </a:solidFill>
                  <a:latin typeface="Amazon Ember"/>
                </a:endParaRPr>
              </a:p>
            </p:txBody>
          </p:sp>
        </p:grpSp>
      </p:grpSp>
      <p:grpSp>
        <p:nvGrpSpPr>
          <p:cNvPr id="42" name="Group 41">
            <a:extLst>
              <a:ext uri="{FF2B5EF4-FFF2-40B4-BE49-F238E27FC236}">
                <a16:creationId xmlns:a16="http://schemas.microsoft.com/office/drawing/2014/main" id="{B1D518E3-9D0D-47D6-8F6A-7F5F0ABEF2F4}"/>
              </a:ext>
            </a:extLst>
          </p:cNvPr>
          <p:cNvGrpSpPr/>
          <p:nvPr/>
        </p:nvGrpSpPr>
        <p:grpSpPr>
          <a:xfrm>
            <a:off x="6845838" y="3176345"/>
            <a:ext cx="1630336" cy="1465013"/>
            <a:chOff x="3316593" y="2682497"/>
            <a:chExt cx="1337923" cy="1202252"/>
          </a:xfrm>
          <a:noFill/>
          <a:effectLst/>
        </p:grpSpPr>
        <p:grpSp>
          <p:nvGrpSpPr>
            <p:cNvPr id="43" name="Group 42">
              <a:extLst>
                <a:ext uri="{FF2B5EF4-FFF2-40B4-BE49-F238E27FC236}">
                  <a16:creationId xmlns:a16="http://schemas.microsoft.com/office/drawing/2014/main" id="{B7197962-86E1-418A-A2E5-5A89D13457EA}"/>
                </a:ext>
              </a:extLst>
            </p:cNvPr>
            <p:cNvGrpSpPr/>
            <p:nvPr/>
          </p:nvGrpSpPr>
          <p:grpSpPr>
            <a:xfrm>
              <a:off x="3316593" y="2707618"/>
              <a:ext cx="1332899" cy="1177131"/>
              <a:chOff x="2120567" y="1972022"/>
              <a:chExt cx="2160561" cy="1908071"/>
            </a:xfrm>
            <a:grpFill/>
          </p:grpSpPr>
          <p:sp>
            <p:nvSpPr>
              <p:cNvPr id="93" name="Rectangle 9">
                <a:extLst>
                  <a:ext uri="{FF2B5EF4-FFF2-40B4-BE49-F238E27FC236}">
                    <a16:creationId xmlns:a16="http://schemas.microsoft.com/office/drawing/2014/main" id="{EEB92D39-DEE9-427C-9E65-6694E8BE443B}"/>
                  </a:ext>
                </a:extLst>
              </p:cNvPr>
              <p:cNvSpPr/>
              <p:nvPr/>
            </p:nvSpPr>
            <p:spPr>
              <a:xfrm>
                <a:off x="3325090" y="1972022"/>
                <a:ext cx="956038" cy="1600541"/>
              </a:xfrm>
              <a:custGeom>
                <a:avLst/>
                <a:gdLst>
                  <a:gd name="connsiteX0" fmla="*/ 0 w 632859"/>
                  <a:gd name="connsiteY0" fmla="*/ 0 h 1352467"/>
                  <a:gd name="connsiteX1" fmla="*/ 632859 w 632859"/>
                  <a:gd name="connsiteY1" fmla="*/ 0 h 1352467"/>
                  <a:gd name="connsiteX2" fmla="*/ 632859 w 632859"/>
                  <a:gd name="connsiteY2" fmla="*/ 1352467 h 1352467"/>
                  <a:gd name="connsiteX3" fmla="*/ 0 w 632859"/>
                  <a:gd name="connsiteY3" fmla="*/ 1352467 h 1352467"/>
                  <a:gd name="connsiteX4" fmla="*/ 0 w 632859"/>
                  <a:gd name="connsiteY4" fmla="*/ 0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77569"/>
                  <a:gd name="connsiteY0" fmla="*/ 0 h 1352467"/>
                  <a:gd name="connsiteX1" fmla="*/ 632859 w 777569"/>
                  <a:gd name="connsiteY1" fmla="*/ 1352467 h 1352467"/>
                  <a:gd name="connsiteX2" fmla="*/ 0 w 777569"/>
                  <a:gd name="connsiteY2" fmla="*/ 1352467 h 1352467"/>
                  <a:gd name="connsiteX3" fmla="*/ 0 w 777569"/>
                  <a:gd name="connsiteY3" fmla="*/ 0 h 1352467"/>
                  <a:gd name="connsiteX4" fmla="*/ 724299 w 777569"/>
                  <a:gd name="connsiteY4" fmla="*/ 91440 h 1352467"/>
                  <a:gd name="connsiteX5" fmla="*/ 722964 w 777569"/>
                  <a:gd name="connsiteY5" fmla="*/ 86768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24299"/>
                  <a:gd name="connsiteY0" fmla="*/ 1352467 h 1352467"/>
                  <a:gd name="connsiteX1" fmla="*/ 0 w 724299"/>
                  <a:gd name="connsiteY1" fmla="*/ 1352467 h 1352467"/>
                  <a:gd name="connsiteX2" fmla="*/ 0 w 724299"/>
                  <a:gd name="connsiteY2" fmla="*/ 0 h 1352467"/>
                  <a:gd name="connsiteX3" fmla="*/ 724299 w 724299"/>
                  <a:gd name="connsiteY3" fmla="*/ 91440 h 1352467"/>
                  <a:gd name="connsiteX0" fmla="*/ 632859 w 632859"/>
                  <a:gd name="connsiteY0" fmla="*/ 1352467 h 1352467"/>
                  <a:gd name="connsiteX1" fmla="*/ 0 w 632859"/>
                  <a:gd name="connsiteY1" fmla="*/ 1352467 h 1352467"/>
                  <a:gd name="connsiteX2" fmla="*/ 0 w 632859"/>
                  <a:gd name="connsiteY2" fmla="*/ 0 h 1352467"/>
                </a:gdLst>
                <a:ahLst/>
                <a:cxnLst>
                  <a:cxn ang="0">
                    <a:pos x="connsiteX0" y="connsiteY0"/>
                  </a:cxn>
                  <a:cxn ang="0">
                    <a:pos x="connsiteX1" y="connsiteY1"/>
                  </a:cxn>
                  <a:cxn ang="0">
                    <a:pos x="connsiteX2" y="connsiteY2"/>
                  </a:cxn>
                </a:cxnLst>
                <a:rect l="l" t="t" r="r" b="b"/>
                <a:pathLst>
                  <a:path w="632859" h="1352467">
                    <a:moveTo>
                      <a:pt x="632859" y="1352467"/>
                    </a:moveTo>
                    <a:lnTo>
                      <a:pt x="0" y="1352467"/>
                    </a:lnTo>
                    <a:lnTo>
                      <a:pt x="0" y="0"/>
                    </a:lnTo>
                  </a:path>
                </a:pathLst>
              </a:custGeom>
              <a:grpFill/>
              <a:ln w="19050" cap="rnd" cmpd="sng" algn="ctr">
                <a:solidFill>
                  <a:schemeClr val="tx1"/>
                </a:solidFill>
                <a:prstDash val="solid"/>
              </a:ln>
              <a:effectLst/>
              <a:extLst/>
            </p:spPr>
            <p:txBody>
              <a:bodyPr rtlCol="0" anchor="ctr"/>
              <a:lstStyle/>
              <a:p>
                <a:pPr algn="ctr" defTabSz="1463040">
                  <a:defRPr/>
                </a:pPr>
                <a:endParaRPr lang="en-US" sz="2880" kern="0" dirty="0">
                  <a:solidFill>
                    <a:prstClr val="white"/>
                  </a:solidFill>
                  <a:latin typeface="Arial"/>
                </a:endParaRPr>
              </a:p>
            </p:txBody>
          </p:sp>
          <p:cxnSp>
            <p:nvCxnSpPr>
              <p:cNvPr id="94" name="Straight Connector 93">
                <a:extLst>
                  <a:ext uri="{FF2B5EF4-FFF2-40B4-BE49-F238E27FC236}">
                    <a16:creationId xmlns:a16="http://schemas.microsoft.com/office/drawing/2014/main" id="{E4217C1C-72FE-4BA7-9F5D-5246A0DAB3DA}"/>
                  </a:ext>
                </a:extLst>
              </p:cNvPr>
              <p:cNvCxnSpPr/>
              <p:nvPr/>
            </p:nvCxnSpPr>
            <p:spPr>
              <a:xfrm flipV="1">
                <a:off x="2589688" y="2963457"/>
                <a:ext cx="146842" cy="152019"/>
              </a:xfrm>
              <a:prstGeom prst="line">
                <a:avLst/>
              </a:prstGeom>
              <a:grpFill/>
              <a:ln w="19050" cap="rnd" cmpd="sng" algn="ctr">
                <a:solidFill>
                  <a:schemeClr val="tx1"/>
                </a:solidFill>
                <a:prstDash val="solid"/>
              </a:ln>
              <a:effectLst/>
              <a:extLst/>
            </p:spPr>
          </p:cxnSp>
          <p:cxnSp>
            <p:nvCxnSpPr>
              <p:cNvPr id="95" name="Straight Connector 94">
                <a:extLst>
                  <a:ext uri="{FF2B5EF4-FFF2-40B4-BE49-F238E27FC236}">
                    <a16:creationId xmlns:a16="http://schemas.microsoft.com/office/drawing/2014/main" id="{669B4C33-CF4E-4957-AB33-E2CAD909BF97}"/>
                  </a:ext>
                </a:extLst>
              </p:cNvPr>
              <p:cNvCxnSpPr/>
              <p:nvPr/>
            </p:nvCxnSpPr>
            <p:spPr>
              <a:xfrm>
                <a:off x="2665615" y="3042326"/>
                <a:ext cx="217749" cy="214807"/>
              </a:xfrm>
              <a:prstGeom prst="line">
                <a:avLst/>
              </a:prstGeom>
              <a:grpFill/>
              <a:ln w="19050" cap="rnd" cmpd="sng" algn="ctr">
                <a:solidFill>
                  <a:schemeClr val="tx1"/>
                </a:solidFill>
                <a:prstDash val="solid"/>
              </a:ln>
              <a:effectLst/>
              <a:extLst/>
            </p:spPr>
          </p:cxnSp>
          <p:sp>
            <p:nvSpPr>
              <p:cNvPr id="96" name="Freeform: Shape 95">
                <a:extLst>
                  <a:ext uri="{FF2B5EF4-FFF2-40B4-BE49-F238E27FC236}">
                    <a16:creationId xmlns:a16="http://schemas.microsoft.com/office/drawing/2014/main" id="{70773555-4D2A-43D6-8BEB-68605B77C30E}"/>
                  </a:ext>
                </a:extLst>
              </p:cNvPr>
              <p:cNvSpPr/>
              <p:nvPr/>
            </p:nvSpPr>
            <p:spPr>
              <a:xfrm>
                <a:off x="2120567" y="2512393"/>
                <a:ext cx="1204524" cy="1206167"/>
              </a:xfrm>
              <a:custGeom>
                <a:avLst/>
                <a:gdLst>
                  <a:gd name="connsiteX0" fmla="*/ 78836 w 1204524"/>
                  <a:gd name="connsiteY0" fmla="*/ 0 h 1206167"/>
                  <a:gd name="connsiteX1" fmla="*/ 721046 w 1204524"/>
                  <a:gd name="connsiteY1" fmla="*/ 0 h 1206167"/>
                  <a:gd name="connsiteX2" fmla="*/ 921891 w 1204524"/>
                  <a:gd name="connsiteY2" fmla="*/ 685236 h 1206167"/>
                  <a:gd name="connsiteX3" fmla="*/ 1204524 w 1204524"/>
                  <a:gd name="connsiteY3" fmla="*/ 685236 h 1206167"/>
                  <a:gd name="connsiteX4" fmla="*/ 1204524 w 1204524"/>
                  <a:gd name="connsiteY4" fmla="*/ 1127331 h 1206167"/>
                  <a:gd name="connsiteX5" fmla="*/ 1125688 w 1204524"/>
                  <a:gd name="connsiteY5" fmla="*/ 1206167 h 1206167"/>
                  <a:gd name="connsiteX6" fmla="*/ 78836 w 1204524"/>
                  <a:gd name="connsiteY6" fmla="*/ 1206167 h 1206167"/>
                  <a:gd name="connsiteX7" fmla="*/ 0 w 1204524"/>
                  <a:gd name="connsiteY7" fmla="*/ 1127331 h 1206167"/>
                  <a:gd name="connsiteX8" fmla="*/ 0 w 1204524"/>
                  <a:gd name="connsiteY8" fmla="*/ 78836 h 1206167"/>
                  <a:gd name="connsiteX9" fmla="*/ 78836 w 1204524"/>
                  <a:gd name="connsiteY9" fmla="*/ 0 h 1206167"/>
                  <a:gd name="connsiteX10" fmla="*/ 162661 w 1204524"/>
                  <a:gd name="connsiteY10" fmla="*/ 158763 h 1206167"/>
                  <a:gd name="connsiteX11" fmla="*/ 162661 w 1204524"/>
                  <a:gd name="connsiteY11" fmla="*/ 713421 h 1206167"/>
                  <a:gd name="connsiteX12" fmla="*/ 819529 w 1204524"/>
                  <a:gd name="connsiteY12" fmla="*/ 713421 h 1206167"/>
                  <a:gd name="connsiteX13" fmla="*/ 622016 w 1204524"/>
                  <a:gd name="connsiteY13" fmla="*/ 158763 h 1206167"/>
                  <a:gd name="connsiteX14" fmla="*/ 162661 w 1204524"/>
                  <a:gd name="connsiteY14" fmla="*/ 158763 h 12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4524" h="1206167">
                    <a:moveTo>
                      <a:pt x="78836" y="0"/>
                    </a:moveTo>
                    <a:lnTo>
                      <a:pt x="721046" y="0"/>
                    </a:lnTo>
                    <a:lnTo>
                      <a:pt x="921891" y="685236"/>
                    </a:lnTo>
                    <a:lnTo>
                      <a:pt x="1204524" y="685236"/>
                    </a:lnTo>
                    <a:lnTo>
                      <a:pt x="1204524" y="1127331"/>
                    </a:lnTo>
                    <a:cubicBezTo>
                      <a:pt x="1204524" y="1170871"/>
                      <a:pt x="1169228" y="1206167"/>
                      <a:pt x="1125688" y="1206167"/>
                    </a:cubicBezTo>
                    <a:lnTo>
                      <a:pt x="78836" y="1206167"/>
                    </a:lnTo>
                    <a:cubicBezTo>
                      <a:pt x="35296" y="1206167"/>
                      <a:pt x="0" y="1170871"/>
                      <a:pt x="0" y="1127331"/>
                    </a:cubicBezTo>
                    <a:lnTo>
                      <a:pt x="0" y="78836"/>
                    </a:lnTo>
                    <a:cubicBezTo>
                      <a:pt x="0" y="35296"/>
                      <a:pt x="35296" y="0"/>
                      <a:pt x="78836" y="0"/>
                    </a:cubicBezTo>
                    <a:close/>
                    <a:moveTo>
                      <a:pt x="162661" y="158763"/>
                    </a:moveTo>
                    <a:lnTo>
                      <a:pt x="162661" y="713421"/>
                    </a:lnTo>
                    <a:lnTo>
                      <a:pt x="819529" y="713421"/>
                    </a:lnTo>
                    <a:lnTo>
                      <a:pt x="622016" y="158763"/>
                    </a:lnTo>
                    <a:lnTo>
                      <a:pt x="162661" y="158763"/>
                    </a:lnTo>
                    <a:close/>
                  </a:path>
                </a:pathLst>
              </a:custGeom>
              <a:grpFill/>
              <a:ln w="19050" cap="rnd" cmpd="sng" algn="ctr">
                <a:solidFill>
                  <a:schemeClr val="tx1"/>
                </a:solidFill>
                <a:prstDash val="solid"/>
              </a:ln>
              <a:effectLst/>
              <a:extLst/>
            </p:spPr>
            <p:txBody>
              <a:bodyPr rtlCol="0" anchor="ctr"/>
              <a:lstStyle/>
              <a:p>
                <a:pPr algn="ctr" defTabSz="1463040">
                  <a:defRPr/>
                </a:pPr>
                <a:endParaRPr lang="en-US" sz="2880" kern="0" dirty="0">
                  <a:solidFill>
                    <a:prstClr val="white"/>
                  </a:solidFill>
                  <a:latin typeface="Arial"/>
                </a:endParaRPr>
              </a:p>
            </p:txBody>
          </p:sp>
          <p:sp>
            <p:nvSpPr>
              <p:cNvPr id="97" name="Oval 96">
                <a:extLst>
                  <a:ext uri="{FF2B5EF4-FFF2-40B4-BE49-F238E27FC236}">
                    <a16:creationId xmlns:a16="http://schemas.microsoft.com/office/drawing/2014/main" id="{8F716CEA-6DDF-4FD9-9F38-988C1E3FEFB7}"/>
                  </a:ext>
                </a:extLst>
              </p:cNvPr>
              <p:cNvSpPr/>
              <p:nvPr/>
            </p:nvSpPr>
            <p:spPr>
              <a:xfrm>
                <a:off x="2227475" y="3455017"/>
                <a:ext cx="425078" cy="425076"/>
              </a:xfrm>
              <a:prstGeom prst="ellipse">
                <a:avLst/>
              </a:prstGeom>
              <a:solidFill>
                <a:srgbClr val="A0D26D"/>
              </a:solidFill>
              <a:ln w="19050" cap="rnd" cmpd="sng" algn="ctr">
                <a:solidFill>
                  <a:schemeClr val="tx1"/>
                </a:solidFill>
                <a:prstDash val="solid"/>
              </a:ln>
              <a:effectLst/>
            </p:spPr>
            <p:txBody>
              <a:bodyPr rtlCol="0" anchor="ctr"/>
              <a:lstStyle/>
              <a:p>
                <a:pPr algn="ctr" defTabSz="1463040">
                  <a:defRPr/>
                </a:pPr>
                <a:endParaRPr lang="en-US" sz="2880" kern="0" dirty="0">
                  <a:solidFill>
                    <a:prstClr val="white"/>
                  </a:solidFill>
                  <a:latin typeface="Arial"/>
                </a:endParaRPr>
              </a:p>
            </p:txBody>
          </p:sp>
          <p:sp>
            <p:nvSpPr>
              <p:cNvPr id="98" name="Oval 97">
                <a:extLst>
                  <a:ext uri="{FF2B5EF4-FFF2-40B4-BE49-F238E27FC236}">
                    <a16:creationId xmlns:a16="http://schemas.microsoft.com/office/drawing/2014/main" id="{F399BC47-4218-4CDD-80DC-7B93F8529734}"/>
                  </a:ext>
                </a:extLst>
              </p:cNvPr>
              <p:cNvSpPr/>
              <p:nvPr/>
            </p:nvSpPr>
            <p:spPr>
              <a:xfrm>
                <a:off x="2736531" y="3455016"/>
                <a:ext cx="425078" cy="425076"/>
              </a:xfrm>
              <a:prstGeom prst="ellipse">
                <a:avLst/>
              </a:prstGeom>
              <a:solidFill>
                <a:srgbClr val="A0D26D"/>
              </a:solidFill>
              <a:ln w="19050" cap="rnd" cmpd="sng" algn="ctr">
                <a:solidFill>
                  <a:schemeClr val="tx1"/>
                </a:solidFill>
                <a:prstDash val="solid"/>
              </a:ln>
              <a:effectLst/>
            </p:spPr>
            <p:txBody>
              <a:bodyPr rtlCol="0" anchor="ctr"/>
              <a:lstStyle/>
              <a:p>
                <a:pPr algn="ctr" defTabSz="1463040">
                  <a:defRPr/>
                </a:pPr>
                <a:endParaRPr lang="en-US" sz="2880" kern="0" dirty="0">
                  <a:solidFill>
                    <a:prstClr val="white"/>
                  </a:solidFill>
                  <a:latin typeface="Arial"/>
                </a:endParaRPr>
              </a:p>
            </p:txBody>
          </p:sp>
        </p:grpSp>
        <p:grpSp>
          <p:nvGrpSpPr>
            <p:cNvPr id="44" name="Group 43">
              <a:extLst>
                <a:ext uri="{FF2B5EF4-FFF2-40B4-BE49-F238E27FC236}">
                  <a16:creationId xmlns:a16="http://schemas.microsoft.com/office/drawing/2014/main" id="{FC1FBFDB-5E7B-4154-A1E5-8B9C2C671414}"/>
                </a:ext>
              </a:extLst>
            </p:cNvPr>
            <p:cNvGrpSpPr/>
            <p:nvPr/>
          </p:nvGrpSpPr>
          <p:grpSpPr>
            <a:xfrm>
              <a:off x="4130669" y="2682497"/>
              <a:ext cx="523847" cy="948973"/>
              <a:chOff x="4125645" y="2912487"/>
              <a:chExt cx="523847" cy="744104"/>
            </a:xfrm>
            <a:grpFill/>
          </p:grpSpPr>
          <p:grpSp>
            <p:nvGrpSpPr>
              <p:cNvPr id="45" name="Group 44">
                <a:extLst>
                  <a:ext uri="{FF2B5EF4-FFF2-40B4-BE49-F238E27FC236}">
                    <a16:creationId xmlns:a16="http://schemas.microsoft.com/office/drawing/2014/main" id="{F12385C3-F29F-458F-A37C-D4D2035D240D}"/>
                  </a:ext>
                </a:extLst>
              </p:cNvPr>
              <p:cNvGrpSpPr/>
              <p:nvPr/>
            </p:nvGrpSpPr>
            <p:grpSpPr>
              <a:xfrm>
                <a:off x="4125645" y="3536306"/>
                <a:ext cx="523847" cy="120285"/>
                <a:chOff x="4420354" y="3275821"/>
                <a:chExt cx="744771" cy="171013"/>
              </a:xfrm>
              <a:grpFill/>
            </p:grpSpPr>
            <p:sp>
              <p:nvSpPr>
                <p:cNvPr id="86" name="Rectangle 85">
                  <a:extLst>
                    <a:ext uri="{FF2B5EF4-FFF2-40B4-BE49-F238E27FC236}">
                      <a16:creationId xmlns:a16="http://schemas.microsoft.com/office/drawing/2014/main" id="{26096363-CA01-44E8-BA82-145889A8E2C3}"/>
                    </a:ext>
                  </a:extLst>
                </p:cNvPr>
                <p:cNvSpPr/>
                <p:nvPr/>
              </p:nvSpPr>
              <p:spPr>
                <a:xfrm>
                  <a:off x="4420354" y="3275821"/>
                  <a:ext cx="744771" cy="171013"/>
                </a:xfrm>
                <a:prstGeom prst="rect">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nvGrpSpPr>
                <p:cNvPr id="87" name="Group 86">
                  <a:extLst>
                    <a:ext uri="{FF2B5EF4-FFF2-40B4-BE49-F238E27FC236}">
                      <a16:creationId xmlns:a16="http://schemas.microsoft.com/office/drawing/2014/main" id="{555302F7-4EAC-400C-A654-246606C90C5B}"/>
                    </a:ext>
                  </a:extLst>
                </p:cNvPr>
                <p:cNvGrpSpPr/>
                <p:nvPr/>
              </p:nvGrpSpPr>
              <p:grpSpPr>
                <a:xfrm>
                  <a:off x="4477946" y="3347611"/>
                  <a:ext cx="629587" cy="27432"/>
                  <a:chOff x="4469567" y="3347611"/>
                  <a:chExt cx="629587" cy="27432"/>
                </a:xfrm>
                <a:grpFill/>
              </p:grpSpPr>
              <p:cxnSp>
                <p:nvCxnSpPr>
                  <p:cNvPr id="88" name="Straight Connector 87">
                    <a:extLst>
                      <a:ext uri="{FF2B5EF4-FFF2-40B4-BE49-F238E27FC236}">
                        <a16:creationId xmlns:a16="http://schemas.microsoft.com/office/drawing/2014/main" id="{019FD4FD-3AFA-421B-8FA7-15AD64F41CDF}"/>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a:extLst/>
                </p:spPr>
              </p:cxnSp>
              <p:grpSp>
                <p:nvGrpSpPr>
                  <p:cNvPr id="89" name="Group 88">
                    <a:extLst>
                      <a:ext uri="{FF2B5EF4-FFF2-40B4-BE49-F238E27FC236}">
                        <a16:creationId xmlns:a16="http://schemas.microsoft.com/office/drawing/2014/main" id="{B21D6D63-566F-416B-B304-FA288E60C07A}"/>
                      </a:ext>
                    </a:extLst>
                  </p:cNvPr>
                  <p:cNvGrpSpPr/>
                  <p:nvPr/>
                </p:nvGrpSpPr>
                <p:grpSpPr>
                  <a:xfrm>
                    <a:off x="4469567" y="3347611"/>
                    <a:ext cx="130678" cy="27432"/>
                    <a:chOff x="4469567" y="3339387"/>
                    <a:chExt cx="130678" cy="27432"/>
                  </a:xfrm>
                  <a:grpFill/>
                </p:grpSpPr>
                <p:sp>
                  <p:nvSpPr>
                    <p:cNvPr id="90" name="Oval 89">
                      <a:extLst>
                        <a:ext uri="{FF2B5EF4-FFF2-40B4-BE49-F238E27FC236}">
                          <a16:creationId xmlns:a16="http://schemas.microsoft.com/office/drawing/2014/main" id="{CD8A786C-B076-457E-BFA1-1D8DF0FC4687}"/>
                        </a:ext>
                      </a:extLst>
                    </p:cNvPr>
                    <p:cNvSpPr/>
                    <p:nvPr/>
                  </p:nvSpPr>
                  <p:spPr>
                    <a:xfrm>
                      <a:off x="4469567"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91" name="Oval 90">
                      <a:extLst>
                        <a:ext uri="{FF2B5EF4-FFF2-40B4-BE49-F238E27FC236}">
                          <a16:creationId xmlns:a16="http://schemas.microsoft.com/office/drawing/2014/main" id="{111281F7-016D-4A90-8A2A-D9DDA5FA1446}"/>
                        </a:ext>
                      </a:extLst>
                    </p:cNvPr>
                    <p:cNvSpPr/>
                    <p:nvPr/>
                  </p:nvSpPr>
                  <p:spPr>
                    <a:xfrm>
                      <a:off x="4521190"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92" name="Oval 91">
                      <a:extLst>
                        <a:ext uri="{FF2B5EF4-FFF2-40B4-BE49-F238E27FC236}">
                          <a16:creationId xmlns:a16="http://schemas.microsoft.com/office/drawing/2014/main" id="{2CDDBBBC-5CC4-42B9-A876-772542F4E98F}"/>
                        </a:ext>
                      </a:extLst>
                    </p:cNvPr>
                    <p:cNvSpPr/>
                    <p:nvPr/>
                  </p:nvSpPr>
                  <p:spPr>
                    <a:xfrm>
                      <a:off x="4572813"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grpSp>
          </p:grpSp>
          <p:grpSp>
            <p:nvGrpSpPr>
              <p:cNvPr id="46" name="Group 45">
                <a:extLst>
                  <a:ext uri="{FF2B5EF4-FFF2-40B4-BE49-F238E27FC236}">
                    <a16:creationId xmlns:a16="http://schemas.microsoft.com/office/drawing/2014/main" id="{606029B3-D2B0-4AE5-811F-D4B1E22F4016}"/>
                  </a:ext>
                </a:extLst>
              </p:cNvPr>
              <p:cNvGrpSpPr/>
              <p:nvPr/>
            </p:nvGrpSpPr>
            <p:grpSpPr>
              <a:xfrm>
                <a:off x="4125645" y="3411542"/>
                <a:ext cx="523847" cy="120285"/>
                <a:chOff x="4420354" y="3275821"/>
                <a:chExt cx="744771" cy="171013"/>
              </a:xfrm>
              <a:grpFill/>
            </p:grpSpPr>
            <p:sp>
              <p:nvSpPr>
                <p:cNvPr id="79" name="Rectangle 78">
                  <a:extLst>
                    <a:ext uri="{FF2B5EF4-FFF2-40B4-BE49-F238E27FC236}">
                      <a16:creationId xmlns:a16="http://schemas.microsoft.com/office/drawing/2014/main" id="{328499E7-3135-4717-8D4E-45E1A19D0B9E}"/>
                    </a:ext>
                  </a:extLst>
                </p:cNvPr>
                <p:cNvSpPr/>
                <p:nvPr/>
              </p:nvSpPr>
              <p:spPr>
                <a:xfrm>
                  <a:off x="4420354" y="3275821"/>
                  <a:ext cx="744771" cy="171013"/>
                </a:xfrm>
                <a:prstGeom prst="rect">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nvGrpSpPr>
                <p:cNvPr id="80" name="Group 79">
                  <a:extLst>
                    <a:ext uri="{FF2B5EF4-FFF2-40B4-BE49-F238E27FC236}">
                      <a16:creationId xmlns:a16="http://schemas.microsoft.com/office/drawing/2014/main" id="{F38953F3-D573-4638-9993-98D92660D23F}"/>
                    </a:ext>
                  </a:extLst>
                </p:cNvPr>
                <p:cNvGrpSpPr/>
                <p:nvPr/>
              </p:nvGrpSpPr>
              <p:grpSpPr>
                <a:xfrm>
                  <a:off x="4477946" y="3347611"/>
                  <a:ext cx="629587" cy="27432"/>
                  <a:chOff x="4469567" y="3347611"/>
                  <a:chExt cx="629587" cy="27432"/>
                </a:xfrm>
                <a:grpFill/>
              </p:grpSpPr>
              <p:cxnSp>
                <p:nvCxnSpPr>
                  <p:cNvPr id="81" name="Straight Connector 80">
                    <a:extLst>
                      <a:ext uri="{FF2B5EF4-FFF2-40B4-BE49-F238E27FC236}">
                        <a16:creationId xmlns:a16="http://schemas.microsoft.com/office/drawing/2014/main" id="{385251FA-9AB6-4D1B-B6BA-FB1C1D54CD10}"/>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a:extLst/>
                </p:spPr>
              </p:cxnSp>
              <p:grpSp>
                <p:nvGrpSpPr>
                  <p:cNvPr id="82" name="Group 81">
                    <a:extLst>
                      <a:ext uri="{FF2B5EF4-FFF2-40B4-BE49-F238E27FC236}">
                        <a16:creationId xmlns:a16="http://schemas.microsoft.com/office/drawing/2014/main" id="{7C396977-F4C1-4910-983A-4DF43E6AD4B4}"/>
                      </a:ext>
                    </a:extLst>
                  </p:cNvPr>
                  <p:cNvGrpSpPr/>
                  <p:nvPr/>
                </p:nvGrpSpPr>
                <p:grpSpPr>
                  <a:xfrm>
                    <a:off x="4469567" y="3347611"/>
                    <a:ext cx="130678" cy="27432"/>
                    <a:chOff x="4469567" y="3339387"/>
                    <a:chExt cx="130678" cy="27432"/>
                  </a:xfrm>
                  <a:grpFill/>
                </p:grpSpPr>
                <p:sp>
                  <p:nvSpPr>
                    <p:cNvPr id="83" name="Oval 82">
                      <a:extLst>
                        <a:ext uri="{FF2B5EF4-FFF2-40B4-BE49-F238E27FC236}">
                          <a16:creationId xmlns:a16="http://schemas.microsoft.com/office/drawing/2014/main" id="{6CD058EA-D40C-4C85-B9D3-77A3D830C69C}"/>
                        </a:ext>
                      </a:extLst>
                    </p:cNvPr>
                    <p:cNvSpPr/>
                    <p:nvPr/>
                  </p:nvSpPr>
                  <p:spPr>
                    <a:xfrm>
                      <a:off x="4469567"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84" name="Oval 83">
                      <a:extLst>
                        <a:ext uri="{FF2B5EF4-FFF2-40B4-BE49-F238E27FC236}">
                          <a16:creationId xmlns:a16="http://schemas.microsoft.com/office/drawing/2014/main" id="{E98B9CF0-DF67-4CC2-980B-F4ED6E14736D}"/>
                        </a:ext>
                      </a:extLst>
                    </p:cNvPr>
                    <p:cNvSpPr/>
                    <p:nvPr/>
                  </p:nvSpPr>
                  <p:spPr>
                    <a:xfrm>
                      <a:off x="4521190"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85" name="Oval 84">
                      <a:extLst>
                        <a:ext uri="{FF2B5EF4-FFF2-40B4-BE49-F238E27FC236}">
                          <a16:creationId xmlns:a16="http://schemas.microsoft.com/office/drawing/2014/main" id="{CC4E4A9E-FC26-4AB2-B4E7-4F8B728D08DC}"/>
                        </a:ext>
                      </a:extLst>
                    </p:cNvPr>
                    <p:cNvSpPr/>
                    <p:nvPr/>
                  </p:nvSpPr>
                  <p:spPr>
                    <a:xfrm>
                      <a:off x="4572813"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grpSp>
          </p:grpSp>
          <p:grpSp>
            <p:nvGrpSpPr>
              <p:cNvPr id="47" name="Group 46">
                <a:extLst>
                  <a:ext uri="{FF2B5EF4-FFF2-40B4-BE49-F238E27FC236}">
                    <a16:creationId xmlns:a16="http://schemas.microsoft.com/office/drawing/2014/main" id="{351BF31D-37F7-45B8-8F00-F29D54ACC393}"/>
                  </a:ext>
                </a:extLst>
              </p:cNvPr>
              <p:cNvGrpSpPr/>
              <p:nvPr/>
            </p:nvGrpSpPr>
            <p:grpSpPr>
              <a:xfrm>
                <a:off x="4125645" y="3286778"/>
                <a:ext cx="523847" cy="120285"/>
                <a:chOff x="4420354" y="3275821"/>
                <a:chExt cx="744771" cy="171013"/>
              </a:xfrm>
              <a:grpFill/>
            </p:grpSpPr>
            <p:sp>
              <p:nvSpPr>
                <p:cNvPr id="72" name="Rectangle 71">
                  <a:extLst>
                    <a:ext uri="{FF2B5EF4-FFF2-40B4-BE49-F238E27FC236}">
                      <a16:creationId xmlns:a16="http://schemas.microsoft.com/office/drawing/2014/main" id="{98B9D2CD-3ACF-42D3-9297-64550C947FC1}"/>
                    </a:ext>
                  </a:extLst>
                </p:cNvPr>
                <p:cNvSpPr/>
                <p:nvPr/>
              </p:nvSpPr>
              <p:spPr>
                <a:xfrm>
                  <a:off x="4420354" y="3275821"/>
                  <a:ext cx="744771" cy="171013"/>
                </a:xfrm>
                <a:prstGeom prst="rect">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nvGrpSpPr>
                <p:cNvPr id="73" name="Group 72">
                  <a:extLst>
                    <a:ext uri="{FF2B5EF4-FFF2-40B4-BE49-F238E27FC236}">
                      <a16:creationId xmlns:a16="http://schemas.microsoft.com/office/drawing/2014/main" id="{0FF65DBA-6FD5-4B39-A8A9-96BA82DC7A04}"/>
                    </a:ext>
                  </a:extLst>
                </p:cNvPr>
                <p:cNvGrpSpPr/>
                <p:nvPr/>
              </p:nvGrpSpPr>
              <p:grpSpPr>
                <a:xfrm>
                  <a:off x="4477946" y="3347611"/>
                  <a:ext cx="629587" cy="27432"/>
                  <a:chOff x="4469567" y="3347611"/>
                  <a:chExt cx="629587" cy="27432"/>
                </a:xfrm>
                <a:grpFill/>
              </p:grpSpPr>
              <p:cxnSp>
                <p:nvCxnSpPr>
                  <p:cNvPr id="74" name="Straight Connector 73">
                    <a:extLst>
                      <a:ext uri="{FF2B5EF4-FFF2-40B4-BE49-F238E27FC236}">
                        <a16:creationId xmlns:a16="http://schemas.microsoft.com/office/drawing/2014/main" id="{3997E686-A711-41D9-B37A-264C65846D65}"/>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a:extLst/>
                </p:spPr>
              </p:cxnSp>
              <p:grpSp>
                <p:nvGrpSpPr>
                  <p:cNvPr id="75" name="Group 74">
                    <a:extLst>
                      <a:ext uri="{FF2B5EF4-FFF2-40B4-BE49-F238E27FC236}">
                        <a16:creationId xmlns:a16="http://schemas.microsoft.com/office/drawing/2014/main" id="{81EE4A91-ECD5-4686-93B0-009B76BFC3B4}"/>
                      </a:ext>
                    </a:extLst>
                  </p:cNvPr>
                  <p:cNvGrpSpPr/>
                  <p:nvPr/>
                </p:nvGrpSpPr>
                <p:grpSpPr>
                  <a:xfrm>
                    <a:off x="4469567" y="3347611"/>
                    <a:ext cx="130678" cy="27432"/>
                    <a:chOff x="4469567" y="3339387"/>
                    <a:chExt cx="130678" cy="27432"/>
                  </a:xfrm>
                  <a:grpFill/>
                </p:grpSpPr>
                <p:sp>
                  <p:nvSpPr>
                    <p:cNvPr id="76" name="Oval 75">
                      <a:extLst>
                        <a:ext uri="{FF2B5EF4-FFF2-40B4-BE49-F238E27FC236}">
                          <a16:creationId xmlns:a16="http://schemas.microsoft.com/office/drawing/2014/main" id="{4209C5BF-8E41-4841-A3B3-C66D9E905D82}"/>
                        </a:ext>
                      </a:extLst>
                    </p:cNvPr>
                    <p:cNvSpPr/>
                    <p:nvPr/>
                  </p:nvSpPr>
                  <p:spPr>
                    <a:xfrm>
                      <a:off x="4469567"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77" name="Oval 76">
                      <a:extLst>
                        <a:ext uri="{FF2B5EF4-FFF2-40B4-BE49-F238E27FC236}">
                          <a16:creationId xmlns:a16="http://schemas.microsoft.com/office/drawing/2014/main" id="{B124506C-6178-43AA-9E92-D54A96076E4D}"/>
                        </a:ext>
                      </a:extLst>
                    </p:cNvPr>
                    <p:cNvSpPr/>
                    <p:nvPr/>
                  </p:nvSpPr>
                  <p:spPr>
                    <a:xfrm>
                      <a:off x="4521190"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78" name="Oval 77">
                      <a:extLst>
                        <a:ext uri="{FF2B5EF4-FFF2-40B4-BE49-F238E27FC236}">
                          <a16:creationId xmlns:a16="http://schemas.microsoft.com/office/drawing/2014/main" id="{C6EDCA06-F398-47F4-8FFB-4A374D19F788}"/>
                        </a:ext>
                      </a:extLst>
                    </p:cNvPr>
                    <p:cNvSpPr/>
                    <p:nvPr/>
                  </p:nvSpPr>
                  <p:spPr>
                    <a:xfrm>
                      <a:off x="4572813"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grpSp>
          </p:grpSp>
          <p:grpSp>
            <p:nvGrpSpPr>
              <p:cNvPr id="48" name="Group 47">
                <a:extLst>
                  <a:ext uri="{FF2B5EF4-FFF2-40B4-BE49-F238E27FC236}">
                    <a16:creationId xmlns:a16="http://schemas.microsoft.com/office/drawing/2014/main" id="{02FA13CE-1927-493B-9462-D25ED93F529D}"/>
                  </a:ext>
                </a:extLst>
              </p:cNvPr>
              <p:cNvGrpSpPr/>
              <p:nvPr/>
            </p:nvGrpSpPr>
            <p:grpSpPr>
              <a:xfrm>
                <a:off x="4125645" y="3162014"/>
                <a:ext cx="523847" cy="120285"/>
                <a:chOff x="4420354" y="3275821"/>
                <a:chExt cx="744771" cy="171013"/>
              </a:xfrm>
              <a:grpFill/>
            </p:grpSpPr>
            <p:sp>
              <p:nvSpPr>
                <p:cNvPr id="65" name="Rectangle 64">
                  <a:extLst>
                    <a:ext uri="{FF2B5EF4-FFF2-40B4-BE49-F238E27FC236}">
                      <a16:creationId xmlns:a16="http://schemas.microsoft.com/office/drawing/2014/main" id="{BA20E54D-6840-4592-9653-63FB404886A8}"/>
                    </a:ext>
                  </a:extLst>
                </p:cNvPr>
                <p:cNvSpPr/>
                <p:nvPr/>
              </p:nvSpPr>
              <p:spPr>
                <a:xfrm>
                  <a:off x="4420354" y="3275821"/>
                  <a:ext cx="744771" cy="171013"/>
                </a:xfrm>
                <a:prstGeom prst="rect">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nvGrpSpPr>
                <p:cNvPr id="66" name="Group 65">
                  <a:extLst>
                    <a:ext uri="{FF2B5EF4-FFF2-40B4-BE49-F238E27FC236}">
                      <a16:creationId xmlns:a16="http://schemas.microsoft.com/office/drawing/2014/main" id="{4247B9B7-C43C-4080-A90A-EAAE4CED7FBD}"/>
                    </a:ext>
                  </a:extLst>
                </p:cNvPr>
                <p:cNvGrpSpPr/>
                <p:nvPr/>
              </p:nvGrpSpPr>
              <p:grpSpPr>
                <a:xfrm>
                  <a:off x="4477946" y="3347611"/>
                  <a:ext cx="629587" cy="27432"/>
                  <a:chOff x="4469567" y="3347611"/>
                  <a:chExt cx="629587" cy="27432"/>
                </a:xfrm>
                <a:grpFill/>
              </p:grpSpPr>
              <p:cxnSp>
                <p:nvCxnSpPr>
                  <p:cNvPr id="67" name="Straight Connector 66">
                    <a:extLst>
                      <a:ext uri="{FF2B5EF4-FFF2-40B4-BE49-F238E27FC236}">
                        <a16:creationId xmlns:a16="http://schemas.microsoft.com/office/drawing/2014/main" id="{24F96CBF-8D67-4E97-BE2A-C422AAA4665C}"/>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a:extLst/>
                </p:spPr>
              </p:cxnSp>
              <p:grpSp>
                <p:nvGrpSpPr>
                  <p:cNvPr id="68" name="Group 67">
                    <a:extLst>
                      <a:ext uri="{FF2B5EF4-FFF2-40B4-BE49-F238E27FC236}">
                        <a16:creationId xmlns:a16="http://schemas.microsoft.com/office/drawing/2014/main" id="{6308C2D8-706C-4E8A-90A9-E578FCF8A20A}"/>
                      </a:ext>
                    </a:extLst>
                  </p:cNvPr>
                  <p:cNvGrpSpPr/>
                  <p:nvPr/>
                </p:nvGrpSpPr>
                <p:grpSpPr>
                  <a:xfrm>
                    <a:off x="4469567" y="3347611"/>
                    <a:ext cx="130678" cy="27432"/>
                    <a:chOff x="4469567" y="3339387"/>
                    <a:chExt cx="130678" cy="27432"/>
                  </a:xfrm>
                  <a:grpFill/>
                </p:grpSpPr>
                <p:sp>
                  <p:nvSpPr>
                    <p:cNvPr id="69" name="Oval 68">
                      <a:extLst>
                        <a:ext uri="{FF2B5EF4-FFF2-40B4-BE49-F238E27FC236}">
                          <a16:creationId xmlns:a16="http://schemas.microsoft.com/office/drawing/2014/main" id="{4AD66842-FBCB-403E-A585-7AB92114B63D}"/>
                        </a:ext>
                      </a:extLst>
                    </p:cNvPr>
                    <p:cNvSpPr/>
                    <p:nvPr/>
                  </p:nvSpPr>
                  <p:spPr>
                    <a:xfrm>
                      <a:off x="4469567"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70" name="Oval 69">
                      <a:extLst>
                        <a:ext uri="{FF2B5EF4-FFF2-40B4-BE49-F238E27FC236}">
                          <a16:creationId xmlns:a16="http://schemas.microsoft.com/office/drawing/2014/main" id="{56BA6C13-9059-4C6A-A860-FF576F6F3A01}"/>
                        </a:ext>
                      </a:extLst>
                    </p:cNvPr>
                    <p:cNvSpPr/>
                    <p:nvPr/>
                  </p:nvSpPr>
                  <p:spPr>
                    <a:xfrm>
                      <a:off x="4521190"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71" name="Oval 70">
                      <a:extLst>
                        <a:ext uri="{FF2B5EF4-FFF2-40B4-BE49-F238E27FC236}">
                          <a16:creationId xmlns:a16="http://schemas.microsoft.com/office/drawing/2014/main" id="{97D32F47-1741-4442-B807-317760CB2F93}"/>
                        </a:ext>
                      </a:extLst>
                    </p:cNvPr>
                    <p:cNvSpPr/>
                    <p:nvPr/>
                  </p:nvSpPr>
                  <p:spPr>
                    <a:xfrm>
                      <a:off x="4572813"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grpSp>
          </p:grpSp>
          <p:grpSp>
            <p:nvGrpSpPr>
              <p:cNvPr id="49" name="Group 48">
                <a:extLst>
                  <a:ext uri="{FF2B5EF4-FFF2-40B4-BE49-F238E27FC236}">
                    <a16:creationId xmlns:a16="http://schemas.microsoft.com/office/drawing/2014/main" id="{1787D98A-3E94-4CF3-8553-918989C157A8}"/>
                  </a:ext>
                </a:extLst>
              </p:cNvPr>
              <p:cNvGrpSpPr/>
              <p:nvPr/>
            </p:nvGrpSpPr>
            <p:grpSpPr>
              <a:xfrm>
                <a:off x="4125645" y="3037250"/>
                <a:ext cx="523847" cy="120285"/>
                <a:chOff x="4420354" y="3275821"/>
                <a:chExt cx="744771" cy="171013"/>
              </a:xfrm>
              <a:grpFill/>
            </p:grpSpPr>
            <p:sp>
              <p:nvSpPr>
                <p:cNvPr id="58" name="Rectangle 57">
                  <a:extLst>
                    <a:ext uri="{FF2B5EF4-FFF2-40B4-BE49-F238E27FC236}">
                      <a16:creationId xmlns:a16="http://schemas.microsoft.com/office/drawing/2014/main" id="{DDD35097-0664-4560-BC42-AE07F99F6841}"/>
                    </a:ext>
                  </a:extLst>
                </p:cNvPr>
                <p:cNvSpPr/>
                <p:nvPr/>
              </p:nvSpPr>
              <p:spPr>
                <a:xfrm>
                  <a:off x="4420354" y="3275821"/>
                  <a:ext cx="744771" cy="171013"/>
                </a:xfrm>
                <a:prstGeom prst="rect">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nvGrpSpPr>
                <p:cNvPr id="59" name="Group 58">
                  <a:extLst>
                    <a:ext uri="{FF2B5EF4-FFF2-40B4-BE49-F238E27FC236}">
                      <a16:creationId xmlns:a16="http://schemas.microsoft.com/office/drawing/2014/main" id="{06E07649-03D6-465E-8336-5675653C0C57}"/>
                    </a:ext>
                  </a:extLst>
                </p:cNvPr>
                <p:cNvGrpSpPr/>
                <p:nvPr/>
              </p:nvGrpSpPr>
              <p:grpSpPr>
                <a:xfrm>
                  <a:off x="4477946" y="3347611"/>
                  <a:ext cx="629587" cy="27432"/>
                  <a:chOff x="4469567" y="3347611"/>
                  <a:chExt cx="629587" cy="27432"/>
                </a:xfrm>
                <a:grpFill/>
              </p:grpSpPr>
              <p:cxnSp>
                <p:nvCxnSpPr>
                  <p:cNvPr id="60" name="Straight Connector 59">
                    <a:extLst>
                      <a:ext uri="{FF2B5EF4-FFF2-40B4-BE49-F238E27FC236}">
                        <a16:creationId xmlns:a16="http://schemas.microsoft.com/office/drawing/2014/main" id="{FCE43FED-D658-4C62-B308-4751F22B56D9}"/>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a:extLst/>
                </p:spPr>
              </p:cxnSp>
              <p:grpSp>
                <p:nvGrpSpPr>
                  <p:cNvPr id="61" name="Group 60">
                    <a:extLst>
                      <a:ext uri="{FF2B5EF4-FFF2-40B4-BE49-F238E27FC236}">
                        <a16:creationId xmlns:a16="http://schemas.microsoft.com/office/drawing/2014/main" id="{6B8B2A77-BFFB-4919-950A-B3EFFBA13A8B}"/>
                      </a:ext>
                    </a:extLst>
                  </p:cNvPr>
                  <p:cNvGrpSpPr/>
                  <p:nvPr/>
                </p:nvGrpSpPr>
                <p:grpSpPr>
                  <a:xfrm>
                    <a:off x="4469567" y="3347611"/>
                    <a:ext cx="130678" cy="27432"/>
                    <a:chOff x="4469567" y="3339387"/>
                    <a:chExt cx="130678" cy="27432"/>
                  </a:xfrm>
                  <a:grpFill/>
                </p:grpSpPr>
                <p:sp>
                  <p:nvSpPr>
                    <p:cNvPr id="62" name="Oval 61">
                      <a:extLst>
                        <a:ext uri="{FF2B5EF4-FFF2-40B4-BE49-F238E27FC236}">
                          <a16:creationId xmlns:a16="http://schemas.microsoft.com/office/drawing/2014/main" id="{3DA44B68-9CA4-473C-AE82-B9D10DCE73C8}"/>
                        </a:ext>
                      </a:extLst>
                    </p:cNvPr>
                    <p:cNvSpPr/>
                    <p:nvPr/>
                  </p:nvSpPr>
                  <p:spPr>
                    <a:xfrm>
                      <a:off x="4469567"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63" name="Oval 62">
                      <a:extLst>
                        <a:ext uri="{FF2B5EF4-FFF2-40B4-BE49-F238E27FC236}">
                          <a16:creationId xmlns:a16="http://schemas.microsoft.com/office/drawing/2014/main" id="{A5B23BB2-2D67-4AD6-80C4-1BB2219B5F73}"/>
                        </a:ext>
                      </a:extLst>
                    </p:cNvPr>
                    <p:cNvSpPr/>
                    <p:nvPr/>
                  </p:nvSpPr>
                  <p:spPr>
                    <a:xfrm>
                      <a:off x="4521190"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64" name="Oval 63">
                      <a:extLst>
                        <a:ext uri="{FF2B5EF4-FFF2-40B4-BE49-F238E27FC236}">
                          <a16:creationId xmlns:a16="http://schemas.microsoft.com/office/drawing/2014/main" id="{4DAFDF60-40E5-49AC-9358-D66BDBA12AEE}"/>
                        </a:ext>
                      </a:extLst>
                    </p:cNvPr>
                    <p:cNvSpPr/>
                    <p:nvPr/>
                  </p:nvSpPr>
                  <p:spPr>
                    <a:xfrm>
                      <a:off x="4572813"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grpSp>
          </p:grpSp>
          <p:grpSp>
            <p:nvGrpSpPr>
              <p:cNvPr id="50" name="Group 49">
                <a:extLst>
                  <a:ext uri="{FF2B5EF4-FFF2-40B4-BE49-F238E27FC236}">
                    <a16:creationId xmlns:a16="http://schemas.microsoft.com/office/drawing/2014/main" id="{04F021B0-67AA-4778-9104-7FB535D02301}"/>
                  </a:ext>
                </a:extLst>
              </p:cNvPr>
              <p:cNvGrpSpPr/>
              <p:nvPr/>
            </p:nvGrpSpPr>
            <p:grpSpPr>
              <a:xfrm>
                <a:off x="4125645" y="2912487"/>
                <a:ext cx="523847" cy="120285"/>
                <a:chOff x="4420354" y="3275821"/>
                <a:chExt cx="744771" cy="171013"/>
              </a:xfrm>
              <a:grpFill/>
            </p:grpSpPr>
            <p:sp>
              <p:nvSpPr>
                <p:cNvPr id="51" name="Rectangle 50">
                  <a:extLst>
                    <a:ext uri="{FF2B5EF4-FFF2-40B4-BE49-F238E27FC236}">
                      <a16:creationId xmlns:a16="http://schemas.microsoft.com/office/drawing/2014/main" id="{B47A8E7F-B883-41EB-A3D8-5E00C95273DB}"/>
                    </a:ext>
                  </a:extLst>
                </p:cNvPr>
                <p:cNvSpPr/>
                <p:nvPr/>
              </p:nvSpPr>
              <p:spPr>
                <a:xfrm>
                  <a:off x="4420354" y="3275821"/>
                  <a:ext cx="744771" cy="171013"/>
                </a:xfrm>
                <a:prstGeom prst="rect">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nvGrpSpPr>
                <p:cNvPr id="52" name="Group 51">
                  <a:extLst>
                    <a:ext uri="{FF2B5EF4-FFF2-40B4-BE49-F238E27FC236}">
                      <a16:creationId xmlns:a16="http://schemas.microsoft.com/office/drawing/2014/main" id="{7B6A5B09-82A6-48AB-BAD4-41064372F85E}"/>
                    </a:ext>
                  </a:extLst>
                </p:cNvPr>
                <p:cNvGrpSpPr/>
                <p:nvPr/>
              </p:nvGrpSpPr>
              <p:grpSpPr>
                <a:xfrm>
                  <a:off x="4477946" y="3347611"/>
                  <a:ext cx="629587" cy="27432"/>
                  <a:chOff x="4469567" y="3347611"/>
                  <a:chExt cx="629587" cy="27432"/>
                </a:xfrm>
                <a:grpFill/>
              </p:grpSpPr>
              <p:cxnSp>
                <p:nvCxnSpPr>
                  <p:cNvPr id="53" name="Straight Connector 52">
                    <a:extLst>
                      <a:ext uri="{FF2B5EF4-FFF2-40B4-BE49-F238E27FC236}">
                        <a16:creationId xmlns:a16="http://schemas.microsoft.com/office/drawing/2014/main" id="{8AA34EA5-72B0-4574-B73B-D2FB614C2105}"/>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a:extLst/>
                </p:spPr>
              </p:cxnSp>
              <p:grpSp>
                <p:nvGrpSpPr>
                  <p:cNvPr id="54" name="Group 53">
                    <a:extLst>
                      <a:ext uri="{FF2B5EF4-FFF2-40B4-BE49-F238E27FC236}">
                        <a16:creationId xmlns:a16="http://schemas.microsoft.com/office/drawing/2014/main" id="{77455A19-5937-4125-9756-0F9FFACE75B2}"/>
                      </a:ext>
                    </a:extLst>
                  </p:cNvPr>
                  <p:cNvGrpSpPr/>
                  <p:nvPr/>
                </p:nvGrpSpPr>
                <p:grpSpPr>
                  <a:xfrm>
                    <a:off x="4469567" y="3347611"/>
                    <a:ext cx="130678" cy="27432"/>
                    <a:chOff x="4469567" y="3339387"/>
                    <a:chExt cx="130678" cy="27432"/>
                  </a:xfrm>
                  <a:grpFill/>
                </p:grpSpPr>
                <p:sp>
                  <p:nvSpPr>
                    <p:cNvPr id="55" name="Oval 54">
                      <a:extLst>
                        <a:ext uri="{FF2B5EF4-FFF2-40B4-BE49-F238E27FC236}">
                          <a16:creationId xmlns:a16="http://schemas.microsoft.com/office/drawing/2014/main" id="{A204349C-5268-4278-A9B5-3F0C70E52B89}"/>
                        </a:ext>
                      </a:extLst>
                    </p:cNvPr>
                    <p:cNvSpPr/>
                    <p:nvPr/>
                  </p:nvSpPr>
                  <p:spPr>
                    <a:xfrm>
                      <a:off x="4469567"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56" name="Oval 55">
                      <a:extLst>
                        <a:ext uri="{FF2B5EF4-FFF2-40B4-BE49-F238E27FC236}">
                          <a16:creationId xmlns:a16="http://schemas.microsoft.com/office/drawing/2014/main" id="{FA279F2C-7D8C-4AAA-B7A8-BD65751298DD}"/>
                        </a:ext>
                      </a:extLst>
                    </p:cNvPr>
                    <p:cNvSpPr/>
                    <p:nvPr/>
                  </p:nvSpPr>
                  <p:spPr>
                    <a:xfrm>
                      <a:off x="4521190"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57" name="Oval 56">
                      <a:extLst>
                        <a:ext uri="{FF2B5EF4-FFF2-40B4-BE49-F238E27FC236}">
                          <a16:creationId xmlns:a16="http://schemas.microsoft.com/office/drawing/2014/main" id="{4E52E366-E1CE-4AE5-93C6-1A6805CB5A04}"/>
                        </a:ext>
                      </a:extLst>
                    </p:cNvPr>
                    <p:cNvSpPr/>
                    <p:nvPr/>
                  </p:nvSpPr>
                  <p:spPr>
                    <a:xfrm>
                      <a:off x="4572813" y="3339387"/>
                      <a:ext cx="27432" cy="27432"/>
                    </a:xfrm>
                    <a:prstGeom prst="ellipse">
                      <a:avLst/>
                    </a:prstGeom>
                    <a:grpFill/>
                    <a:ln w="19050" cap="rnd" cmpd="sng" algn="ctr">
                      <a:solidFill>
                        <a:schemeClr val="tx1"/>
                      </a:solidFill>
                      <a:prstDash val="solid"/>
                    </a:ln>
                    <a:effectLst/>
                    <a:ex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grpSp>
            </p:grpSp>
          </p:grpSp>
        </p:grpSp>
      </p:grpSp>
    </p:spTree>
    <p:extLst>
      <p:ext uri="{BB962C8B-B14F-4D97-AF65-F5344CB8AC3E}">
        <p14:creationId xmlns:p14="http://schemas.microsoft.com/office/powerpoint/2010/main" val="242167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400"/>
                                        <p:tgtEl>
                                          <p:spTgt spid="24"/>
                                        </p:tgtEl>
                                      </p:cBhvr>
                                    </p:animEffect>
                                  </p:childTnLst>
                                </p:cTn>
                              </p:par>
                              <p:par>
                                <p:cTn id="8" presetID="42" presetClass="path" presetSubtype="0" decel="100000" fill="hold" grpId="1" nodeType="withEffect">
                                  <p:stCondLst>
                                    <p:cond delay="400"/>
                                  </p:stCondLst>
                                  <p:childTnLst>
                                    <p:animMotion origin="layout" path="M 0 -4.81481E-6 L 0 -0.05462 " pathEditMode="relative" rAng="0" ptsTypes="AA">
                                      <p:cBhvr>
                                        <p:cTn id="9" dur="400" spd="-100000" fill="hold"/>
                                        <p:tgtEl>
                                          <p:spTgt spid="24"/>
                                        </p:tgtEl>
                                        <p:attrNameLst>
                                          <p:attrName>ppt_x</p:attrName>
                                          <p:attrName>ppt_y</p:attrName>
                                        </p:attrNameLst>
                                      </p:cBhvr>
                                      <p:rCtr x="0" y="-2747"/>
                                    </p:animMotion>
                                  </p:childTnLst>
                                </p:cTn>
                              </p:par>
                              <p:par>
                                <p:cTn id="10" presetID="53" presetClass="entr" presetSubtype="16" fill="hold" nodeType="withEffect">
                                  <p:stCondLst>
                                    <p:cond delay="40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Mask_right">
            <a:extLst>
              <a:ext uri="{FF2B5EF4-FFF2-40B4-BE49-F238E27FC236}">
                <a16:creationId xmlns:a16="http://schemas.microsoft.com/office/drawing/2014/main" id="{997221C2-E102-4135-BBCF-E799C5CFDE43}"/>
              </a:ext>
            </a:extLst>
          </p:cNvPr>
          <p:cNvSpPr/>
          <p:nvPr/>
        </p:nvSpPr>
        <p:spPr>
          <a:xfrm>
            <a:off x="1" y="1"/>
            <a:ext cx="14652619" cy="8229598"/>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TextBox 98">
            <a:extLst>
              <a:ext uri="{FF2B5EF4-FFF2-40B4-BE49-F238E27FC236}">
                <a16:creationId xmlns:a16="http://schemas.microsoft.com/office/drawing/2014/main" id="{0327DB5E-CF4A-4463-B03B-7D9F7E93EF4C}"/>
              </a:ext>
            </a:extLst>
          </p:cNvPr>
          <p:cNvSpPr txBox="1"/>
          <p:nvPr/>
        </p:nvSpPr>
        <p:spPr>
          <a:xfrm>
            <a:off x="1833005" y="4879772"/>
            <a:ext cx="10964390" cy="1953805"/>
          </a:xfrm>
          <a:prstGeom prst="rect">
            <a:avLst/>
          </a:prstGeom>
          <a:noFill/>
        </p:spPr>
        <p:txBody>
          <a:bodyPr wrap="square" rtlCol="0">
            <a:spAutoFit/>
          </a:bodyPr>
          <a:lstStyle/>
          <a:p>
            <a:pPr algn="ctr" defTabSz="731520">
              <a:lnSpc>
                <a:spcPct val="90000"/>
              </a:lnSpc>
              <a:defRPr/>
            </a:pPr>
            <a:r>
              <a:rPr lang="en-US" sz="4480" dirty="0">
                <a:solidFill>
                  <a:prstClr val="white"/>
                </a:solidFill>
                <a:latin typeface="Amazon Ember"/>
              </a:rPr>
              <a:t>Testing failure mitigation will move from a scary annual experience to automated</a:t>
            </a:r>
            <a:br>
              <a:rPr lang="en-US" sz="4480" dirty="0">
                <a:solidFill>
                  <a:prstClr val="white"/>
                </a:solidFill>
                <a:latin typeface="Amazon Ember"/>
              </a:rPr>
            </a:br>
            <a:r>
              <a:rPr lang="en-US" sz="4480" b="1" dirty="0">
                <a:solidFill>
                  <a:prstClr val="white"/>
                </a:solidFill>
                <a:latin typeface="Amazon Ember"/>
              </a:rPr>
              <a:t>continuous resilience</a:t>
            </a:r>
          </a:p>
        </p:txBody>
      </p:sp>
      <p:grpSp>
        <p:nvGrpSpPr>
          <p:cNvPr id="100" name="Group 99">
            <a:extLst>
              <a:ext uri="{FF2B5EF4-FFF2-40B4-BE49-F238E27FC236}">
                <a16:creationId xmlns:a16="http://schemas.microsoft.com/office/drawing/2014/main" id="{45E2604B-D1DB-441B-8C09-3288B90B46A1}"/>
              </a:ext>
            </a:extLst>
          </p:cNvPr>
          <p:cNvGrpSpPr/>
          <p:nvPr/>
        </p:nvGrpSpPr>
        <p:grpSpPr>
          <a:xfrm>
            <a:off x="8004685" y="1440179"/>
            <a:ext cx="4735762" cy="2393994"/>
            <a:chOff x="2748459" y="868582"/>
            <a:chExt cx="3498614" cy="1768598"/>
          </a:xfrm>
        </p:grpSpPr>
        <p:grpSp>
          <p:nvGrpSpPr>
            <p:cNvPr id="101" name="Group 100">
              <a:extLst>
                <a:ext uri="{FF2B5EF4-FFF2-40B4-BE49-F238E27FC236}">
                  <a16:creationId xmlns:a16="http://schemas.microsoft.com/office/drawing/2014/main" id="{923EA63E-8B3E-4E31-99BB-57C813A7F45B}"/>
                </a:ext>
              </a:extLst>
            </p:cNvPr>
            <p:cNvGrpSpPr/>
            <p:nvPr/>
          </p:nvGrpSpPr>
          <p:grpSpPr>
            <a:xfrm>
              <a:off x="2748459" y="868582"/>
              <a:ext cx="1692883" cy="1506854"/>
              <a:chOff x="3410611" y="1814513"/>
              <a:chExt cx="1692883" cy="1506854"/>
            </a:xfrm>
          </p:grpSpPr>
          <p:sp>
            <p:nvSpPr>
              <p:cNvPr id="110" name="Freeform: Shape 109">
                <a:extLst>
                  <a:ext uri="{FF2B5EF4-FFF2-40B4-BE49-F238E27FC236}">
                    <a16:creationId xmlns:a16="http://schemas.microsoft.com/office/drawing/2014/main" id="{C8C1D66C-E027-4037-99E3-8CF768B2889E}"/>
                  </a:ext>
                </a:extLst>
              </p:cNvPr>
              <p:cNvSpPr/>
              <p:nvPr/>
            </p:nvSpPr>
            <p:spPr>
              <a:xfrm>
                <a:off x="4044314" y="2114549"/>
                <a:ext cx="1059180" cy="305752"/>
              </a:xfrm>
              <a:custGeom>
                <a:avLst/>
                <a:gdLst>
                  <a:gd name="connsiteX0" fmla="*/ 14288 w 1638300"/>
                  <a:gd name="connsiteY0" fmla="*/ 295275 h 1219200"/>
                  <a:gd name="connsiteX1" fmla="*/ 60008 w 1638300"/>
                  <a:gd name="connsiteY1" fmla="*/ 292418 h 1219200"/>
                  <a:gd name="connsiteX2" fmla="*/ 161925 w 1638300"/>
                  <a:gd name="connsiteY2" fmla="*/ 305753 h 1219200"/>
                  <a:gd name="connsiteX3" fmla="*/ 542925 w 1638300"/>
                  <a:gd name="connsiteY3" fmla="*/ 14288 h 1219200"/>
                  <a:gd name="connsiteX4" fmla="*/ 927735 w 1638300"/>
                  <a:gd name="connsiteY4" fmla="*/ 320040 h 1219200"/>
                  <a:gd name="connsiteX5" fmla="*/ 1073468 w 1638300"/>
                  <a:gd name="connsiteY5" fmla="*/ 292418 h 1219200"/>
                  <a:gd name="connsiteX6" fmla="*/ 1468755 w 1638300"/>
                  <a:gd name="connsiteY6" fmla="*/ 687705 h 1219200"/>
                  <a:gd name="connsiteX7" fmla="*/ 1466850 w 1638300"/>
                  <a:gd name="connsiteY7" fmla="*/ 726758 h 1219200"/>
                  <a:gd name="connsiteX8" fmla="*/ 1630680 w 1638300"/>
                  <a:gd name="connsiteY8" fmla="*/ 962025 h 1219200"/>
                  <a:gd name="connsiteX9" fmla="*/ 1380173 w 1638300"/>
                  <a:gd name="connsiteY9" fmla="*/ 1212533 h 1219200"/>
                  <a:gd name="connsiteX10" fmla="*/ 974407 w 1638300"/>
                  <a:gd name="connsiteY10" fmla="*/ 1212533 h 1219200"/>
                  <a:gd name="connsiteX0" fmla="*/ 0 w 1616392"/>
                  <a:gd name="connsiteY0" fmla="*/ 280987 h 1198245"/>
                  <a:gd name="connsiteX1" fmla="*/ 45720 w 1616392"/>
                  <a:gd name="connsiteY1" fmla="*/ 278130 h 1198245"/>
                  <a:gd name="connsiteX2" fmla="*/ 147637 w 1616392"/>
                  <a:gd name="connsiteY2" fmla="*/ 291465 h 1198245"/>
                  <a:gd name="connsiteX3" fmla="*/ 528637 w 1616392"/>
                  <a:gd name="connsiteY3" fmla="*/ 0 h 1198245"/>
                  <a:gd name="connsiteX4" fmla="*/ 913447 w 1616392"/>
                  <a:gd name="connsiteY4" fmla="*/ 305752 h 1198245"/>
                  <a:gd name="connsiteX5" fmla="*/ 1059180 w 1616392"/>
                  <a:gd name="connsiteY5" fmla="*/ 278130 h 1198245"/>
                  <a:gd name="connsiteX6" fmla="*/ 1454467 w 1616392"/>
                  <a:gd name="connsiteY6" fmla="*/ 673417 h 1198245"/>
                  <a:gd name="connsiteX7" fmla="*/ 1452562 w 1616392"/>
                  <a:gd name="connsiteY7" fmla="*/ 712470 h 1198245"/>
                  <a:gd name="connsiteX8" fmla="*/ 1616392 w 1616392"/>
                  <a:gd name="connsiteY8" fmla="*/ 947737 h 1198245"/>
                  <a:gd name="connsiteX9" fmla="*/ 1365885 w 1616392"/>
                  <a:gd name="connsiteY9" fmla="*/ 1198245 h 1198245"/>
                  <a:gd name="connsiteX0" fmla="*/ 0 w 1616392"/>
                  <a:gd name="connsiteY0" fmla="*/ 280987 h 947737"/>
                  <a:gd name="connsiteX1" fmla="*/ 45720 w 1616392"/>
                  <a:gd name="connsiteY1" fmla="*/ 278130 h 947737"/>
                  <a:gd name="connsiteX2" fmla="*/ 147637 w 1616392"/>
                  <a:gd name="connsiteY2" fmla="*/ 291465 h 947737"/>
                  <a:gd name="connsiteX3" fmla="*/ 528637 w 1616392"/>
                  <a:gd name="connsiteY3" fmla="*/ 0 h 947737"/>
                  <a:gd name="connsiteX4" fmla="*/ 913447 w 1616392"/>
                  <a:gd name="connsiteY4" fmla="*/ 305752 h 947737"/>
                  <a:gd name="connsiteX5" fmla="*/ 1059180 w 1616392"/>
                  <a:gd name="connsiteY5" fmla="*/ 278130 h 947737"/>
                  <a:gd name="connsiteX6" fmla="*/ 1454467 w 1616392"/>
                  <a:gd name="connsiteY6" fmla="*/ 673417 h 947737"/>
                  <a:gd name="connsiteX7" fmla="*/ 1452562 w 1616392"/>
                  <a:gd name="connsiteY7" fmla="*/ 712470 h 947737"/>
                  <a:gd name="connsiteX8" fmla="*/ 1616392 w 1616392"/>
                  <a:gd name="connsiteY8" fmla="*/ 947737 h 947737"/>
                  <a:gd name="connsiteX0" fmla="*/ 0 w 1454467"/>
                  <a:gd name="connsiteY0" fmla="*/ 280987 h 712470"/>
                  <a:gd name="connsiteX1" fmla="*/ 45720 w 1454467"/>
                  <a:gd name="connsiteY1" fmla="*/ 278130 h 712470"/>
                  <a:gd name="connsiteX2" fmla="*/ 147637 w 1454467"/>
                  <a:gd name="connsiteY2" fmla="*/ 291465 h 712470"/>
                  <a:gd name="connsiteX3" fmla="*/ 528637 w 1454467"/>
                  <a:gd name="connsiteY3" fmla="*/ 0 h 712470"/>
                  <a:gd name="connsiteX4" fmla="*/ 913447 w 1454467"/>
                  <a:gd name="connsiteY4" fmla="*/ 305752 h 712470"/>
                  <a:gd name="connsiteX5" fmla="*/ 1059180 w 1454467"/>
                  <a:gd name="connsiteY5" fmla="*/ 278130 h 712470"/>
                  <a:gd name="connsiteX6" fmla="*/ 1454467 w 1454467"/>
                  <a:gd name="connsiteY6" fmla="*/ 673417 h 712470"/>
                  <a:gd name="connsiteX7" fmla="*/ 1452562 w 1454467"/>
                  <a:gd name="connsiteY7" fmla="*/ 712470 h 712470"/>
                  <a:gd name="connsiteX0" fmla="*/ 0 w 1454467"/>
                  <a:gd name="connsiteY0" fmla="*/ 280987 h 673417"/>
                  <a:gd name="connsiteX1" fmla="*/ 45720 w 1454467"/>
                  <a:gd name="connsiteY1" fmla="*/ 278130 h 673417"/>
                  <a:gd name="connsiteX2" fmla="*/ 147637 w 1454467"/>
                  <a:gd name="connsiteY2" fmla="*/ 291465 h 673417"/>
                  <a:gd name="connsiteX3" fmla="*/ 528637 w 1454467"/>
                  <a:gd name="connsiteY3" fmla="*/ 0 h 673417"/>
                  <a:gd name="connsiteX4" fmla="*/ 913447 w 1454467"/>
                  <a:gd name="connsiteY4" fmla="*/ 305752 h 673417"/>
                  <a:gd name="connsiteX5" fmla="*/ 1059180 w 1454467"/>
                  <a:gd name="connsiteY5" fmla="*/ 278130 h 673417"/>
                  <a:gd name="connsiteX6" fmla="*/ 1454467 w 1454467"/>
                  <a:gd name="connsiteY6" fmla="*/ 673417 h 673417"/>
                  <a:gd name="connsiteX0" fmla="*/ 0 w 1059180"/>
                  <a:gd name="connsiteY0" fmla="*/ 280987 h 305752"/>
                  <a:gd name="connsiteX1" fmla="*/ 45720 w 1059180"/>
                  <a:gd name="connsiteY1" fmla="*/ 278130 h 305752"/>
                  <a:gd name="connsiteX2" fmla="*/ 147637 w 1059180"/>
                  <a:gd name="connsiteY2" fmla="*/ 291465 h 305752"/>
                  <a:gd name="connsiteX3" fmla="*/ 528637 w 1059180"/>
                  <a:gd name="connsiteY3" fmla="*/ 0 h 305752"/>
                  <a:gd name="connsiteX4" fmla="*/ 913447 w 1059180"/>
                  <a:gd name="connsiteY4" fmla="*/ 305752 h 305752"/>
                  <a:gd name="connsiteX5" fmla="*/ 1059180 w 1059180"/>
                  <a:gd name="connsiteY5" fmla="*/ 278130 h 3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180" h="305752">
                    <a:moveTo>
                      <a:pt x="0" y="280987"/>
                    </a:moveTo>
                    <a:cubicBezTo>
                      <a:pt x="15240" y="279082"/>
                      <a:pt x="30480" y="278130"/>
                      <a:pt x="45720" y="278130"/>
                    </a:cubicBezTo>
                    <a:cubicBezTo>
                      <a:pt x="80962" y="278130"/>
                      <a:pt x="115252" y="282892"/>
                      <a:pt x="147637" y="291465"/>
                    </a:cubicBezTo>
                    <a:cubicBezTo>
                      <a:pt x="193357" y="123825"/>
                      <a:pt x="346710" y="0"/>
                      <a:pt x="528637" y="0"/>
                    </a:cubicBezTo>
                    <a:cubicBezTo>
                      <a:pt x="716280" y="0"/>
                      <a:pt x="873442" y="130492"/>
                      <a:pt x="913447" y="305752"/>
                    </a:cubicBezTo>
                    <a:cubicBezTo>
                      <a:pt x="958215" y="287655"/>
                      <a:pt x="1007744" y="278130"/>
                      <a:pt x="1059180" y="278130"/>
                    </a:cubicBezTo>
                  </a:path>
                </a:pathLst>
              </a:custGeom>
              <a:noFill/>
              <a:ln w="19050" cap="flat">
                <a:solidFill>
                  <a:schemeClr val="tx1">
                    <a:alpha val="7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111" name="Freeform: Shape 110">
                <a:extLst>
                  <a:ext uri="{FF2B5EF4-FFF2-40B4-BE49-F238E27FC236}">
                    <a16:creationId xmlns:a16="http://schemas.microsoft.com/office/drawing/2014/main" id="{7E8CE094-485A-4ABB-829F-383685C89E79}"/>
                  </a:ext>
                </a:extLst>
              </p:cNvPr>
              <p:cNvSpPr/>
              <p:nvPr/>
            </p:nvSpPr>
            <p:spPr>
              <a:xfrm>
                <a:off x="3410611" y="2568892"/>
                <a:ext cx="647700" cy="752475"/>
              </a:xfrm>
              <a:custGeom>
                <a:avLst/>
                <a:gdLst>
                  <a:gd name="connsiteX0" fmla="*/ 280035 w 647700"/>
                  <a:gd name="connsiteY0" fmla="*/ 14288 h 752475"/>
                  <a:gd name="connsiteX1" fmla="*/ 222885 w 647700"/>
                  <a:gd name="connsiteY1" fmla="*/ 220028 h 752475"/>
                  <a:gd name="connsiteX2" fmla="*/ 223838 w 647700"/>
                  <a:gd name="connsiteY2" fmla="*/ 246698 h 752475"/>
                  <a:gd name="connsiteX3" fmla="*/ 14288 w 647700"/>
                  <a:gd name="connsiteY3" fmla="*/ 494348 h 752475"/>
                  <a:gd name="connsiteX4" fmla="*/ 264795 w 647700"/>
                  <a:gd name="connsiteY4" fmla="*/ 744855 h 752475"/>
                  <a:gd name="connsiteX5" fmla="*/ 635318 w 647700"/>
                  <a:gd name="connsiteY5" fmla="*/ 74485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752475">
                    <a:moveTo>
                      <a:pt x="280035" y="14288"/>
                    </a:moveTo>
                    <a:cubicBezTo>
                      <a:pt x="243840" y="74295"/>
                      <a:pt x="222885" y="144780"/>
                      <a:pt x="222885" y="220028"/>
                    </a:cubicBezTo>
                    <a:cubicBezTo>
                      <a:pt x="222885" y="228600"/>
                      <a:pt x="222885" y="238125"/>
                      <a:pt x="223838" y="246698"/>
                    </a:cubicBezTo>
                    <a:cubicBezTo>
                      <a:pt x="104775" y="265748"/>
                      <a:pt x="14288" y="369570"/>
                      <a:pt x="14288" y="494348"/>
                    </a:cubicBezTo>
                    <a:cubicBezTo>
                      <a:pt x="14288" y="632460"/>
                      <a:pt x="126683" y="744855"/>
                      <a:pt x="264795" y="744855"/>
                    </a:cubicBezTo>
                    <a:lnTo>
                      <a:pt x="635318" y="744855"/>
                    </a:lnTo>
                  </a:path>
                </a:pathLst>
              </a:custGeom>
              <a:noFill/>
              <a:ln w="19050" cap="flat">
                <a:solidFill>
                  <a:schemeClr val="tx1">
                    <a:alpha val="70000"/>
                  </a:schemeClr>
                </a:solidFill>
                <a:prstDash val="solid"/>
                <a:miter/>
              </a:ln>
            </p:spPr>
            <p:txBody>
              <a:bodyPr rtlCol="0" anchor="ctr"/>
              <a:lstStyle/>
              <a:p>
                <a:pPr defTabSz="731520">
                  <a:defRPr/>
                </a:pPr>
                <a:endParaRPr lang="en-US" sz="2880">
                  <a:solidFill>
                    <a:prstClr val="white"/>
                  </a:solidFill>
                  <a:latin typeface="Amazon Ember"/>
                </a:endParaRPr>
              </a:p>
            </p:txBody>
          </p:sp>
          <p:sp>
            <p:nvSpPr>
              <p:cNvPr id="112" name="Freeform: Shape 111">
                <a:extLst>
                  <a:ext uri="{FF2B5EF4-FFF2-40B4-BE49-F238E27FC236}">
                    <a16:creationId xmlns:a16="http://schemas.microsoft.com/office/drawing/2014/main" id="{E7831289-DD2B-41B5-A70E-BBC9AD98EC1D}"/>
                  </a:ext>
                </a:extLst>
              </p:cNvPr>
              <p:cNvSpPr/>
              <p:nvPr/>
            </p:nvSpPr>
            <p:spPr>
              <a:xfrm>
                <a:off x="3945255" y="181451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7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7" y="184785"/>
                    </a:lnTo>
                    <a:close/>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13" name="Freeform: Shape 112">
                <a:extLst>
                  <a:ext uri="{FF2B5EF4-FFF2-40B4-BE49-F238E27FC236}">
                    <a16:creationId xmlns:a16="http://schemas.microsoft.com/office/drawing/2014/main" id="{CA913109-D732-4FE1-80AD-9690BB548FA2}"/>
                  </a:ext>
                </a:extLst>
              </p:cNvPr>
              <p:cNvSpPr/>
              <p:nvPr/>
            </p:nvSpPr>
            <p:spPr>
              <a:xfrm>
                <a:off x="4114800" y="1814513"/>
                <a:ext cx="28575" cy="190500"/>
              </a:xfrm>
              <a:custGeom>
                <a:avLst/>
                <a:gdLst>
                  <a:gd name="connsiteX0" fmla="*/ 14288 w 28575"/>
                  <a:gd name="connsiteY0" fmla="*/ 184785 h 190500"/>
                  <a:gd name="connsiteX1" fmla="*/ 14288 w 28575"/>
                  <a:gd name="connsiteY1" fmla="*/ 14288 h 190500"/>
                </a:gdLst>
                <a:ahLst/>
                <a:cxnLst>
                  <a:cxn ang="0">
                    <a:pos x="connsiteX0" y="connsiteY0"/>
                  </a:cxn>
                  <a:cxn ang="0">
                    <a:pos x="connsiteX1" y="connsiteY1"/>
                  </a:cxn>
                </a:cxnLst>
                <a:rect l="l" t="t" r="r" b="b"/>
                <a:pathLst>
                  <a:path w="28575" h="190500">
                    <a:moveTo>
                      <a:pt x="14288" y="184785"/>
                    </a:moveTo>
                    <a:lnTo>
                      <a:pt x="14288" y="14288"/>
                    </a:lnTo>
                  </a:path>
                </a:pathLst>
              </a:custGeom>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14" name="Freeform: Shape 113">
                <a:extLst>
                  <a:ext uri="{FF2B5EF4-FFF2-40B4-BE49-F238E27FC236}">
                    <a16:creationId xmlns:a16="http://schemas.microsoft.com/office/drawing/2014/main" id="{0C318147-A2FE-414D-9B66-EFD8A9FC839D}"/>
                  </a:ext>
                </a:extLst>
              </p:cNvPr>
              <p:cNvSpPr/>
              <p:nvPr/>
            </p:nvSpPr>
            <p:spPr>
              <a:xfrm>
                <a:off x="3924300" y="2126933"/>
                <a:ext cx="190500" cy="190500"/>
              </a:xfrm>
              <a:custGeom>
                <a:avLst/>
                <a:gdLst>
                  <a:gd name="connsiteX0" fmla="*/ 14288 w 190500"/>
                  <a:gd name="connsiteY0" fmla="*/ 14287 h 190500"/>
                  <a:gd name="connsiteX1" fmla="*/ 184785 w 190500"/>
                  <a:gd name="connsiteY1" fmla="*/ 14287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7"/>
                    </a:moveTo>
                    <a:lnTo>
                      <a:pt x="184785" y="14287"/>
                    </a:lnTo>
                    <a:lnTo>
                      <a:pt x="184785" y="184785"/>
                    </a:lnTo>
                    <a:lnTo>
                      <a:pt x="14288" y="184785"/>
                    </a:lnTo>
                    <a:close/>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15" name="Freeform: Shape 114">
                <a:extLst>
                  <a:ext uri="{FF2B5EF4-FFF2-40B4-BE49-F238E27FC236}">
                    <a16:creationId xmlns:a16="http://schemas.microsoft.com/office/drawing/2014/main" id="{1EC7AE7B-6A55-4165-90E5-1D7677F0B9A8}"/>
                  </a:ext>
                </a:extLst>
              </p:cNvPr>
              <p:cNvSpPr/>
              <p:nvPr/>
            </p:nvSpPr>
            <p:spPr>
              <a:xfrm>
                <a:off x="3745230" y="231362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16" name="Freeform: Shape 115">
                <a:extLst>
                  <a:ext uri="{FF2B5EF4-FFF2-40B4-BE49-F238E27FC236}">
                    <a16:creationId xmlns:a16="http://schemas.microsoft.com/office/drawing/2014/main" id="{0AEF638A-DC51-4B44-A1DF-EEABF6E8C014}"/>
                  </a:ext>
                </a:extLst>
              </p:cNvPr>
              <p:cNvSpPr/>
              <p:nvPr/>
            </p:nvSpPr>
            <p:spPr>
              <a:xfrm>
                <a:off x="3546158" y="2113598"/>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grpSp>
        <p:grpSp>
          <p:nvGrpSpPr>
            <p:cNvPr id="102" name="Graphic 5">
              <a:extLst>
                <a:ext uri="{FF2B5EF4-FFF2-40B4-BE49-F238E27FC236}">
                  <a16:creationId xmlns:a16="http://schemas.microsoft.com/office/drawing/2014/main" id="{42520404-F8E5-46E6-869C-1D7E20B163B1}"/>
                </a:ext>
              </a:extLst>
            </p:cNvPr>
            <p:cNvGrpSpPr/>
            <p:nvPr/>
          </p:nvGrpSpPr>
          <p:grpSpPr>
            <a:xfrm>
              <a:off x="3459934" y="1365935"/>
              <a:ext cx="2787139" cy="1271245"/>
              <a:chOff x="4079019" y="2401481"/>
              <a:chExt cx="2787139" cy="1329919"/>
            </a:xfrm>
          </p:grpSpPr>
          <p:sp>
            <p:nvSpPr>
              <p:cNvPr id="103" name="Freeform: Shape 102">
                <a:extLst>
                  <a:ext uri="{FF2B5EF4-FFF2-40B4-BE49-F238E27FC236}">
                    <a16:creationId xmlns:a16="http://schemas.microsoft.com/office/drawing/2014/main" id="{A2194088-D9F7-4A23-9C89-D71636BFDAB6}"/>
                  </a:ext>
                </a:extLst>
              </p:cNvPr>
              <p:cNvSpPr/>
              <p:nvPr/>
            </p:nvSpPr>
            <p:spPr>
              <a:xfrm>
                <a:off x="4079019" y="3050255"/>
                <a:ext cx="710144" cy="679797"/>
              </a:xfrm>
              <a:custGeom>
                <a:avLst/>
                <a:gdLst>
                  <a:gd name="connsiteX0" fmla="*/ 540327 w 926275"/>
                  <a:gd name="connsiteY0" fmla="*/ 206367 h 714865"/>
                  <a:gd name="connsiteX1" fmla="*/ 376448 w 926275"/>
                  <a:gd name="connsiteY1" fmla="*/ 20232 h 714865"/>
                  <a:gd name="connsiteX2" fmla="*/ 212568 w 926275"/>
                  <a:gd name="connsiteY2" fmla="*/ 206367 h 714865"/>
                  <a:gd name="connsiteX3" fmla="*/ 212568 w 926275"/>
                  <a:gd name="connsiteY3" fmla="*/ 207716 h 714865"/>
                  <a:gd name="connsiteX4" fmla="*/ 17813 w 926275"/>
                  <a:gd name="connsiteY4" fmla="*/ 453197 h 714865"/>
                  <a:gd name="connsiteX5" fmla="*/ 235131 w 926275"/>
                  <a:gd name="connsiteY5" fmla="*/ 700028 h 714865"/>
                  <a:gd name="connsiteX6" fmla="*/ 910837 w 926275"/>
                  <a:gd name="connsiteY6" fmla="*/ 700028 h 714865"/>
                  <a:gd name="connsiteX0" fmla="*/ 522514 w 710144"/>
                  <a:gd name="connsiteY0" fmla="*/ 186135 h 679797"/>
                  <a:gd name="connsiteX1" fmla="*/ 358635 w 710144"/>
                  <a:gd name="connsiteY1" fmla="*/ 0 h 679797"/>
                  <a:gd name="connsiteX2" fmla="*/ 194755 w 710144"/>
                  <a:gd name="connsiteY2" fmla="*/ 186135 h 679797"/>
                  <a:gd name="connsiteX3" fmla="*/ 194755 w 710144"/>
                  <a:gd name="connsiteY3" fmla="*/ 187484 h 679797"/>
                  <a:gd name="connsiteX4" fmla="*/ 0 w 710144"/>
                  <a:gd name="connsiteY4" fmla="*/ 432965 h 679797"/>
                  <a:gd name="connsiteX5" fmla="*/ 217318 w 710144"/>
                  <a:gd name="connsiteY5" fmla="*/ 679796 h 679797"/>
                  <a:gd name="connsiteX6" fmla="*/ 710144 w 710144"/>
                  <a:gd name="connsiteY6" fmla="*/ 672964 h 67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144" h="679797">
                    <a:moveTo>
                      <a:pt x="522514" y="186135"/>
                    </a:moveTo>
                    <a:cubicBezTo>
                      <a:pt x="522514" y="83626"/>
                      <a:pt x="448887" y="0"/>
                      <a:pt x="358635" y="0"/>
                    </a:cubicBezTo>
                    <a:cubicBezTo>
                      <a:pt x="268382" y="0"/>
                      <a:pt x="194755" y="83626"/>
                      <a:pt x="194755" y="186135"/>
                    </a:cubicBezTo>
                    <a:lnTo>
                      <a:pt x="194755" y="187484"/>
                    </a:lnTo>
                    <a:cubicBezTo>
                      <a:pt x="85502" y="199623"/>
                      <a:pt x="0" y="304829"/>
                      <a:pt x="0" y="432965"/>
                    </a:cubicBezTo>
                    <a:cubicBezTo>
                      <a:pt x="0" y="569195"/>
                      <a:pt x="97378" y="679796"/>
                      <a:pt x="217318" y="679796"/>
                    </a:cubicBezTo>
                    <a:cubicBezTo>
                      <a:pt x="442553" y="679796"/>
                      <a:pt x="484909" y="672964"/>
                      <a:pt x="710144" y="672964"/>
                    </a:cubicBez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04" name="Freeform: Shape 103">
                <a:extLst>
                  <a:ext uri="{FF2B5EF4-FFF2-40B4-BE49-F238E27FC236}">
                    <a16:creationId xmlns:a16="http://schemas.microsoft.com/office/drawing/2014/main" id="{75DE91B7-CFA1-4A12-B702-F35C10658C45}"/>
                  </a:ext>
                </a:extLst>
              </p:cNvPr>
              <p:cNvSpPr/>
              <p:nvPr/>
            </p:nvSpPr>
            <p:spPr>
              <a:xfrm>
                <a:off x="4461404" y="2602452"/>
                <a:ext cx="605641" cy="472081"/>
              </a:xfrm>
              <a:custGeom>
                <a:avLst/>
                <a:gdLst>
                  <a:gd name="connsiteX0" fmla="*/ 589016 w 605641"/>
                  <a:gd name="connsiteY0" fmla="*/ 20232 h 472080"/>
                  <a:gd name="connsiteX1" fmla="*/ 524889 w 605641"/>
                  <a:gd name="connsiteY1" fmla="*/ 156461 h 472080"/>
                  <a:gd name="connsiteX2" fmla="*/ 357447 w 605641"/>
                  <a:gd name="connsiteY2" fmla="*/ 106555 h 472080"/>
                  <a:gd name="connsiteX3" fmla="*/ 17813 w 605641"/>
                  <a:gd name="connsiteY3" fmla="*/ 453197 h 472080"/>
                </a:gdLst>
                <a:ahLst/>
                <a:cxnLst>
                  <a:cxn ang="0">
                    <a:pos x="connsiteX0" y="connsiteY0"/>
                  </a:cxn>
                  <a:cxn ang="0">
                    <a:pos x="connsiteX1" y="connsiteY1"/>
                  </a:cxn>
                  <a:cxn ang="0">
                    <a:pos x="connsiteX2" y="connsiteY2"/>
                  </a:cxn>
                  <a:cxn ang="0">
                    <a:pos x="connsiteX3" y="connsiteY3"/>
                  </a:cxn>
                </a:cxnLst>
                <a:rect l="l" t="t" r="r" b="b"/>
                <a:pathLst>
                  <a:path w="605641" h="472080">
                    <a:moveTo>
                      <a:pt x="589016" y="20232"/>
                    </a:moveTo>
                    <a:cubicBezTo>
                      <a:pt x="561703" y="60696"/>
                      <a:pt x="540327" y="106555"/>
                      <a:pt x="524889" y="156461"/>
                    </a:cubicBezTo>
                    <a:cubicBezTo>
                      <a:pt x="475013" y="124090"/>
                      <a:pt x="418011" y="106555"/>
                      <a:pt x="357447" y="106555"/>
                    </a:cubicBezTo>
                    <a:cubicBezTo>
                      <a:pt x="180505" y="106555"/>
                      <a:pt x="35626" y="258970"/>
                      <a:pt x="17813" y="453197"/>
                    </a:cubicBez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05" name="Freeform: Shape 104">
                <a:extLst>
                  <a:ext uri="{FF2B5EF4-FFF2-40B4-BE49-F238E27FC236}">
                    <a16:creationId xmlns:a16="http://schemas.microsoft.com/office/drawing/2014/main" id="{7B263514-8AFF-48BF-97EE-6D15B3378815}"/>
                  </a:ext>
                </a:extLst>
              </p:cNvPr>
              <p:cNvSpPr/>
              <p:nvPr/>
            </p:nvSpPr>
            <p:spPr>
              <a:xfrm>
                <a:off x="5057545" y="2459479"/>
                <a:ext cx="154379" cy="148368"/>
              </a:xfrm>
              <a:custGeom>
                <a:avLst/>
                <a:gdLst>
                  <a:gd name="connsiteX0" fmla="*/ 141316 w 154379"/>
                  <a:gd name="connsiteY0" fmla="*/ 20232 h 148368"/>
                  <a:gd name="connsiteX1" fmla="*/ 17813 w 154379"/>
                  <a:gd name="connsiteY1" fmla="*/ 128136 h 148368"/>
                </a:gdLst>
                <a:ahLst/>
                <a:cxnLst>
                  <a:cxn ang="0">
                    <a:pos x="connsiteX0" y="connsiteY0"/>
                  </a:cxn>
                  <a:cxn ang="0">
                    <a:pos x="connsiteX1" y="connsiteY1"/>
                  </a:cxn>
                </a:cxnLst>
                <a:rect l="l" t="t" r="r" b="b"/>
                <a:pathLst>
                  <a:path w="154379" h="148368">
                    <a:moveTo>
                      <a:pt x="141316" y="20232"/>
                    </a:moveTo>
                    <a:cubicBezTo>
                      <a:pt x="95003" y="47208"/>
                      <a:pt x="53439" y="84975"/>
                      <a:pt x="17813" y="128136"/>
                    </a:cubicBez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06" name="Freeform: Shape 105">
                <a:extLst>
                  <a:ext uri="{FF2B5EF4-FFF2-40B4-BE49-F238E27FC236}">
                    <a16:creationId xmlns:a16="http://schemas.microsoft.com/office/drawing/2014/main" id="{56C418C3-089F-4E4F-BE13-22B989471870}"/>
                  </a:ext>
                </a:extLst>
              </p:cNvPr>
              <p:cNvSpPr/>
              <p:nvPr/>
            </p:nvSpPr>
            <p:spPr>
              <a:xfrm>
                <a:off x="5211924" y="2401481"/>
                <a:ext cx="617517" cy="350689"/>
              </a:xfrm>
              <a:custGeom>
                <a:avLst/>
                <a:gdLst>
                  <a:gd name="connsiteX0" fmla="*/ 610392 w 617516"/>
                  <a:gd name="connsiteY0" fmla="*/ 338549 h 350688"/>
                  <a:gd name="connsiteX1" fmla="*/ 194755 w 617516"/>
                  <a:gd name="connsiteY1" fmla="*/ 20232 h 350688"/>
                  <a:gd name="connsiteX2" fmla="*/ 17813 w 617516"/>
                  <a:gd name="connsiteY2" fmla="*/ 62045 h 350688"/>
                </a:gdLst>
                <a:ahLst/>
                <a:cxnLst>
                  <a:cxn ang="0">
                    <a:pos x="connsiteX0" y="connsiteY0"/>
                  </a:cxn>
                  <a:cxn ang="0">
                    <a:pos x="connsiteX1" y="connsiteY1"/>
                  </a:cxn>
                  <a:cxn ang="0">
                    <a:pos x="connsiteX2" y="connsiteY2"/>
                  </a:cxn>
                </a:cxnLst>
                <a:rect l="l" t="t" r="r" b="b"/>
                <a:pathLst>
                  <a:path w="617516" h="350688">
                    <a:moveTo>
                      <a:pt x="610392" y="338549"/>
                    </a:moveTo>
                    <a:cubicBezTo>
                      <a:pt x="543890" y="152415"/>
                      <a:pt x="383573" y="20232"/>
                      <a:pt x="194755" y="20232"/>
                    </a:cubicBezTo>
                    <a:cubicBezTo>
                      <a:pt x="131816" y="20232"/>
                      <a:pt x="72439" y="35069"/>
                      <a:pt x="17813" y="62045"/>
                    </a:cubicBez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07" name="Freeform: Shape 106">
                <a:extLst>
                  <a:ext uri="{FF2B5EF4-FFF2-40B4-BE49-F238E27FC236}">
                    <a16:creationId xmlns:a16="http://schemas.microsoft.com/office/drawing/2014/main" id="{C9B93452-A16A-42B0-B1EC-B8EC5841EC1B}"/>
                  </a:ext>
                </a:extLst>
              </p:cNvPr>
              <p:cNvSpPr/>
              <p:nvPr/>
            </p:nvSpPr>
            <p:spPr>
              <a:xfrm>
                <a:off x="5814836" y="2707658"/>
                <a:ext cx="544245" cy="294040"/>
              </a:xfrm>
              <a:custGeom>
                <a:avLst/>
                <a:gdLst>
                  <a:gd name="connsiteX0" fmla="*/ 761208 w 771895"/>
                  <a:gd name="connsiteY0" fmla="*/ 298085 h 418128"/>
                  <a:gd name="connsiteX1" fmla="*/ 691144 w 771895"/>
                  <a:gd name="connsiteY1" fmla="*/ 314271 h 418128"/>
                  <a:gd name="connsiteX2" fmla="*/ 359822 w 771895"/>
                  <a:gd name="connsiteY2" fmla="*/ 20232 h 418128"/>
                  <a:gd name="connsiteX3" fmla="*/ 17813 w 771895"/>
                  <a:gd name="connsiteY3" fmla="*/ 408687 h 418128"/>
                  <a:gd name="connsiteX0" fmla="*/ 743395 w 743395"/>
                  <a:gd name="connsiteY0" fmla="*/ 304468 h 415069"/>
                  <a:gd name="connsiteX1" fmla="*/ 673331 w 743395"/>
                  <a:gd name="connsiteY1" fmla="*/ 320654 h 415069"/>
                  <a:gd name="connsiteX2" fmla="*/ 342009 w 743395"/>
                  <a:gd name="connsiteY2" fmla="*/ 26615 h 415069"/>
                  <a:gd name="connsiteX3" fmla="*/ 199151 w 743395"/>
                  <a:gd name="connsiteY3" fmla="*/ 57758 h 415069"/>
                  <a:gd name="connsiteX4" fmla="*/ 0 w 743395"/>
                  <a:gd name="connsiteY4" fmla="*/ 415070 h 415069"/>
                  <a:gd name="connsiteX0" fmla="*/ 544244 w 544244"/>
                  <a:gd name="connsiteY0" fmla="*/ 304468 h 320654"/>
                  <a:gd name="connsiteX1" fmla="*/ 474180 w 544244"/>
                  <a:gd name="connsiteY1" fmla="*/ 320654 h 320654"/>
                  <a:gd name="connsiteX2" fmla="*/ 142858 w 544244"/>
                  <a:gd name="connsiteY2" fmla="*/ 26615 h 320654"/>
                  <a:gd name="connsiteX3" fmla="*/ 0 w 544244"/>
                  <a:gd name="connsiteY3" fmla="*/ 57758 h 320654"/>
                  <a:gd name="connsiteX0" fmla="*/ 544244 w 544244"/>
                  <a:gd name="connsiteY0" fmla="*/ 296894 h 313080"/>
                  <a:gd name="connsiteX1" fmla="*/ 474180 w 544244"/>
                  <a:gd name="connsiteY1" fmla="*/ 313080 h 313080"/>
                  <a:gd name="connsiteX2" fmla="*/ 142858 w 544244"/>
                  <a:gd name="connsiteY2" fmla="*/ 19041 h 313080"/>
                  <a:gd name="connsiteX3" fmla="*/ 0 w 544244"/>
                  <a:gd name="connsiteY3" fmla="*/ 50184 h 313080"/>
                  <a:gd name="connsiteX0" fmla="*/ 544244 w 544244"/>
                  <a:gd name="connsiteY0" fmla="*/ 283343 h 299529"/>
                  <a:gd name="connsiteX1" fmla="*/ 474180 w 544244"/>
                  <a:gd name="connsiteY1" fmla="*/ 299529 h 299529"/>
                  <a:gd name="connsiteX2" fmla="*/ 142858 w 544244"/>
                  <a:gd name="connsiteY2" fmla="*/ 5490 h 299529"/>
                  <a:gd name="connsiteX3" fmla="*/ 0 w 544244"/>
                  <a:gd name="connsiteY3" fmla="*/ 36633 h 299529"/>
                  <a:gd name="connsiteX0" fmla="*/ 544244 w 544244"/>
                  <a:gd name="connsiteY0" fmla="*/ 277853 h 294039"/>
                  <a:gd name="connsiteX1" fmla="*/ 474180 w 544244"/>
                  <a:gd name="connsiteY1" fmla="*/ 294039 h 294039"/>
                  <a:gd name="connsiteX2" fmla="*/ 142858 w 544244"/>
                  <a:gd name="connsiteY2" fmla="*/ 0 h 294039"/>
                  <a:gd name="connsiteX3" fmla="*/ 0 w 544244"/>
                  <a:gd name="connsiteY3" fmla="*/ 31143 h 294039"/>
                </a:gdLst>
                <a:ahLst/>
                <a:cxnLst>
                  <a:cxn ang="0">
                    <a:pos x="connsiteX0" y="connsiteY0"/>
                  </a:cxn>
                  <a:cxn ang="0">
                    <a:pos x="connsiteX1" y="connsiteY1"/>
                  </a:cxn>
                  <a:cxn ang="0">
                    <a:pos x="connsiteX2" y="connsiteY2"/>
                  </a:cxn>
                  <a:cxn ang="0">
                    <a:pos x="connsiteX3" y="connsiteY3"/>
                  </a:cxn>
                </a:cxnLst>
                <a:rect l="l" t="t" r="r" b="b"/>
                <a:pathLst>
                  <a:path w="544244" h="294039">
                    <a:moveTo>
                      <a:pt x="544244" y="277853"/>
                    </a:moveTo>
                    <a:cubicBezTo>
                      <a:pt x="519306" y="277853"/>
                      <a:pt x="495555" y="283248"/>
                      <a:pt x="474180" y="294039"/>
                    </a:cubicBezTo>
                    <a:cubicBezTo>
                      <a:pt x="437366" y="125439"/>
                      <a:pt x="301988" y="0"/>
                      <a:pt x="142858" y="0"/>
                    </a:cubicBezTo>
                    <a:cubicBezTo>
                      <a:pt x="63828" y="4014"/>
                      <a:pt x="76596" y="-2852"/>
                      <a:pt x="0" y="31143"/>
                    </a:cubicBez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08" name="Freeform: Shape 107">
                <a:extLst>
                  <a:ext uri="{FF2B5EF4-FFF2-40B4-BE49-F238E27FC236}">
                    <a16:creationId xmlns:a16="http://schemas.microsoft.com/office/drawing/2014/main" id="{A4248773-FE8D-4880-90D9-1538F04EBA6B}"/>
                  </a:ext>
                </a:extLst>
              </p:cNvPr>
              <p:cNvSpPr/>
              <p:nvPr/>
            </p:nvSpPr>
            <p:spPr>
              <a:xfrm>
                <a:off x="6370955" y="2969327"/>
                <a:ext cx="130629" cy="94416"/>
              </a:xfrm>
              <a:custGeom>
                <a:avLst/>
                <a:gdLst>
                  <a:gd name="connsiteX0" fmla="*/ 119941 w 130628"/>
                  <a:gd name="connsiteY0" fmla="*/ 82277 h 94416"/>
                  <a:gd name="connsiteX1" fmla="*/ 17813 w 130628"/>
                  <a:gd name="connsiteY1" fmla="*/ 20232 h 94416"/>
                </a:gdLst>
                <a:ahLst/>
                <a:cxnLst>
                  <a:cxn ang="0">
                    <a:pos x="connsiteX0" y="connsiteY0"/>
                  </a:cxn>
                  <a:cxn ang="0">
                    <a:pos x="connsiteX1" y="connsiteY1"/>
                  </a:cxn>
                </a:cxnLst>
                <a:rect l="l" t="t" r="r" b="b"/>
                <a:pathLst>
                  <a:path w="130628" h="94416">
                    <a:moveTo>
                      <a:pt x="119941" y="82277"/>
                    </a:moveTo>
                    <a:cubicBezTo>
                      <a:pt x="93815" y="49906"/>
                      <a:pt x="58189" y="26976"/>
                      <a:pt x="17813" y="20232"/>
                    </a:cubicBez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09" name="Freeform: Shape 108">
                <a:extLst>
                  <a:ext uri="{FF2B5EF4-FFF2-40B4-BE49-F238E27FC236}">
                    <a16:creationId xmlns:a16="http://schemas.microsoft.com/office/drawing/2014/main" id="{CBD09C32-0143-45F4-88C5-2DFC63F13800}"/>
                  </a:ext>
                </a:extLst>
              </p:cNvPr>
              <p:cNvSpPr/>
              <p:nvPr/>
            </p:nvSpPr>
            <p:spPr>
              <a:xfrm>
                <a:off x="6006384" y="3077231"/>
                <a:ext cx="859774" cy="654169"/>
              </a:xfrm>
              <a:custGeom>
                <a:avLst/>
                <a:gdLst>
                  <a:gd name="connsiteX0" fmla="*/ 663831 w 1033152"/>
                  <a:gd name="connsiteY0" fmla="*/ 20232 h 687889"/>
                  <a:gd name="connsiteX1" fmla="*/ 691144 w 1033152"/>
                  <a:gd name="connsiteY1" fmla="*/ 103858 h 687889"/>
                  <a:gd name="connsiteX2" fmla="*/ 764771 w 1033152"/>
                  <a:gd name="connsiteY2" fmla="*/ 91719 h 687889"/>
                  <a:gd name="connsiteX3" fmla="*/ 1021278 w 1033152"/>
                  <a:gd name="connsiteY3" fmla="*/ 383060 h 687889"/>
                  <a:gd name="connsiteX4" fmla="*/ 764771 w 1033152"/>
                  <a:gd name="connsiteY4" fmla="*/ 674401 h 687889"/>
                  <a:gd name="connsiteX5" fmla="*/ 17813 w 1033152"/>
                  <a:gd name="connsiteY5" fmla="*/ 674401 h 687889"/>
                  <a:gd name="connsiteX0" fmla="*/ 502326 w 859773"/>
                  <a:gd name="connsiteY0" fmla="*/ 0 h 654169"/>
                  <a:gd name="connsiteX1" fmla="*/ 529639 w 859773"/>
                  <a:gd name="connsiteY1" fmla="*/ 83626 h 654169"/>
                  <a:gd name="connsiteX2" fmla="*/ 603266 w 859773"/>
                  <a:gd name="connsiteY2" fmla="*/ 71487 h 654169"/>
                  <a:gd name="connsiteX3" fmla="*/ 859773 w 859773"/>
                  <a:gd name="connsiteY3" fmla="*/ 362828 h 654169"/>
                  <a:gd name="connsiteX4" fmla="*/ 603266 w 859773"/>
                  <a:gd name="connsiteY4" fmla="*/ 654169 h 654169"/>
                  <a:gd name="connsiteX5" fmla="*/ 0 w 859773"/>
                  <a:gd name="connsiteY5" fmla="*/ 654169 h 65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773" h="654169">
                    <a:moveTo>
                      <a:pt x="502326" y="0"/>
                    </a:moveTo>
                    <a:cubicBezTo>
                      <a:pt x="516576" y="24279"/>
                      <a:pt x="526076" y="52603"/>
                      <a:pt x="529639" y="83626"/>
                    </a:cubicBezTo>
                    <a:cubicBezTo>
                      <a:pt x="553389" y="75533"/>
                      <a:pt x="578328" y="71487"/>
                      <a:pt x="603266" y="71487"/>
                    </a:cubicBezTo>
                    <a:cubicBezTo>
                      <a:pt x="744582" y="71487"/>
                      <a:pt x="859773" y="202320"/>
                      <a:pt x="859773" y="362828"/>
                    </a:cubicBezTo>
                    <a:cubicBezTo>
                      <a:pt x="859773" y="523335"/>
                      <a:pt x="744582" y="654169"/>
                      <a:pt x="603266" y="654169"/>
                    </a:cubicBezTo>
                    <a:lnTo>
                      <a:pt x="0" y="654169"/>
                    </a:ln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grpSp>
      </p:grpSp>
      <p:cxnSp>
        <p:nvCxnSpPr>
          <p:cNvPr id="117" name="Straight Connector 116">
            <a:extLst>
              <a:ext uri="{FF2B5EF4-FFF2-40B4-BE49-F238E27FC236}">
                <a16:creationId xmlns:a16="http://schemas.microsoft.com/office/drawing/2014/main" id="{BD48BDA5-FF88-4264-A588-636408FB4A19}"/>
              </a:ext>
            </a:extLst>
          </p:cNvPr>
          <p:cNvCxnSpPr>
            <a:cxnSpLocks/>
          </p:cNvCxnSpPr>
          <p:nvPr/>
        </p:nvCxnSpPr>
        <p:spPr>
          <a:xfrm>
            <a:off x="4942264" y="2864045"/>
            <a:ext cx="2379722" cy="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8" name="Rectangle 3">
            <a:extLst>
              <a:ext uri="{FF2B5EF4-FFF2-40B4-BE49-F238E27FC236}">
                <a16:creationId xmlns:a16="http://schemas.microsoft.com/office/drawing/2014/main" id="{247112CA-29AB-4FA3-B86B-17D4C25F184B}"/>
              </a:ext>
            </a:extLst>
          </p:cNvPr>
          <p:cNvSpPr/>
          <p:nvPr/>
        </p:nvSpPr>
        <p:spPr bwMode="auto">
          <a:xfrm rot="2700000">
            <a:off x="6924891" y="2692054"/>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22225">
            <a:solidFill>
              <a:schemeClr val="tx1"/>
            </a:solidFill>
          </a:ln>
          <a:effectLst/>
          <a:extLst>
            <a:ext uri="{909E8E84-426E-40DD-AFC4-6F175D3DCCD1}">
              <a14:hiddenFill xmlns:a14="http://schemas.microsoft.com/office/drawing/2010/main">
                <a:solidFill>
                  <a:srgbClr val="FFFFFF"/>
                </a:solidFill>
              </a14:hiddenFill>
            </a:ext>
          </a:extLst>
        </p:spPr>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Segoe UI Semilight"/>
            </a:endParaRPr>
          </a:p>
        </p:txBody>
      </p:sp>
      <p:grpSp>
        <p:nvGrpSpPr>
          <p:cNvPr id="119" name="Group 118">
            <a:extLst>
              <a:ext uri="{FF2B5EF4-FFF2-40B4-BE49-F238E27FC236}">
                <a16:creationId xmlns:a16="http://schemas.microsoft.com/office/drawing/2014/main" id="{21E9776D-818B-45DD-BD25-C2B1B7983705}"/>
              </a:ext>
            </a:extLst>
          </p:cNvPr>
          <p:cNvGrpSpPr/>
          <p:nvPr/>
        </p:nvGrpSpPr>
        <p:grpSpPr>
          <a:xfrm rot="10800000" flipV="1">
            <a:off x="10086805" y="2942291"/>
            <a:ext cx="1310640" cy="1469136"/>
            <a:chOff x="4160143" y="1980822"/>
            <a:chExt cx="819150" cy="918210"/>
          </a:xfrm>
        </p:grpSpPr>
        <p:sp>
          <p:nvSpPr>
            <p:cNvPr id="120" name="Freeform: Shape 119">
              <a:extLst>
                <a:ext uri="{FF2B5EF4-FFF2-40B4-BE49-F238E27FC236}">
                  <a16:creationId xmlns:a16="http://schemas.microsoft.com/office/drawing/2014/main" id="{DEA68C34-1211-4202-B011-574B9313904C}"/>
                </a:ext>
              </a:extLst>
            </p:cNvPr>
            <p:cNvSpPr/>
            <p:nvPr/>
          </p:nvSpPr>
          <p:spPr>
            <a:xfrm>
              <a:off x="4323973" y="1980822"/>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22093" cap="flat">
              <a:solidFill>
                <a:srgbClr val="FFFFFF"/>
              </a:solidFill>
              <a:prstDash val="solid"/>
              <a:miter/>
            </a:ln>
          </p:spPr>
          <p:txBody>
            <a:bodyPr rtlCol="0" anchor="ctr"/>
            <a:lstStyle/>
            <a:p>
              <a:pPr defTabSz="731520">
                <a:defRPr/>
              </a:pPr>
              <a:endParaRPr lang="en-US" sz="2880">
                <a:solidFill>
                  <a:prstClr val="white"/>
                </a:solidFill>
                <a:latin typeface="Amazon Ember"/>
              </a:endParaRPr>
            </a:p>
          </p:txBody>
        </p:sp>
        <p:sp>
          <p:nvSpPr>
            <p:cNvPr id="121" name="Freeform: Shape 120">
              <a:extLst>
                <a:ext uri="{FF2B5EF4-FFF2-40B4-BE49-F238E27FC236}">
                  <a16:creationId xmlns:a16="http://schemas.microsoft.com/office/drawing/2014/main" id="{1D85C19D-7DA5-417B-A1F7-CB9F3EBB3E15}"/>
                </a:ext>
              </a:extLst>
            </p:cNvPr>
            <p:cNvSpPr/>
            <p:nvPr/>
          </p:nvSpPr>
          <p:spPr>
            <a:xfrm>
              <a:off x="4518283" y="2433260"/>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2" name="Freeform: Shape 121">
              <a:extLst>
                <a:ext uri="{FF2B5EF4-FFF2-40B4-BE49-F238E27FC236}">
                  <a16:creationId xmlns:a16="http://schemas.microsoft.com/office/drawing/2014/main" id="{7925C646-383F-4D57-AC5B-419D3E790D43}"/>
                </a:ext>
              </a:extLst>
            </p:cNvPr>
            <p:cNvSpPr/>
            <p:nvPr/>
          </p:nvSpPr>
          <p:spPr>
            <a:xfrm>
              <a:off x="4410650" y="2433260"/>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3" name="Freeform: Shape 122">
              <a:extLst>
                <a:ext uri="{FF2B5EF4-FFF2-40B4-BE49-F238E27FC236}">
                  <a16:creationId xmlns:a16="http://schemas.microsoft.com/office/drawing/2014/main" id="{A6A5D698-7202-4E5C-8C02-9033C24C1F49}"/>
                </a:ext>
              </a:extLst>
            </p:cNvPr>
            <p:cNvSpPr/>
            <p:nvPr/>
          </p:nvSpPr>
          <p:spPr>
            <a:xfrm>
              <a:off x="4472589" y="2139298"/>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4" name="Freeform: Shape 123">
              <a:extLst>
                <a:ext uri="{FF2B5EF4-FFF2-40B4-BE49-F238E27FC236}">
                  <a16:creationId xmlns:a16="http://schemas.microsoft.com/office/drawing/2014/main" id="{DD780EBB-0A59-4954-BF54-8D1986376667}"/>
                </a:ext>
              </a:extLst>
            </p:cNvPr>
            <p:cNvSpPr/>
            <p:nvPr/>
          </p:nvSpPr>
          <p:spPr>
            <a:xfrm>
              <a:off x="4405888" y="2073215"/>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5" name="Freeform: Shape 124">
              <a:extLst>
                <a:ext uri="{FF2B5EF4-FFF2-40B4-BE49-F238E27FC236}">
                  <a16:creationId xmlns:a16="http://schemas.microsoft.com/office/drawing/2014/main" id="{F2C09914-9B0A-4365-B2C7-099A06055ED9}"/>
                </a:ext>
              </a:extLst>
            </p:cNvPr>
            <p:cNvSpPr/>
            <p:nvPr/>
          </p:nvSpPr>
          <p:spPr>
            <a:xfrm>
              <a:off x="4763778" y="2684476"/>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6" name="Freeform: Shape 125">
              <a:extLst>
                <a:ext uri="{FF2B5EF4-FFF2-40B4-BE49-F238E27FC236}">
                  <a16:creationId xmlns:a16="http://schemas.microsoft.com/office/drawing/2014/main" id="{B22643CA-F2B0-42D9-89AD-7649A6E71F3F}"/>
                </a:ext>
              </a:extLst>
            </p:cNvPr>
            <p:cNvSpPr/>
            <p:nvPr/>
          </p:nvSpPr>
          <p:spPr>
            <a:xfrm>
              <a:off x="4712593" y="2632332"/>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7" name="Freeform: Shape 126">
              <a:extLst>
                <a:ext uri="{FF2B5EF4-FFF2-40B4-BE49-F238E27FC236}">
                  <a16:creationId xmlns:a16="http://schemas.microsoft.com/office/drawing/2014/main" id="{7E6C240B-5980-40C8-83AD-2F339A26440D}"/>
                </a:ext>
              </a:extLst>
            </p:cNvPr>
            <p:cNvSpPr/>
            <p:nvPr/>
          </p:nvSpPr>
          <p:spPr>
            <a:xfrm>
              <a:off x="4211381" y="2684552"/>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sp>
          <p:nvSpPr>
            <p:cNvPr id="128" name="Freeform: Shape 127">
              <a:extLst>
                <a:ext uri="{FF2B5EF4-FFF2-40B4-BE49-F238E27FC236}">
                  <a16:creationId xmlns:a16="http://schemas.microsoft.com/office/drawing/2014/main" id="{FF3C6224-9C64-4628-B8AF-A873B597D227}"/>
                </a:ext>
              </a:extLst>
            </p:cNvPr>
            <p:cNvSpPr/>
            <p:nvPr/>
          </p:nvSpPr>
          <p:spPr>
            <a:xfrm>
              <a:off x="4160143" y="2632332"/>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22093" cap="rnd">
              <a:solidFill>
                <a:srgbClr val="FFFFFF"/>
              </a:solidFill>
              <a:prstDash val="solid"/>
              <a:round/>
            </a:ln>
          </p:spPr>
          <p:txBody>
            <a:bodyPr rtlCol="0" anchor="ctr"/>
            <a:lstStyle/>
            <a:p>
              <a:pPr defTabSz="731520">
                <a:defRPr/>
              </a:pPr>
              <a:endParaRPr lang="en-US" sz="2880">
                <a:solidFill>
                  <a:prstClr val="white"/>
                </a:solidFill>
                <a:latin typeface="Amazon Ember"/>
              </a:endParaRPr>
            </a:p>
          </p:txBody>
        </p:sp>
      </p:grpSp>
      <p:grpSp>
        <p:nvGrpSpPr>
          <p:cNvPr id="129" name="Group 128">
            <a:extLst>
              <a:ext uri="{FF2B5EF4-FFF2-40B4-BE49-F238E27FC236}">
                <a16:creationId xmlns:a16="http://schemas.microsoft.com/office/drawing/2014/main" id="{DB3EA429-797E-40C7-B53B-8AA896C00FF7}"/>
              </a:ext>
            </a:extLst>
          </p:cNvPr>
          <p:cNvGrpSpPr/>
          <p:nvPr/>
        </p:nvGrpSpPr>
        <p:grpSpPr>
          <a:xfrm>
            <a:off x="2540642" y="1866075"/>
            <a:ext cx="1842515" cy="2022347"/>
            <a:chOff x="1855915" y="1237241"/>
            <a:chExt cx="1151572" cy="1263967"/>
          </a:xfrm>
        </p:grpSpPr>
        <p:sp>
          <p:nvSpPr>
            <p:cNvPr id="130" name="Freeform: Shape 129">
              <a:extLst>
                <a:ext uri="{FF2B5EF4-FFF2-40B4-BE49-F238E27FC236}">
                  <a16:creationId xmlns:a16="http://schemas.microsoft.com/office/drawing/2014/main" id="{EDF82D17-F0F0-4B38-9DAF-75142A5F1791}"/>
                </a:ext>
              </a:extLst>
            </p:cNvPr>
            <p:cNvSpPr/>
            <p:nvPr/>
          </p:nvSpPr>
          <p:spPr>
            <a:xfrm>
              <a:off x="1868297" y="1745876"/>
              <a:ext cx="714375" cy="752475"/>
            </a:xfrm>
            <a:custGeom>
              <a:avLst/>
              <a:gdLst>
                <a:gd name="connsiteX0" fmla="*/ 67628 w 714375"/>
                <a:gd name="connsiteY0" fmla="*/ 14288 h 752475"/>
                <a:gd name="connsiteX1" fmla="*/ 14288 w 714375"/>
                <a:gd name="connsiteY1" fmla="*/ 14288 h 752475"/>
                <a:gd name="connsiteX2" fmla="*/ 14288 w 714375"/>
                <a:gd name="connsiteY2" fmla="*/ 745807 h 752475"/>
                <a:gd name="connsiteX3" fmla="*/ 701040 w 714375"/>
                <a:gd name="connsiteY3" fmla="*/ 745807 h 752475"/>
              </a:gdLst>
              <a:ahLst/>
              <a:cxnLst>
                <a:cxn ang="0">
                  <a:pos x="connsiteX0" y="connsiteY0"/>
                </a:cxn>
                <a:cxn ang="0">
                  <a:pos x="connsiteX1" y="connsiteY1"/>
                </a:cxn>
                <a:cxn ang="0">
                  <a:pos x="connsiteX2" y="connsiteY2"/>
                </a:cxn>
                <a:cxn ang="0">
                  <a:pos x="connsiteX3" y="connsiteY3"/>
                </a:cxn>
              </a:cxnLst>
              <a:rect l="l" t="t" r="r" b="b"/>
              <a:pathLst>
                <a:path w="714375" h="752475">
                  <a:moveTo>
                    <a:pt x="67628" y="14288"/>
                  </a:moveTo>
                  <a:lnTo>
                    <a:pt x="14288" y="14288"/>
                  </a:lnTo>
                  <a:lnTo>
                    <a:pt x="14288" y="745807"/>
                  </a:lnTo>
                  <a:lnTo>
                    <a:pt x="701040" y="745807"/>
                  </a:ln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31" name="Freeform: Shape 130">
              <a:extLst>
                <a:ext uri="{FF2B5EF4-FFF2-40B4-BE49-F238E27FC236}">
                  <a16:creationId xmlns:a16="http://schemas.microsoft.com/office/drawing/2014/main" id="{54459415-93B6-441D-BBC3-92A401C4A780}"/>
                </a:ext>
              </a:extLst>
            </p:cNvPr>
            <p:cNvSpPr/>
            <p:nvPr/>
          </p:nvSpPr>
          <p:spPr>
            <a:xfrm>
              <a:off x="2459800" y="1322013"/>
              <a:ext cx="304800" cy="28575"/>
            </a:xfrm>
            <a:custGeom>
              <a:avLst/>
              <a:gdLst>
                <a:gd name="connsiteX0" fmla="*/ 297180 w 304800"/>
                <a:gd name="connsiteY0" fmla="*/ 14287 h 28575"/>
                <a:gd name="connsiteX1" fmla="*/ 14288 w 304800"/>
                <a:gd name="connsiteY1" fmla="*/ 14287 h 28575"/>
              </a:gdLst>
              <a:ahLst/>
              <a:cxnLst>
                <a:cxn ang="0">
                  <a:pos x="connsiteX0" y="connsiteY0"/>
                </a:cxn>
                <a:cxn ang="0">
                  <a:pos x="connsiteX1" y="connsiteY1"/>
                </a:cxn>
              </a:cxnLst>
              <a:rect l="l" t="t" r="r" b="b"/>
              <a:pathLst>
                <a:path w="304800" h="28575">
                  <a:moveTo>
                    <a:pt x="297180" y="14287"/>
                  </a:moveTo>
                  <a:lnTo>
                    <a:pt x="14288" y="14287"/>
                  </a:lnTo>
                </a:path>
              </a:pathLst>
            </a:custGeom>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32" name="Freeform: Shape 131">
              <a:extLst>
                <a:ext uri="{FF2B5EF4-FFF2-40B4-BE49-F238E27FC236}">
                  <a16:creationId xmlns:a16="http://schemas.microsoft.com/office/drawing/2014/main" id="{DAC91C98-F0CC-4276-813F-CE1742F1CAD0}"/>
                </a:ext>
              </a:extLst>
            </p:cNvPr>
            <p:cNvSpPr/>
            <p:nvPr/>
          </p:nvSpPr>
          <p:spPr>
            <a:xfrm>
              <a:off x="2854135" y="1322013"/>
              <a:ext cx="152400" cy="276225"/>
            </a:xfrm>
            <a:custGeom>
              <a:avLst/>
              <a:gdLst>
                <a:gd name="connsiteX0" fmla="*/ 14288 w 152400"/>
                <a:gd name="connsiteY0" fmla="*/ 14288 h 276225"/>
                <a:gd name="connsiteX1" fmla="*/ 140970 w 152400"/>
                <a:gd name="connsiteY1" fmla="*/ 14288 h 276225"/>
                <a:gd name="connsiteX2" fmla="*/ 140970 w 152400"/>
                <a:gd name="connsiteY2" fmla="*/ 265748 h 276225"/>
              </a:gdLst>
              <a:ahLst/>
              <a:cxnLst>
                <a:cxn ang="0">
                  <a:pos x="connsiteX0" y="connsiteY0"/>
                </a:cxn>
                <a:cxn ang="0">
                  <a:pos x="connsiteX1" y="connsiteY1"/>
                </a:cxn>
                <a:cxn ang="0">
                  <a:pos x="connsiteX2" y="connsiteY2"/>
                </a:cxn>
              </a:cxnLst>
              <a:rect l="l" t="t" r="r" b="b"/>
              <a:pathLst>
                <a:path w="152400" h="276225">
                  <a:moveTo>
                    <a:pt x="14288" y="14288"/>
                  </a:moveTo>
                  <a:lnTo>
                    <a:pt x="140970" y="14288"/>
                  </a:lnTo>
                  <a:lnTo>
                    <a:pt x="140970" y="265748"/>
                  </a:ln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33" name="Freeform: Shape 132">
              <a:extLst>
                <a:ext uri="{FF2B5EF4-FFF2-40B4-BE49-F238E27FC236}">
                  <a16:creationId xmlns:a16="http://schemas.microsoft.com/office/drawing/2014/main" id="{176ECAF4-D8B4-44A6-9314-5112E1483B84}"/>
                </a:ext>
              </a:extLst>
            </p:cNvPr>
            <p:cNvSpPr/>
            <p:nvPr/>
          </p:nvSpPr>
          <p:spPr>
            <a:xfrm>
              <a:off x="2074037" y="1322013"/>
              <a:ext cx="295275" cy="28575"/>
            </a:xfrm>
            <a:custGeom>
              <a:avLst/>
              <a:gdLst>
                <a:gd name="connsiteX0" fmla="*/ 288608 w 295275"/>
                <a:gd name="connsiteY0" fmla="*/ 14287 h 28575"/>
                <a:gd name="connsiteX1" fmla="*/ 14287 w 295275"/>
                <a:gd name="connsiteY1" fmla="*/ 14287 h 28575"/>
              </a:gdLst>
              <a:ahLst/>
              <a:cxnLst>
                <a:cxn ang="0">
                  <a:pos x="connsiteX0" y="connsiteY0"/>
                </a:cxn>
                <a:cxn ang="0">
                  <a:pos x="connsiteX1" y="connsiteY1"/>
                </a:cxn>
              </a:cxnLst>
              <a:rect l="l" t="t" r="r" b="b"/>
              <a:pathLst>
                <a:path w="295275" h="28575">
                  <a:moveTo>
                    <a:pt x="288608" y="14287"/>
                  </a:moveTo>
                  <a:lnTo>
                    <a:pt x="14287" y="14287"/>
                  </a:lnTo>
                </a:path>
              </a:pathLst>
            </a:custGeom>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34" name="Freeform: Shape 133">
              <a:extLst>
                <a:ext uri="{FF2B5EF4-FFF2-40B4-BE49-F238E27FC236}">
                  <a16:creationId xmlns:a16="http://schemas.microsoft.com/office/drawing/2014/main" id="{370D0FF0-F74A-4CC1-980B-3B1EAE04D2B4}"/>
                </a:ext>
              </a:extLst>
            </p:cNvPr>
            <p:cNvSpPr/>
            <p:nvPr/>
          </p:nvSpPr>
          <p:spPr>
            <a:xfrm>
              <a:off x="1855915" y="1322013"/>
              <a:ext cx="133350" cy="190500"/>
            </a:xfrm>
            <a:custGeom>
              <a:avLst/>
              <a:gdLst>
                <a:gd name="connsiteX0" fmla="*/ 120968 w 133350"/>
                <a:gd name="connsiteY0" fmla="*/ 14288 h 190500"/>
                <a:gd name="connsiteX1" fmla="*/ 14288 w 133350"/>
                <a:gd name="connsiteY1" fmla="*/ 14288 h 190500"/>
                <a:gd name="connsiteX2" fmla="*/ 14288 w 133350"/>
                <a:gd name="connsiteY2" fmla="*/ 177165 h 190500"/>
              </a:gdLst>
              <a:ahLst/>
              <a:cxnLst>
                <a:cxn ang="0">
                  <a:pos x="connsiteX0" y="connsiteY0"/>
                </a:cxn>
                <a:cxn ang="0">
                  <a:pos x="connsiteX1" y="connsiteY1"/>
                </a:cxn>
                <a:cxn ang="0">
                  <a:pos x="connsiteX2" y="connsiteY2"/>
                </a:cxn>
              </a:cxnLst>
              <a:rect l="l" t="t" r="r" b="b"/>
              <a:pathLst>
                <a:path w="133350" h="190500">
                  <a:moveTo>
                    <a:pt x="120968" y="14288"/>
                  </a:moveTo>
                  <a:lnTo>
                    <a:pt x="14288" y="14288"/>
                  </a:lnTo>
                  <a:lnTo>
                    <a:pt x="14288" y="177165"/>
                  </a:ln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35" name="Freeform: Shape 134">
              <a:extLst>
                <a:ext uri="{FF2B5EF4-FFF2-40B4-BE49-F238E27FC236}">
                  <a16:creationId xmlns:a16="http://schemas.microsoft.com/office/drawing/2014/main" id="{6D9E73AC-DC5F-4B40-8309-5A64E83DC5F7}"/>
                </a:ext>
              </a:extLst>
            </p:cNvPr>
            <p:cNvSpPr/>
            <p:nvPr/>
          </p:nvSpPr>
          <p:spPr>
            <a:xfrm>
              <a:off x="2855087" y="2310708"/>
              <a:ext cx="152400" cy="190500"/>
            </a:xfrm>
            <a:custGeom>
              <a:avLst/>
              <a:gdLst>
                <a:gd name="connsiteX0" fmla="*/ 14288 w 152400"/>
                <a:gd name="connsiteY0" fmla="*/ 177165 h 190500"/>
                <a:gd name="connsiteX1" fmla="*/ 138113 w 152400"/>
                <a:gd name="connsiteY1" fmla="*/ 177165 h 190500"/>
                <a:gd name="connsiteX2" fmla="*/ 138113 w 152400"/>
                <a:gd name="connsiteY2" fmla="*/ 14288 h 190500"/>
              </a:gdLst>
              <a:ahLst/>
              <a:cxnLst>
                <a:cxn ang="0">
                  <a:pos x="connsiteX0" y="connsiteY0"/>
                </a:cxn>
                <a:cxn ang="0">
                  <a:pos x="connsiteX1" y="connsiteY1"/>
                </a:cxn>
                <a:cxn ang="0">
                  <a:pos x="connsiteX2" y="connsiteY2"/>
                </a:cxn>
              </a:cxnLst>
              <a:rect l="l" t="t" r="r" b="b"/>
              <a:pathLst>
                <a:path w="152400" h="190500">
                  <a:moveTo>
                    <a:pt x="14288" y="177165"/>
                  </a:moveTo>
                  <a:lnTo>
                    <a:pt x="138113" y="177165"/>
                  </a:lnTo>
                  <a:lnTo>
                    <a:pt x="138113" y="14288"/>
                  </a:lnTo>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36" name="Freeform: Shape 135">
              <a:extLst>
                <a:ext uri="{FF2B5EF4-FFF2-40B4-BE49-F238E27FC236}">
                  <a16:creationId xmlns:a16="http://schemas.microsoft.com/office/drawing/2014/main" id="{1E3B786D-4188-43C4-BFC7-B4BB320AA8A5}"/>
                </a:ext>
              </a:extLst>
            </p:cNvPr>
            <p:cNvSpPr/>
            <p:nvPr/>
          </p:nvSpPr>
          <p:spPr>
            <a:xfrm>
              <a:off x="1996885" y="124581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2"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2" y="14288"/>
                    <a:pt x="14288" y="23813"/>
                    <a:pt x="14288" y="35243"/>
                  </a:cubicBezTo>
                  <a:lnTo>
                    <a:pt x="14288" y="121920"/>
                  </a:lnTo>
                  <a:close/>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37" name="Freeform: Shape 136">
              <a:extLst>
                <a:ext uri="{FF2B5EF4-FFF2-40B4-BE49-F238E27FC236}">
                  <a16:creationId xmlns:a16="http://schemas.microsoft.com/office/drawing/2014/main" id="{F70CA115-3949-4993-8B33-E03477232D24}"/>
                </a:ext>
              </a:extLst>
            </p:cNvPr>
            <p:cNvSpPr/>
            <p:nvPr/>
          </p:nvSpPr>
          <p:spPr>
            <a:xfrm>
              <a:off x="2391220" y="1237241"/>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7 w 66675"/>
                <a:gd name="connsiteY3" fmla="*/ 140970 h 171450"/>
                <a:gd name="connsiteX4" fmla="*/ 56197 w 66675"/>
                <a:gd name="connsiteY4" fmla="*/ 121920 h 171450"/>
                <a:gd name="connsiteX5" fmla="*/ 56197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2" y="161925"/>
                    <a:pt x="56197" y="152400"/>
                    <a:pt x="56197" y="140970"/>
                  </a:cubicBezTo>
                  <a:lnTo>
                    <a:pt x="56197" y="121920"/>
                  </a:lnTo>
                  <a:lnTo>
                    <a:pt x="56197" y="35243"/>
                  </a:lnTo>
                  <a:cubicBezTo>
                    <a:pt x="56197" y="23813"/>
                    <a:pt x="46672" y="14288"/>
                    <a:pt x="35243" y="14288"/>
                  </a:cubicBezTo>
                  <a:cubicBezTo>
                    <a:pt x="23813" y="14288"/>
                    <a:pt x="14288" y="23813"/>
                    <a:pt x="14288" y="35243"/>
                  </a:cubicBezTo>
                  <a:lnTo>
                    <a:pt x="14288" y="121920"/>
                  </a:lnTo>
                  <a:close/>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sp>
          <p:nvSpPr>
            <p:cNvPr id="138" name="Freeform: Shape 137">
              <a:extLst>
                <a:ext uri="{FF2B5EF4-FFF2-40B4-BE49-F238E27FC236}">
                  <a16:creationId xmlns:a16="http://schemas.microsoft.com/office/drawing/2014/main" id="{8BEA7633-8A3A-4E1C-A5D2-F645D45916E9}"/>
                </a:ext>
              </a:extLst>
            </p:cNvPr>
            <p:cNvSpPr/>
            <p:nvPr/>
          </p:nvSpPr>
          <p:spPr>
            <a:xfrm>
              <a:off x="2776982" y="124581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3" y="14288"/>
                    <a:pt x="14288" y="23813"/>
                    <a:pt x="14288" y="35243"/>
                  </a:cubicBezTo>
                  <a:lnTo>
                    <a:pt x="14288" y="121920"/>
                  </a:lnTo>
                  <a:close/>
                </a:path>
              </a:pathLst>
            </a:custGeom>
            <a:noFill/>
            <a:ln w="19050" cap="flat">
              <a:solidFill>
                <a:schemeClr val="tx1">
                  <a:alpha val="70000"/>
                </a:schemeClr>
              </a:solidFill>
              <a:prstDash val="solid"/>
              <a:round/>
            </a:ln>
          </p:spPr>
          <p:txBody>
            <a:bodyPr rtlCol="0" anchor="ctr"/>
            <a:lstStyle/>
            <a:p>
              <a:pPr defTabSz="731520">
                <a:defRPr/>
              </a:pPr>
              <a:endParaRPr lang="en-US" sz="2880">
                <a:solidFill>
                  <a:prstClr val="white"/>
                </a:solidFill>
                <a:latin typeface="Amazon Ember"/>
              </a:endParaRPr>
            </a:p>
          </p:txBody>
        </p:sp>
        <p:pic>
          <p:nvPicPr>
            <p:cNvPr id="139" name="Graphic 138">
              <a:extLst>
                <a:ext uri="{FF2B5EF4-FFF2-40B4-BE49-F238E27FC236}">
                  <a16:creationId xmlns:a16="http://schemas.microsoft.com/office/drawing/2014/main" id="{2A971F22-3098-4E78-A96F-F99BFF8781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82" y="1578168"/>
              <a:ext cx="679415" cy="726452"/>
            </a:xfrm>
            <a:prstGeom prst="rect">
              <a:avLst/>
            </a:prstGeom>
          </p:spPr>
        </p:pic>
      </p:grpSp>
      <p:sp>
        <p:nvSpPr>
          <p:cNvPr id="142" name="Arrow: Pentagon 141">
            <a:extLst>
              <a:ext uri="{FF2B5EF4-FFF2-40B4-BE49-F238E27FC236}">
                <a16:creationId xmlns:a16="http://schemas.microsoft.com/office/drawing/2014/main" id="{9D53C659-24CE-4BCB-A436-549D0081BD2F}"/>
              </a:ext>
            </a:extLst>
          </p:cNvPr>
          <p:cNvSpPr/>
          <p:nvPr/>
        </p:nvSpPr>
        <p:spPr>
          <a:xfrm>
            <a:off x="-10282574" y="3901440"/>
            <a:ext cx="5208259" cy="432816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3" name="Group 22">
            <a:extLst>
              <a:ext uri="{FF2B5EF4-FFF2-40B4-BE49-F238E27FC236}">
                <a16:creationId xmlns:a16="http://schemas.microsoft.com/office/drawing/2014/main" id="{95E9142B-E387-4E53-8BAA-C4CDA23A2DAC}"/>
              </a:ext>
            </a:extLst>
          </p:cNvPr>
          <p:cNvGrpSpPr>
            <a:grpSpLocks noChangeAspect="1"/>
          </p:cNvGrpSpPr>
          <p:nvPr/>
        </p:nvGrpSpPr>
        <p:grpSpPr bwMode="auto">
          <a:xfrm>
            <a:off x="-8260054" y="4787250"/>
            <a:ext cx="1163219" cy="1092717"/>
            <a:chOff x="2715" y="1465"/>
            <a:chExt cx="330" cy="310"/>
          </a:xfrm>
        </p:grpSpPr>
        <p:sp>
          <p:nvSpPr>
            <p:cNvPr id="144" name="Freeform 23">
              <a:extLst>
                <a:ext uri="{FF2B5EF4-FFF2-40B4-BE49-F238E27FC236}">
                  <a16:creationId xmlns:a16="http://schemas.microsoft.com/office/drawing/2014/main" id="{ECC04845-4C36-49F9-B475-A53C3EA76A3A}"/>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5" name="Freeform 24">
              <a:extLst>
                <a:ext uri="{FF2B5EF4-FFF2-40B4-BE49-F238E27FC236}">
                  <a16:creationId xmlns:a16="http://schemas.microsoft.com/office/drawing/2014/main" id="{8292C109-F0B5-47A4-B72A-B21990875294}"/>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6" name="Freeform 25">
              <a:extLst>
                <a:ext uri="{FF2B5EF4-FFF2-40B4-BE49-F238E27FC236}">
                  <a16:creationId xmlns:a16="http://schemas.microsoft.com/office/drawing/2014/main" id="{76CA16B9-B3C0-4B1B-B5C6-DF251683CB61}"/>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7" name="Group 30">
            <a:extLst>
              <a:ext uri="{FF2B5EF4-FFF2-40B4-BE49-F238E27FC236}">
                <a16:creationId xmlns:a16="http://schemas.microsoft.com/office/drawing/2014/main" id="{5B5735F3-BD23-4478-A5A1-88D5CCA6C342}"/>
              </a:ext>
            </a:extLst>
          </p:cNvPr>
          <p:cNvGrpSpPr>
            <a:grpSpLocks noChangeAspect="1"/>
          </p:cNvGrpSpPr>
          <p:nvPr/>
        </p:nvGrpSpPr>
        <p:grpSpPr bwMode="auto">
          <a:xfrm>
            <a:off x="-3557927" y="4620266"/>
            <a:ext cx="1322429" cy="1299128"/>
            <a:chOff x="5449" y="2282"/>
            <a:chExt cx="454" cy="446"/>
          </a:xfrm>
        </p:grpSpPr>
        <p:sp>
          <p:nvSpPr>
            <p:cNvPr id="148" name="Freeform 33">
              <a:extLst>
                <a:ext uri="{FF2B5EF4-FFF2-40B4-BE49-F238E27FC236}">
                  <a16:creationId xmlns:a16="http://schemas.microsoft.com/office/drawing/2014/main" id="{6D4C81F7-F893-4E4F-8736-F473E034354D}"/>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9" name="Freeform 36">
              <a:extLst>
                <a:ext uri="{FF2B5EF4-FFF2-40B4-BE49-F238E27FC236}">
                  <a16:creationId xmlns:a16="http://schemas.microsoft.com/office/drawing/2014/main" id="{1CEC930D-C6D7-4BAA-ACE7-698A9FA40E7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Freeform 39">
              <a:extLst>
                <a:ext uri="{FF2B5EF4-FFF2-40B4-BE49-F238E27FC236}">
                  <a16:creationId xmlns:a16="http://schemas.microsoft.com/office/drawing/2014/main" id="{11BF922C-B0E0-4628-86A4-CDF563BCCEAC}"/>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146304" tIns="73152" rIns="146304" bIns="73152" numCol="1" anchor="t" anchorCtr="0" compatLnSpc="1">
              <a:prstTxWarp prst="textNoShape">
                <a:avLst/>
              </a:prstTxWarp>
            </a:bodyPr>
            <a:lstStyle/>
            <a:p>
              <a:pPr defTabSz="731520">
                <a:defRPr/>
              </a:pPr>
              <a:endParaRPr lang="en-US" sz="288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Freeform 40">
              <a:extLst>
                <a:ext uri="{FF2B5EF4-FFF2-40B4-BE49-F238E27FC236}">
                  <a16:creationId xmlns:a16="http://schemas.microsoft.com/office/drawing/2014/main" id="{A691A22D-EEF5-4575-B258-51A44611E87C}"/>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Freeform 41">
              <a:extLst>
                <a:ext uri="{FF2B5EF4-FFF2-40B4-BE49-F238E27FC236}">
                  <a16:creationId xmlns:a16="http://schemas.microsoft.com/office/drawing/2014/main" id="{7D1BD8A4-6FEF-49C4-BE2F-8203F52CA05B}"/>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Freeform 42">
              <a:extLst>
                <a:ext uri="{FF2B5EF4-FFF2-40B4-BE49-F238E27FC236}">
                  <a16:creationId xmlns:a16="http://schemas.microsoft.com/office/drawing/2014/main" id="{21C1AD45-CBFE-4BCC-BBDB-EE2F4F18E7B0}"/>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54" name="Title 8">
            <a:extLst>
              <a:ext uri="{FF2B5EF4-FFF2-40B4-BE49-F238E27FC236}">
                <a16:creationId xmlns:a16="http://schemas.microsoft.com/office/drawing/2014/main" id="{09A98A53-365C-422A-A8EA-F0D0E06903D4}"/>
              </a:ext>
            </a:extLst>
          </p:cNvPr>
          <p:cNvSpPr txBox="1">
            <a:spLocks/>
          </p:cNvSpPr>
          <p:nvPr/>
        </p:nvSpPr>
        <p:spPr>
          <a:xfrm>
            <a:off x="-8927272" y="6343409"/>
            <a:ext cx="2470821" cy="134974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defRPr/>
            </a:pPr>
            <a:r>
              <a:rPr lang="en-US" sz="2880" b="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Time to Value</a:t>
            </a:r>
          </a:p>
        </p:txBody>
      </p:sp>
      <p:sp>
        <p:nvSpPr>
          <p:cNvPr id="155" name="Title 8">
            <a:extLst>
              <a:ext uri="{FF2B5EF4-FFF2-40B4-BE49-F238E27FC236}">
                <a16:creationId xmlns:a16="http://schemas.microsoft.com/office/drawing/2014/main" id="{4E3306D8-0A3B-49B0-B0D3-41F8D2145EF5}"/>
              </a:ext>
            </a:extLst>
          </p:cNvPr>
          <p:cNvSpPr txBox="1">
            <a:spLocks/>
          </p:cNvSpPr>
          <p:nvPr/>
        </p:nvSpPr>
        <p:spPr>
          <a:xfrm>
            <a:off x="-4693574" y="6343407"/>
            <a:ext cx="3593592" cy="1638291"/>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defRPr/>
            </a:pPr>
            <a:r>
              <a:rPr lang="en-US" sz="2880" b="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Distributed Optimized </a:t>
            </a:r>
            <a:br>
              <a:rPr lang="en-US" sz="2880" b="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br>
            <a:r>
              <a:rPr lang="en-US" sz="2880" b="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Capacity</a:t>
            </a:r>
          </a:p>
        </p:txBody>
      </p:sp>
    </p:spTree>
    <p:extLst>
      <p:ext uri="{BB962C8B-B14F-4D97-AF65-F5344CB8AC3E}">
        <p14:creationId xmlns:p14="http://schemas.microsoft.com/office/powerpoint/2010/main" val="188538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400"/>
                                        <p:tgtEl>
                                          <p:spTgt spid="99"/>
                                        </p:tgtEl>
                                      </p:cBhvr>
                                    </p:animEffect>
                                  </p:childTnLst>
                                </p:cTn>
                              </p:par>
                              <p:par>
                                <p:cTn id="8" presetID="42" presetClass="path" presetSubtype="0" decel="100000" fill="hold" grpId="1" nodeType="withEffect">
                                  <p:stCondLst>
                                    <p:cond delay="0"/>
                                  </p:stCondLst>
                                  <p:childTnLst>
                                    <p:animMotion origin="layout" path="M 0 -4.81481E-6 L 0 -0.05462 " pathEditMode="relative" rAng="0" ptsTypes="AA">
                                      <p:cBhvr>
                                        <p:cTn id="9" dur="400" spd="-100000" fill="hold"/>
                                        <p:tgtEl>
                                          <p:spTgt spid="99"/>
                                        </p:tgtEl>
                                        <p:attrNameLst>
                                          <p:attrName>ppt_x</p:attrName>
                                          <p:attrName>ppt_y</p:attrName>
                                        </p:attrNameLst>
                                      </p:cBhvr>
                                      <p:rCtr x="0" y="-2747"/>
                                    </p:animMotion>
                                  </p:childTnLst>
                                </p:cTn>
                              </p:par>
                              <p:par>
                                <p:cTn id="10" presetID="22" presetClass="entr" presetSubtype="8"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wipe(left)">
                                      <p:cBhvr>
                                        <p:cTn id="12" dur="500"/>
                                        <p:tgtEl>
                                          <p:spTgt spid="117"/>
                                        </p:tgtEl>
                                      </p:cBhvr>
                                    </p:animEffect>
                                  </p:childTnLst>
                                </p:cTn>
                              </p:par>
                              <p:par>
                                <p:cTn id="13" presetID="16" presetClass="entr" presetSubtype="42" fill="hold" grpId="0" nodeType="withEffect">
                                  <p:stCondLst>
                                    <p:cond delay="500"/>
                                  </p:stCondLst>
                                  <p:childTnLst>
                                    <p:set>
                                      <p:cBhvr>
                                        <p:cTn id="14" dur="1" fill="hold">
                                          <p:stCondLst>
                                            <p:cond delay="0"/>
                                          </p:stCondLst>
                                        </p:cTn>
                                        <p:tgtEl>
                                          <p:spTgt spid="118"/>
                                        </p:tgtEl>
                                        <p:attrNameLst>
                                          <p:attrName>style.visibility</p:attrName>
                                        </p:attrNameLst>
                                      </p:cBhvr>
                                      <p:to>
                                        <p:strVal val="visible"/>
                                      </p:to>
                                    </p:set>
                                    <p:animEffect transition="in" filter="barn(outHorizontal)">
                                      <p:cBhvr>
                                        <p:cTn id="15" dur="200"/>
                                        <p:tgtEl>
                                          <p:spTgt spid="118"/>
                                        </p:tgtEl>
                                      </p:cBhvr>
                                    </p:animEffect>
                                  </p:childTnLst>
                                </p:cTn>
                              </p:par>
                              <p:par>
                                <p:cTn id="16" presetID="10" presetClass="entr" presetSubtype="0" fill="hold"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300"/>
                                        <p:tgtEl>
                                          <p:spTgt spid="129"/>
                                        </p:tgtEl>
                                      </p:cBhvr>
                                    </p:animEffect>
                                  </p:childTnLst>
                                </p:cTn>
                              </p:par>
                            </p:childTnLst>
                          </p:cTn>
                        </p:par>
                        <p:par>
                          <p:cTn id="19" fill="hold">
                            <p:stCondLst>
                              <p:cond delay="700"/>
                            </p:stCondLst>
                            <p:childTnLst>
                              <p:par>
                                <p:cTn id="20" presetID="53" presetClass="entr" presetSubtype="16"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 calcmode="lin" valueType="num">
                                      <p:cBhvr>
                                        <p:cTn id="22" dur="500" fill="hold"/>
                                        <p:tgtEl>
                                          <p:spTgt spid="119"/>
                                        </p:tgtEl>
                                        <p:attrNameLst>
                                          <p:attrName>ppt_w</p:attrName>
                                        </p:attrNameLst>
                                      </p:cBhvr>
                                      <p:tavLst>
                                        <p:tav tm="0">
                                          <p:val>
                                            <p:fltVal val="0"/>
                                          </p:val>
                                        </p:tav>
                                        <p:tav tm="100000">
                                          <p:val>
                                            <p:strVal val="#ppt_w"/>
                                          </p:val>
                                        </p:tav>
                                      </p:tavLst>
                                    </p:anim>
                                    <p:anim calcmode="lin" valueType="num">
                                      <p:cBhvr>
                                        <p:cTn id="23" dur="500" fill="hold"/>
                                        <p:tgtEl>
                                          <p:spTgt spid="119"/>
                                        </p:tgtEl>
                                        <p:attrNameLst>
                                          <p:attrName>ppt_h</p:attrName>
                                        </p:attrNameLst>
                                      </p:cBhvr>
                                      <p:tavLst>
                                        <p:tav tm="0">
                                          <p:val>
                                            <p:fltVal val="0"/>
                                          </p:val>
                                        </p:tav>
                                        <p:tav tm="100000">
                                          <p:val>
                                            <p:strVal val="#ppt_h"/>
                                          </p:val>
                                        </p:tav>
                                      </p:tavLst>
                                    </p:anim>
                                    <p:animEffect transition="in" filter="fade">
                                      <p:cBhvr>
                                        <p:cTn id="2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1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Mask_right">
            <a:extLst>
              <a:ext uri="{FF2B5EF4-FFF2-40B4-BE49-F238E27FC236}">
                <a16:creationId xmlns:a16="http://schemas.microsoft.com/office/drawing/2014/main" id="{487B5DBA-EF78-4B75-9791-A5A61E776BE2}"/>
              </a:ext>
            </a:extLst>
          </p:cNvPr>
          <p:cNvSpPr/>
          <p:nvPr/>
        </p:nvSpPr>
        <p:spPr>
          <a:xfrm>
            <a:off x="3" y="2737977"/>
            <a:ext cx="14630398" cy="5491624"/>
          </a:xfrm>
          <a:prstGeom prst="rect">
            <a:avLst/>
          </a:prstGeom>
          <a:gradFill>
            <a:gsLst>
              <a:gs pos="1961">
                <a:schemeClr val="accent4"/>
              </a:gs>
              <a:gs pos="100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7" name="Title 8">
            <a:extLst>
              <a:ext uri="{FF2B5EF4-FFF2-40B4-BE49-F238E27FC236}">
                <a16:creationId xmlns:a16="http://schemas.microsoft.com/office/drawing/2014/main" id="{7299EF03-3679-44FE-A2B0-0ECA8268186D}"/>
              </a:ext>
            </a:extLst>
          </p:cNvPr>
          <p:cNvSpPr txBox="1">
            <a:spLocks/>
          </p:cNvSpPr>
          <p:nvPr/>
        </p:nvSpPr>
        <p:spPr>
          <a:xfrm>
            <a:off x="519767" y="866239"/>
            <a:ext cx="12805758" cy="98282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defRPr/>
            </a:pPr>
            <a:r>
              <a:rPr lang="en-US" sz="4800" spc="-32" dirty="0">
                <a:solidFill>
                  <a:srgbClr val="474746"/>
                </a:solidFill>
                <a:latin typeface="Amazon Ember"/>
              </a:rPr>
              <a:t>Continuous Resilience</a:t>
            </a:r>
          </a:p>
          <a:p>
            <a:pPr defTabSz="731520">
              <a:defRPr/>
            </a:pPr>
            <a:endParaRPr lang="en-US" sz="4800" spc="-32" dirty="0">
              <a:solidFill>
                <a:srgbClr val="474746"/>
              </a:solidFill>
              <a:latin typeface="Amazon Ember"/>
            </a:endParaRPr>
          </a:p>
          <a:p>
            <a:pPr defTabSz="731520">
              <a:defRPr/>
            </a:pPr>
            <a:endParaRPr lang="en-US" sz="4800" spc="-32" dirty="0">
              <a:solidFill>
                <a:srgbClr val="474746"/>
              </a:solidFill>
              <a:latin typeface="Amazon Ember"/>
            </a:endParaRPr>
          </a:p>
          <a:p>
            <a:pPr defTabSz="731520">
              <a:defRPr/>
            </a:pPr>
            <a:r>
              <a:rPr lang="en-US" sz="2560" spc="-32" dirty="0">
                <a:solidFill>
                  <a:prstClr val="white"/>
                </a:solidFill>
                <a:latin typeface="Amazon Ember"/>
              </a:rPr>
              <a:t>Paper: </a:t>
            </a:r>
            <a:r>
              <a:rPr lang="en-US" sz="2560" spc="-32" dirty="0">
                <a:solidFill>
                  <a:prstClr val="white"/>
                </a:solidFill>
                <a:latin typeface="Amazon Ember"/>
                <a:hlinkClick r:id="rId3">
                  <a:extLst>
                    <a:ext uri="{A12FA001-AC4F-418D-AE19-62706E023703}">
                      <ahyp:hlinkClr xmlns:ahyp="http://schemas.microsoft.com/office/drawing/2018/hyperlinkcolor" val="tx"/>
                    </a:ext>
                  </a:extLst>
                </a:hlinkClick>
              </a:rPr>
              <a:t>Building Mission Critical Financial Services Applications on AWS</a:t>
            </a:r>
            <a:endParaRPr lang="en-US" sz="2560" spc="-32" dirty="0">
              <a:solidFill>
                <a:prstClr val="white"/>
              </a:solidFill>
              <a:latin typeface="Amazon Ember"/>
            </a:endParaRPr>
          </a:p>
          <a:p>
            <a:pPr defTabSz="731520">
              <a:defRPr/>
            </a:pPr>
            <a:r>
              <a:rPr lang="en-US" sz="2560" spc="-32" dirty="0">
                <a:solidFill>
                  <a:prstClr val="white"/>
                </a:solidFill>
                <a:latin typeface="Amazon Ember"/>
              </a:rPr>
              <a:t>By Pawan Agnihotri with contributions by Adrian Cockcroft</a:t>
            </a:r>
          </a:p>
          <a:p>
            <a:pPr defTabSz="731520">
              <a:defRPr/>
            </a:pPr>
            <a:endParaRPr lang="en-US" sz="2560" spc="-32" dirty="0">
              <a:solidFill>
                <a:prstClr val="white"/>
              </a:solidFill>
              <a:latin typeface="Amazon Ember"/>
            </a:endParaRPr>
          </a:p>
          <a:p>
            <a:pPr defTabSz="731520">
              <a:defRPr/>
            </a:pPr>
            <a:r>
              <a:rPr lang="en-US" sz="2560" spc="-32" dirty="0">
                <a:solidFill>
                  <a:prstClr val="white"/>
                </a:solidFill>
                <a:latin typeface="Amazon Ember"/>
              </a:rPr>
              <a:t>Blog p</a:t>
            </a:r>
            <a:r>
              <a:rPr lang="en-US" sz="2560" spc="-32" dirty="0" err="1">
                <a:solidFill>
                  <a:prstClr val="white"/>
                </a:solidFill>
                <a:latin typeface="Amazon Ember"/>
              </a:rPr>
              <a:t>ost</a:t>
            </a:r>
            <a:r>
              <a:rPr lang="en-US" sz="2560" spc="-32" dirty="0">
                <a:solidFill>
                  <a:prstClr val="white"/>
                </a:solidFill>
                <a:latin typeface="Amazon Ember"/>
              </a:rPr>
              <a:t>: Failure Modes and Continuous Resilience - </a:t>
            </a:r>
            <a:r>
              <a:rPr lang="en-US" sz="2560" spc="-32" dirty="0">
                <a:solidFill>
                  <a:prstClr val="white"/>
                </a:solidFill>
                <a:latin typeface="Amazon Ember"/>
                <a:hlinkClick r:id="rId4"/>
              </a:rPr>
              <a:t>medium.com/@adrianco</a:t>
            </a:r>
            <a:endParaRPr lang="en-US" sz="1760" spc="-32" dirty="0">
              <a:solidFill>
                <a:prstClr val="white"/>
              </a:solidFill>
              <a:latin typeface="Amazon Ember"/>
            </a:endParaRPr>
          </a:p>
        </p:txBody>
      </p:sp>
      <p:sp>
        <p:nvSpPr>
          <p:cNvPr id="9" name="Title 8">
            <a:extLst>
              <a:ext uri="{FF2B5EF4-FFF2-40B4-BE49-F238E27FC236}">
                <a16:creationId xmlns:a16="http://schemas.microsoft.com/office/drawing/2014/main" id="{7E1B53E5-1A00-48F5-A8E5-7FFDE52E8151}"/>
              </a:ext>
            </a:extLst>
          </p:cNvPr>
          <p:cNvSpPr txBox="1">
            <a:spLocks/>
          </p:cNvSpPr>
          <p:nvPr/>
        </p:nvSpPr>
        <p:spPr>
          <a:xfrm>
            <a:off x="6564744" y="5045279"/>
            <a:ext cx="5973011" cy="240421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spcBef>
                <a:spcPts val="960"/>
              </a:spcBef>
              <a:defRPr/>
            </a:pPr>
            <a:r>
              <a:rPr lang="en-US" sz="4480" b="0" dirty="0">
                <a:solidFill>
                  <a:prstClr val="white"/>
                </a:solidFill>
                <a:latin typeface="Amazon Ember"/>
              </a:rPr>
              <a:t>Adrian Cockcroft</a:t>
            </a:r>
            <a:endParaRPr lang="en-US" sz="3200" b="0" dirty="0">
              <a:solidFill>
                <a:prstClr val="white"/>
              </a:solidFill>
              <a:latin typeface="Amazon Ember"/>
            </a:endParaRPr>
          </a:p>
          <a:p>
            <a:pPr defTabSz="731520">
              <a:lnSpc>
                <a:spcPct val="90000"/>
              </a:lnSpc>
              <a:spcBef>
                <a:spcPts val="1920"/>
              </a:spcBef>
              <a:defRPr/>
            </a:pPr>
            <a:r>
              <a:rPr lang="en-US" sz="3200" b="0" dirty="0">
                <a:solidFill>
                  <a:prstClr val="white"/>
                </a:solidFill>
                <a:latin typeface="Amazon Ember"/>
              </a:rPr>
              <a:t>@</a:t>
            </a:r>
            <a:r>
              <a:rPr lang="en-US" sz="3200" b="0" dirty="0" err="1">
                <a:solidFill>
                  <a:prstClr val="white"/>
                </a:solidFill>
                <a:latin typeface="Amazon Ember"/>
              </a:rPr>
              <a:t>adrianco</a:t>
            </a:r>
            <a:endParaRPr lang="en-US" sz="2560" b="0" dirty="0">
              <a:solidFill>
                <a:prstClr val="white"/>
              </a:solidFill>
              <a:latin typeface="Amazon Ember"/>
            </a:endParaRPr>
          </a:p>
          <a:p>
            <a:pPr defTabSz="731520">
              <a:lnSpc>
                <a:spcPct val="90000"/>
              </a:lnSpc>
              <a:spcBef>
                <a:spcPts val="960"/>
              </a:spcBef>
              <a:defRPr/>
            </a:pPr>
            <a:r>
              <a:rPr lang="en-US" sz="2560" b="0" dirty="0">
                <a:solidFill>
                  <a:prstClr val="white"/>
                </a:solidFill>
                <a:latin typeface="Amazon Ember"/>
              </a:rPr>
              <a:t>AWS VP Cloud Architecture Strategy</a:t>
            </a:r>
          </a:p>
        </p:txBody>
      </p:sp>
      <p:pic>
        <p:nvPicPr>
          <p:cNvPr id="19" name="Picture 18">
            <a:extLst>
              <a:ext uri="{FF2B5EF4-FFF2-40B4-BE49-F238E27FC236}">
                <a16:creationId xmlns:a16="http://schemas.microsoft.com/office/drawing/2014/main" id="{C7077B72-C8B9-4260-9297-138E09C6BA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6739" y="1013631"/>
            <a:ext cx="1282275" cy="766603"/>
          </a:xfrm>
          <a:prstGeom prst="rect">
            <a:avLst/>
          </a:prstGeom>
        </p:spPr>
      </p:pic>
      <p:pic>
        <p:nvPicPr>
          <p:cNvPr id="16" name="Graphic 15">
            <a:extLst>
              <a:ext uri="{FF2B5EF4-FFF2-40B4-BE49-F238E27FC236}">
                <a16:creationId xmlns:a16="http://schemas.microsoft.com/office/drawing/2014/main" id="{E4621EF5-B724-42FB-B66D-65EBD3E2E9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5305" y="4838389"/>
            <a:ext cx="4503122" cy="2136502"/>
          </a:xfrm>
          <a:prstGeom prst="rect">
            <a:avLst/>
          </a:prstGeom>
        </p:spPr>
      </p:pic>
      <p:grpSp>
        <p:nvGrpSpPr>
          <p:cNvPr id="17" name="Group 16">
            <a:extLst>
              <a:ext uri="{FF2B5EF4-FFF2-40B4-BE49-F238E27FC236}">
                <a16:creationId xmlns:a16="http://schemas.microsoft.com/office/drawing/2014/main" id="{7865BF86-623F-41AB-88BF-2B432FD3666A}"/>
              </a:ext>
            </a:extLst>
          </p:cNvPr>
          <p:cNvGrpSpPr/>
          <p:nvPr/>
        </p:nvGrpSpPr>
        <p:grpSpPr>
          <a:xfrm>
            <a:off x="2526759" y="5727537"/>
            <a:ext cx="746376" cy="742587"/>
            <a:chOff x="4150538" y="3152811"/>
            <a:chExt cx="214217" cy="213130"/>
          </a:xfrm>
          <a:noFill/>
        </p:grpSpPr>
        <p:sp>
          <p:nvSpPr>
            <p:cNvPr id="26" name="Freeform 7">
              <a:extLst>
                <a:ext uri="{FF2B5EF4-FFF2-40B4-BE49-F238E27FC236}">
                  <a16:creationId xmlns:a16="http://schemas.microsoft.com/office/drawing/2014/main" id="{BB5CB060-1DFC-45C5-956E-16561998B1C3}"/>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tx1"/>
              </a:solidFill>
              <a:prstDash val="solid"/>
              <a:round/>
            </a:ln>
            <a:extLst/>
          </p:spPr>
          <p:txBody>
            <a:bodyPr vert="horz" wrap="square" lIns="146304" tIns="73152" rIns="146304" bIns="73152" numCol="1" anchor="t" anchorCtr="0" compatLnSpc="1">
              <a:prstTxWarp prst="textNoShape">
                <a:avLst/>
              </a:prstTxWarp>
            </a:bodyPr>
            <a:lstStyle/>
            <a:p>
              <a:pPr defTabSz="731502">
                <a:defRPr/>
              </a:pPr>
              <a:endParaRPr lang="en-US" sz="2880" kern="0">
                <a:solidFill>
                  <a:srgbClr val="474746"/>
                </a:solidFill>
                <a:latin typeface="Amazon Ember"/>
              </a:endParaRPr>
            </a:p>
          </p:txBody>
        </p:sp>
        <p:sp>
          <p:nvSpPr>
            <p:cNvPr id="27" name="Oval 6">
              <a:extLst>
                <a:ext uri="{FF2B5EF4-FFF2-40B4-BE49-F238E27FC236}">
                  <a16:creationId xmlns:a16="http://schemas.microsoft.com/office/drawing/2014/main" id="{8EE6EDE0-FF89-4E6E-B6FA-6C955E2511AB}"/>
                </a:ext>
              </a:extLst>
            </p:cNvPr>
            <p:cNvSpPr>
              <a:spLocks noChangeArrowheads="1"/>
            </p:cNvSpPr>
            <p:nvPr/>
          </p:nvSpPr>
          <p:spPr bwMode="auto">
            <a:xfrm>
              <a:off x="4217956" y="3219689"/>
              <a:ext cx="79380" cy="79380"/>
            </a:xfrm>
            <a:prstGeom prst="ellipse">
              <a:avLst/>
            </a:pr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a:solidFill>
                  <a:srgbClr val="474746"/>
                </a:solidFill>
                <a:latin typeface="Amazon Ember"/>
              </a:endParaRPr>
            </a:p>
          </p:txBody>
        </p:sp>
      </p:grpSp>
      <p:grpSp>
        <p:nvGrpSpPr>
          <p:cNvPr id="20" name="Group 19">
            <a:extLst>
              <a:ext uri="{FF2B5EF4-FFF2-40B4-BE49-F238E27FC236}">
                <a16:creationId xmlns:a16="http://schemas.microsoft.com/office/drawing/2014/main" id="{0CE925FF-9271-4590-9740-EE3D76E70FAC}"/>
              </a:ext>
            </a:extLst>
          </p:cNvPr>
          <p:cNvGrpSpPr/>
          <p:nvPr/>
        </p:nvGrpSpPr>
        <p:grpSpPr>
          <a:xfrm>
            <a:off x="3349709" y="6134053"/>
            <a:ext cx="502826" cy="500275"/>
            <a:chOff x="4150538" y="3152811"/>
            <a:chExt cx="214217" cy="213130"/>
          </a:xfrm>
          <a:noFill/>
        </p:grpSpPr>
        <p:sp>
          <p:nvSpPr>
            <p:cNvPr id="23" name="Freeform 7">
              <a:extLst>
                <a:ext uri="{FF2B5EF4-FFF2-40B4-BE49-F238E27FC236}">
                  <a16:creationId xmlns:a16="http://schemas.microsoft.com/office/drawing/2014/main" id="{5443A864-ABDC-4D9F-9AB6-379FD44C9C5F}"/>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tx1"/>
              </a:solidFill>
              <a:prstDash val="solid"/>
              <a:round/>
            </a:ln>
            <a:extLst/>
          </p:spPr>
          <p:txBody>
            <a:bodyPr vert="horz" wrap="square" lIns="146304" tIns="73152" rIns="146304" bIns="73152" numCol="1" anchor="t" anchorCtr="0" compatLnSpc="1">
              <a:prstTxWarp prst="textNoShape">
                <a:avLst/>
              </a:prstTxWarp>
            </a:bodyPr>
            <a:lstStyle/>
            <a:p>
              <a:pPr defTabSz="731502">
                <a:defRPr/>
              </a:pPr>
              <a:endParaRPr lang="en-US" sz="2880" kern="0">
                <a:solidFill>
                  <a:srgbClr val="474746"/>
                </a:solidFill>
                <a:latin typeface="Amazon Ember"/>
              </a:endParaRPr>
            </a:p>
          </p:txBody>
        </p:sp>
        <p:sp>
          <p:nvSpPr>
            <p:cNvPr id="25" name="Oval 6">
              <a:extLst>
                <a:ext uri="{FF2B5EF4-FFF2-40B4-BE49-F238E27FC236}">
                  <a16:creationId xmlns:a16="http://schemas.microsoft.com/office/drawing/2014/main" id="{9E0106BF-FB85-4DA9-9E9D-4D7276D243F7}"/>
                </a:ext>
              </a:extLst>
            </p:cNvPr>
            <p:cNvSpPr>
              <a:spLocks noChangeArrowheads="1"/>
            </p:cNvSpPr>
            <p:nvPr/>
          </p:nvSpPr>
          <p:spPr bwMode="auto">
            <a:xfrm>
              <a:off x="4217957" y="3219686"/>
              <a:ext cx="79380" cy="79380"/>
            </a:xfrm>
            <a:prstGeom prst="ellipse">
              <a:avLst/>
            </a:pr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a:solidFill>
                  <a:srgbClr val="474746"/>
                </a:solidFill>
                <a:latin typeface="Amazon Ember"/>
              </a:endParaRPr>
            </a:p>
          </p:txBody>
        </p:sp>
      </p:grpSp>
    </p:spTree>
    <p:extLst>
      <p:ext uri="{BB962C8B-B14F-4D97-AF65-F5344CB8AC3E}">
        <p14:creationId xmlns:p14="http://schemas.microsoft.com/office/powerpoint/2010/main" val="354932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02349E-6 -4.07626E-6 L 0.03676 -4.07626E-6 " pathEditMode="relative" rAng="0" ptsTypes="AA">
                                      <p:cBhvr>
                                        <p:cTn id="9" dur="500" spd="-100000" fill="hold"/>
                                        <p:tgtEl>
                                          <p:spTgt spid="9"/>
                                        </p:tgtEl>
                                        <p:attrNameLst>
                                          <p:attrName>ppt_x</p:attrName>
                                          <p:attrName>ppt_y</p:attrName>
                                        </p:attrNameLst>
                                      </p:cBhvr>
                                      <p:rCtr x="1838" y="0"/>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2" presetClass="path" presetSubtype="0" decel="100000" fill="hold" nodeType="withEffect">
                                  <p:stCondLst>
                                    <p:cond delay="0"/>
                                  </p:stCondLst>
                                  <p:childTnLst>
                                    <p:animMotion origin="layout" path="M 3.33681E-6 4.44444E-6 L 3.33681E-6 0.04351 " pathEditMode="relative" rAng="0" ptsTypes="AA">
                                      <p:cBhvr>
                                        <p:cTn id="17" dur="500" spd="-100000" fill="hold"/>
                                        <p:tgtEl>
                                          <p:spTgt spid="16"/>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1000" fill="hold"/>
                                        <p:tgtEl>
                                          <p:spTgt spid="17"/>
                                        </p:tgtEl>
                                        <p:attrNameLst>
                                          <p:attrName>ppt_w</p:attrName>
                                        </p:attrNameLst>
                                      </p:cBhvr>
                                      <p:tavLst>
                                        <p:tav tm="0">
                                          <p:val>
                                            <p:fltVal val="0"/>
                                          </p:val>
                                        </p:tav>
                                        <p:tav tm="100000">
                                          <p:val>
                                            <p:strVal val="#ppt_w"/>
                                          </p:val>
                                        </p:tav>
                                      </p:tavLst>
                                    </p:anim>
                                    <p:anim calcmode="lin" valueType="num">
                                      <p:cBhvr>
                                        <p:cTn id="21" dur="1000" fill="hold"/>
                                        <p:tgtEl>
                                          <p:spTgt spid="17"/>
                                        </p:tgtEl>
                                        <p:attrNameLst>
                                          <p:attrName>ppt_h</p:attrName>
                                        </p:attrNameLst>
                                      </p:cBhvr>
                                      <p:tavLst>
                                        <p:tav tm="0">
                                          <p:val>
                                            <p:fltVal val="0"/>
                                          </p:val>
                                        </p:tav>
                                        <p:tav tm="100000">
                                          <p:val>
                                            <p:strVal val="#ppt_h"/>
                                          </p:val>
                                        </p:tav>
                                      </p:tavLst>
                                    </p:anim>
                                    <p:animEffect transition="in" filter="fade">
                                      <p:cBhvr>
                                        <p:cTn id="22" dur="1000"/>
                                        <p:tgtEl>
                                          <p:spTgt spid="17"/>
                                        </p:tgtEl>
                                      </p:cBhvr>
                                    </p:animEffect>
                                  </p:childTnLst>
                                </p:cTn>
                              </p:par>
                              <p:par>
                                <p:cTn id="23" presetID="8" presetClass="emph" presetSubtype="0" fill="hold" nodeType="withEffect">
                                  <p:stCondLst>
                                    <p:cond delay="0"/>
                                  </p:stCondLst>
                                  <p:childTnLst>
                                    <p:animRot by="21600000">
                                      <p:cBhvr>
                                        <p:cTn id="24" dur="2000" fill="hold"/>
                                        <p:tgtEl>
                                          <p:spTgt spid="17"/>
                                        </p:tgtEl>
                                        <p:attrNameLst>
                                          <p:attrName>r</p:attrName>
                                        </p:attrNameLst>
                                      </p:cBhvr>
                                    </p:animRot>
                                  </p:childTnLst>
                                </p:cTn>
                              </p:par>
                              <p:par>
                                <p:cTn id="25" presetID="35" presetClass="path" presetSubtype="0" decel="100000" fill="hold" nodeType="withEffect">
                                  <p:stCondLst>
                                    <p:cond delay="0"/>
                                  </p:stCondLst>
                                  <p:childTnLst>
                                    <p:animMotion origin="layout" path="M -3.88889E-6 1.23457E-7 L 0.02431 0.02253 " pathEditMode="relative" rAng="0" ptsTypes="AA">
                                      <p:cBhvr>
                                        <p:cTn id="26" dur="500" spd="-100000" fill="hold"/>
                                        <p:tgtEl>
                                          <p:spTgt spid="17"/>
                                        </p:tgtEl>
                                        <p:attrNameLst>
                                          <p:attrName>ppt_x</p:attrName>
                                          <p:attrName>ppt_y</p:attrName>
                                        </p:attrNameLst>
                                      </p:cBhvr>
                                      <p:rCtr x="1215" y="1111"/>
                                    </p:animMotion>
                                  </p:childTnLst>
                                </p:cTn>
                              </p:par>
                              <p:par>
                                <p:cTn id="27" presetID="53" presetClass="entr" presetSubtype="16"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Effect transition="in" filter="fade">
                                      <p:cBhvr>
                                        <p:cTn id="31" dur="1000"/>
                                        <p:tgtEl>
                                          <p:spTgt spid="20"/>
                                        </p:tgtEl>
                                      </p:cBhvr>
                                    </p:animEffect>
                                  </p:childTnLst>
                                </p:cTn>
                              </p:par>
                              <p:par>
                                <p:cTn id="32" presetID="8" presetClass="emph" presetSubtype="0" fill="hold" nodeType="withEffect">
                                  <p:stCondLst>
                                    <p:cond delay="0"/>
                                  </p:stCondLst>
                                  <p:childTnLst>
                                    <p:animRot by="21600000">
                                      <p:cBhvr>
                                        <p:cTn id="33" dur="2000" fill="hold"/>
                                        <p:tgtEl>
                                          <p:spTgt spid="20"/>
                                        </p:tgtEl>
                                        <p:attrNameLst>
                                          <p:attrName>r</p:attrName>
                                        </p:attrNameLst>
                                      </p:cBhvr>
                                    </p:animRot>
                                  </p:childTnLst>
                                </p:cTn>
                              </p:par>
                              <p:par>
                                <p:cTn id="34" presetID="35" presetClass="path" presetSubtype="0" decel="100000" fill="hold" nodeType="withEffect">
                                  <p:stCondLst>
                                    <p:cond delay="0"/>
                                  </p:stCondLst>
                                  <p:childTnLst>
                                    <p:animMotion origin="layout" path="M -5.55556E-7 2.22222E-6 L -0.0224 -0.01204 " pathEditMode="relative" rAng="0" ptsTypes="AA">
                                      <p:cBhvr>
                                        <p:cTn id="35" dur="500" spd="-100000" fill="hold"/>
                                        <p:tgtEl>
                                          <p:spTgt spid="20"/>
                                        </p:tgtEl>
                                        <p:attrNameLst>
                                          <p:attrName>ppt_x</p:attrName>
                                          <p:attrName>ppt_y</p:attrName>
                                        </p:attrNameLst>
                                      </p:cBhvr>
                                      <p:rCtr x="-1128" y="-6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Picture 249">
            <a:extLst>
              <a:ext uri="{FF2B5EF4-FFF2-40B4-BE49-F238E27FC236}">
                <a16:creationId xmlns:a16="http://schemas.microsoft.com/office/drawing/2014/main" id="{DC82D6C2-0699-F746-B7CA-2C13EF072F8C}"/>
              </a:ext>
            </a:extLst>
          </p:cNvPr>
          <p:cNvPicPr>
            <a:picLocks noChangeAspect="1"/>
          </p:cNvPicPr>
          <p:nvPr/>
        </p:nvPicPr>
        <p:blipFill>
          <a:blip r:embed="rId3"/>
          <a:stretch>
            <a:fillRect/>
          </a:stretch>
        </p:blipFill>
        <p:spPr>
          <a:xfrm>
            <a:off x="-3808888" y="0"/>
            <a:ext cx="21643576" cy="8046720"/>
          </a:xfrm>
          <a:prstGeom prst="rect">
            <a:avLst/>
          </a:prstGeom>
        </p:spPr>
      </p:pic>
      <p:grpSp>
        <p:nvGrpSpPr>
          <p:cNvPr id="28" name="Group 27">
            <a:extLst>
              <a:ext uri="{FF2B5EF4-FFF2-40B4-BE49-F238E27FC236}">
                <a16:creationId xmlns:a16="http://schemas.microsoft.com/office/drawing/2014/main" id="{50A2048F-673E-644C-BC38-0417C137F00A}"/>
              </a:ext>
            </a:extLst>
          </p:cNvPr>
          <p:cNvGrpSpPr/>
          <p:nvPr/>
        </p:nvGrpSpPr>
        <p:grpSpPr>
          <a:xfrm>
            <a:off x="8960919" y="6197427"/>
            <a:ext cx="2876973" cy="363176"/>
            <a:chOff x="5600573" y="3873387"/>
            <a:chExt cx="1798108" cy="226985"/>
          </a:xfrm>
        </p:grpSpPr>
        <p:cxnSp>
          <p:nvCxnSpPr>
            <p:cNvPr id="29" name="Straight Connector 28">
              <a:extLst>
                <a:ext uri="{FF2B5EF4-FFF2-40B4-BE49-F238E27FC236}">
                  <a16:creationId xmlns:a16="http://schemas.microsoft.com/office/drawing/2014/main" id="{50326409-C251-2D48-8687-691808D9BF7D}"/>
                </a:ext>
              </a:extLst>
            </p:cNvPr>
            <p:cNvCxnSpPr/>
            <p:nvPr/>
          </p:nvCxnSpPr>
          <p:spPr>
            <a:xfrm>
              <a:off x="5600573" y="4004192"/>
              <a:ext cx="11909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1C34B23B-BD41-7A44-9B47-622DF49B0966}"/>
                </a:ext>
              </a:extLst>
            </p:cNvPr>
            <p:cNvSpPr txBox="1"/>
            <p:nvPr/>
          </p:nvSpPr>
          <p:spPr>
            <a:xfrm>
              <a:off x="5722341" y="3873387"/>
              <a:ext cx="1676340" cy="226985"/>
            </a:xfrm>
            <a:prstGeom prst="rect">
              <a:avLst/>
            </a:prstGeom>
            <a:noFill/>
          </p:spPr>
          <p:txBody>
            <a:bodyPr wrap="none" rtlCol="0">
              <a:spAutoFit/>
            </a:bodyPr>
            <a:lstStyle/>
            <a:p>
              <a:r>
                <a:rPr lang="en-US" sz="1760"/>
                <a:t>Amazon Global Network</a:t>
              </a:r>
            </a:p>
          </p:txBody>
        </p:sp>
      </p:grpSp>
      <p:grpSp>
        <p:nvGrpSpPr>
          <p:cNvPr id="31" name="Group 30">
            <a:extLst>
              <a:ext uri="{FF2B5EF4-FFF2-40B4-BE49-F238E27FC236}">
                <a16:creationId xmlns:a16="http://schemas.microsoft.com/office/drawing/2014/main" id="{AC045031-6713-584D-BA7B-02C1154D6FFC}"/>
              </a:ext>
            </a:extLst>
          </p:cNvPr>
          <p:cNvGrpSpPr/>
          <p:nvPr/>
        </p:nvGrpSpPr>
        <p:grpSpPr>
          <a:xfrm>
            <a:off x="8967016" y="6531913"/>
            <a:ext cx="4643797" cy="363176"/>
            <a:chOff x="5604384" y="4082440"/>
            <a:chExt cx="2902373" cy="226985"/>
          </a:xfrm>
        </p:grpSpPr>
        <p:sp>
          <p:nvSpPr>
            <p:cNvPr id="32" name="Oval 31">
              <a:extLst>
                <a:ext uri="{FF2B5EF4-FFF2-40B4-BE49-F238E27FC236}">
                  <a16:creationId xmlns:a16="http://schemas.microsoft.com/office/drawing/2014/main" id="{4071940B-D7A1-0246-A7E6-00355516F50F}"/>
                </a:ext>
              </a:extLst>
            </p:cNvPr>
            <p:cNvSpPr/>
            <p:nvPr/>
          </p:nvSpPr>
          <p:spPr>
            <a:xfrm>
              <a:off x="5604384" y="4157508"/>
              <a:ext cx="111475" cy="111475"/>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a:solidFill>
                  <a:schemeClr val="tx1"/>
                </a:solidFill>
              </a:endParaRPr>
            </a:p>
          </p:txBody>
        </p:sp>
        <p:sp>
          <p:nvSpPr>
            <p:cNvPr id="33" name="TextBox 32">
              <a:extLst>
                <a:ext uri="{FF2B5EF4-FFF2-40B4-BE49-F238E27FC236}">
                  <a16:creationId xmlns:a16="http://schemas.microsoft.com/office/drawing/2014/main" id="{6F953990-BCA4-FF40-BF4E-D03786D0A88C}"/>
                </a:ext>
              </a:extLst>
            </p:cNvPr>
            <p:cNvSpPr txBox="1"/>
            <p:nvPr/>
          </p:nvSpPr>
          <p:spPr>
            <a:xfrm>
              <a:off x="5722341" y="4082440"/>
              <a:ext cx="2784416" cy="226985"/>
            </a:xfrm>
            <a:prstGeom prst="rect">
              <a:avLst/>
            </a:prstGeom>
            <a:noFill/>
          </p:spPr>
          <p:txBody>
            <a:bodyPr wrap="none" rtlCol="0">
              <a:spAutoFit/>
            </a:bodyPr>
            <a:lstStyle/>
            <a:p>
              <a:r>
                <a:rPr lang="en-US" sz="1760"/>
                <a:t>AWS Region with Multiple Edge Locations</a:t>
              </a:r>
            </a:p>
          </p:txBody>
        </p:sp>
      </p:grpSp>
      <p:grpSp>
        <p:nvGrpSpPr>
          <p:cNvPr id="34" name="Group 33">
            <a:extLst>
              <a:ext uri="{FF2B5EF4-FFF2-40B4-BE49-F238E27FC236}">
                <a16:creationId xmlns:a16="http://schemas.microsoft.com/office/drawing/2014/main" id="{80D1EF11-BA3A-CF4D-98F7-D056DB611916}"/>
              </a:ext>
            </a:extLst>
          </p:cNvPr>
          <p:cNvGrpSpPr/>
          <p:nvPr/>
        </p:nvGrpSpPr>
        <p:grpSpPr>
          <a:xfrm>
            <a:off x="8967016" y="6866397"/>
            <a:ext cx="2976674" cy="363176"/>
            <a:chOff x="5604384" y="4291493"/>
            <a:chExt cx="1860421" cy="226985"/>
          </a:xfrm>
        </p:grpSpPr>
        <p:sp>
          <p:nvSpPr>
            <p:cNvPr id="35" name="Oval 34">
              <a:extLst>
                <a:ext uri="{FF2B5EF4-FFF2-40B4-BE49-F238E27FC236}">
                  <a16:creationId xmlns:a16="http://schemas.microsoft.com/office/drawing/2014/main" id="{9F3CBF0E-EC65-3441-B9E4-1DD6C0382E9C}"/>
                </a:ext>
              </a:extLst>
            </p:cNvPr>
            <p:cNvSpPr/>
            <p:nvPr/>
          </p:nvSpPr>
          <p:spPr>
            <a:xfrm>
              <a:off x="5604384" y="4366561"/>
              <a:ext cx="111475" cy="111475"/>
            </a:xfrm>
            <a:prstGeom prst="ellipse">
              <a:avLst/>
            </a:prstGeom>
            <a:solidFill>
              <a:srgbClr val="DD0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a:solidFill>
                  <a:schemeClr val="tx1"/>
                </a:solidFill>
              </a:endParaRPr>
            </a:p>
          </p:txBody>
        </p:sp>
        <p:sp>
          <p:nvSpPr>
            <p:cNvPr id="36" name="TextBox 35">
              <a:extLst>
                <a:ext uri="{FF2B5EF4-FFF2-40B4-BE49-F238E27FC236}">
                  <a16:creationId xmlns:a16="http://schemas.microsoft.com/office/drawing/2014/main" id="{1DB2CD22-3E9B-3B4A-A2EC-C7289A7C9904}"/>
                </a:ext>
              </a:extLst>
            </p:cNvPr>
            <p:cNvSpPr txBox="1"/>
            <p:nvPr/>
          </p:nvSpPr>
          <p:spPr>
            <a:xfrm>
              <a:off x="5722341" y="4291493"/>
              <a:ext cx="1742464" cy="226985"/>
            </a:xfrm>
            <a:prstGeom prst="rect">
              <a:avLst/>
            </a:prstGeom>
            <a:noFill/>
          </p:spPr>
          <p:txBody>
            <a:bodyPr wrap="none" rtlCol="0">
              <a:spAutoFit/>
            </a:bodyPr>
            <a:lstStyle/>
            <a:p>
              <a:r>
                <a:rPr lang="en-US" sz="1760"/>
                <a:t>Amazon CloudFront PoPs</a:t>
              </a:r>
            </a:p>
          </p:txBody>
        </p:sp>
      </p:grpSp>
      <p:grpSp>
        <p:nvGrpSpPr>
          <p:cNvPr id="37" name="Group 36">
            <a:extLst>
              <a:ext uri="{FF2B5EF4-FFF2-40B4-BE49-F238E27FC236}">
                <a16:creationId xmlns:a16="http://schemas.microsoft.com/office/drawing/2014/main" id="{20EB8D9F-E33B-8341-BBC7-0449F912C700}"/>
              </a:ext>
            </a:extLst>
          </p:cNvPr>
          <p:cNvGrpSpPr/>
          <p:nvPr/>
        </p:nvGrpSpPr>
        <p:grpSpPr>
          <a:xfrm>
            <a:off x="8967017" y="7200883"/>
            <a:ext cx="3364600" cy="363176"/>
            <a:chOff x="5604384" y="4500546"/>
            <a:chExt cx="2102875" cy="226985"/>
          </a:xfrm>
        </p:grpSpPr>
        <p:sp>
          <p:nvSpPr>
            <p:cNvPr id="38" name="Oval 37">
              <a:extLst>
                <a:ext uri="{FF2B5EF4-FFF2-40B4-BE49-F238E27FC236}">
                  <a16:creationId xmlns:a16="http://schemas.microsoft.com/office/drawing/2014/main" id="{A4040456-1EE4-2C49-B8BE-6028798645B7}"/>
                </a:ext>
              </a:extLst>
            </p:cNvPr>
            <p:cNvSpPr/>
            <p:nvPr/>
          </p:nvSpPr>
          <p:spPr>
            <a:xfrm>
              <a:off x="5604384" y="4575614"/>
              <a:ext cx="111475" cy="111475"/>
            </a:xfrm>
            <a:prstGeom prst="ellipse">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a:solidFill>
                  <a:schemeClr val="tx1"/>
                </a:solidFill>
              </a:endParaRPr>
            </a:p>
          </p:txBody>
        </p:sp>
        <p:sp>
          <p:nvSpPr>
            <p:cNvPr id="39" name="TextBox 38">
              <a:extLst>
                <a:ext uri="{FF2B5EF4-FFF2-40B4-BE49-F238E27FC236}">
                  <a16:creationId xmlns:a16="http://schemas.microsoft.com/office/drawing/2014/main" id="{896B3390-629E-1F4A-8FAC-E8B9EB5BC0AA}"/>
                </a:ext>
              </a:extLst>
            </p:cNvPr>
            <p:cNvSpPr txBox="1"/>
            <p:nvPr/>
          </p:nvSpPr>
          <p:spPr>
            <a:xfrm>
              <a:off x="5722341" y="4500546"/>
              <a:ext cx="1984918" cy="226985"/>
            </a:xfrm>
            <a:prstGeom prst="rect">
              <a:avLst/>
            </a:prstGeom>
            <a:noFill/>
          </p:spPr>
          <p:txBody>
            <a:bodyPr wrap="none" rtlCol="0">
              <a:spAutoFit/>
            </a:bodyPr>
            <a:lstStyle/>
            <a:p>
              <a:r>
                <a:rPr lang="en-US" sz="1760"/>
                <a:t>AWS Direct Connect Location</a:t>
              </a:r>
            </a:p>
          </p:txBody>
        </p:sp>
      </p:grpSp>
      <p:sp>
        <p:nvSpPr>
          <p:cNvPr id="44" name="Rectangle 43">
            <a:extLst>
              <a:ext uri="{FF2B5EF4-FFF2-40B4-BE49-F238E27FC236}">
                <a16:creationId xmlns:a16="http://schemas.microsoft.com/office/drawing/2014/main" id="{A01F9E03-4E77-7D4C-A48B-8615CF717C76}"/>
              </a:ext>
            </a:extLst>
          </p:cNvPr>
          <p:cNvSpPr/>
          <p:nvPr/>
        </p:nvSpPr>
        <p:spPr>
          <a:xfrm>
            <a:off x="721898" y="6159570"/>
            <a:ext cx="5780315" cy="363176"/>
          </a:xfrm>
          <a:prstGeom prst="rect">
            <a:avLst/>
          </a:prstGeom>
        </p:spPr>
        <p:txBody>
          <a:bodyPr wrap="square">
            <a:spAutoFit/>
          </a:bodyPr>
          <a:lstStyle/>
          <a:p>
            <a:pPr defTabSz="482196">
              <a:defRPr/>
            </a:pPr>
            <a:r>
              <a:rPr lang="en-US" sz="1760"/>
              <a:t>96 AWS Direct Connect locations</a:t>
            </a:r>
          </a:p>
        </p:txBody>
      </p:sp>
      <p:sp>
        <p:nvSpPr>
          <p:cNvPr id="45" name="Rectangle 44">
            <a:extLst>
              <a:ext uri="{FF2B5EF4-FFF2-40B4-BE49-F238E27FC236}">
                <a16:creationId xmlns:a16="http://schemas.microsoft.com/office/drawing/2014/main" id="{88101AFF-9BC2-CD45-BDBE-92A6905638AA}"/>
              </a:ext>
            </a:extLst>
          </p:cNvPr>
          <p:cNvSpPr/>
          <p:nvPr/>
        </p:nvSpPr>
        <p:spPr>
          <a:xfrm>
            <a:off x="721896" y="6644708"/>
            <a:ext cx="7315200" cy="634020"/>
          </a:xfrm>
          <a:prstGeom prst="rect">
            <a:avLst/>
          </a:prstGeom>
        </p:spPr>
        <p:txBody>
          <a:bodyPr>
            <a:spAutoFit/>
          </a:bodyPr>
          <a:lstStyle/>
          <a:p>
            <a:pPr defTabSz="482196">
              <a:defRPr/>
            </a:pPr>
            <a:r>
              <a:rPr lang="en-US" sz="1760"/>
              <a:t>Customers can reach every public AWS Region from</a:t>
            </a:r>
          </a:p>
          <a:p>
            <a:pPr defTabSz="482196">
              <a:defRPr/>
            </a:pPr>
            <a:r>
              <a:rPr lang="en-US" sz="1760"/>
              <a:t>the local Direct Connect location (except China)</a:t>
            </a:r>
          </a:p>
        </p:txBody>
      </p:sp>
      <p:sp>
        <p:nvSpPr>
          <p:cNvPr id="48" name="Title 2">
            <a:extLst>
              <a:ext uri="{FF2B5EF4-FFF2-40B4-BE49-F238E27FC236}">
                <a16:creationId xmlns:a16="http://schemas.microsoft.com/office/drawing/2014/main" id="{2586EDD3-CA1D-6246-9D31-ADFA1300C597}"/>
              </a:ext>
            </a:extLst>
          </p:cNvPr>
          <p:cNvSpPr txBox="1">
            <a:spLocks/>
          </p:cNvSpPr>
          <p:nvPr/>
        </p:nvSpPr>
        <p:spPr>
          <a:xfrm>
            <a:off x="303213" y="4439062"/>
            <a:ext cx="5772124" cy="1229075"/>
          </a:xfrm>
          <a:prstGeom prst="rect">
            <a:avLst/>
          </a:prstGeom>
        </p:spPr>
        <p:txBody>
          <a:bodyPr/>
          <a:lstStyle>
            <a:lvl1pPr algn="l" defTabSz="2166314" rtl="0" eaLnBrk="1" latinLnBrk="0" hangingPunct="1">
              <a:lnSpc>
                <a:spcPct val="90000"/>
              </a:lnSpc>
              <a:spcBef>
                <a:spcPct val="0"/>
              </a:spcBef>
              <a:buNone/>
              <a:defRPr kumimoji="0" lang="en-US" sz="16000" b="0" i="0" u="none" strike="noStrike" kern="1200" cap="none" spc="1439" normalizeH="0" baseline="0" dirty="0">
                <a:ln>
                  <a:noFill/>
                </a:ln>
                <a:solidFill>
                  <a:srgbClr val="FFFFFF"/>
                </a:solidFill>
                <a:effectLst/>
                <a:uFillTx/>
                <a:latin typeface="Amazon Ember Cd Light" charset="0"/>
                <a:ea typeface="Amazon Ember Cd Light" charset="0"/>
                <a:cs typeface="Amazon Ember Cd Light" charset="0"/>
                <a:sym typeface="Amazon Ember Cd Bold"/>
              </a:defRPr>
            </a:lvl1pPr>
          </a:lstStyle>
          <a:p>
            <a:pPr defTabSz="1096648">
              <a:defRPr/>
            </a:pPr>
            <a:r>
              <a:rPr lang="en-US" sz="2784" spc="728">
                <a:solidFill>
                  <a:schemeClr val="tx1"/>
                </a:solidFill>
                <a:latin typeface="+mn-lt"/>
                <a:ea typeface="Amazon Ember Cd Bold" panose="020B0706020204020204" pitchFamily="34" charset="0"/>
                <a:cs typeface="Amazon Ember Cd Bold" panose="020B0706020204020204" pitchFamily="34" charset="0"/>
              </a:rPr>
              <a:t>AWS </a:t>
            </a:r>
            <a:br>
              <a:rPr lang="en-US" sz="5063" spc="728">
                <a:solidFill>
                  <a:schemeClr val="tx1"/>
                </a:solidFill>
                <a:latin typeface="+mn-lt"/>
              </a:rPr>
            </a:br>
            <a:r>
              <a:rPr lang="en-US" sz="4302" spc="728">
                <a:solidFill>
                  <a:schemeClr val="tx1"/>
                </a:solidFill>
                <a:latin typeface="+mn-lt"/>
              </a:rPr>
              <a:t>CONNECTIVITY</a:t>
            </a:r>
            <a:br>
              <a:rPr lang="en-US" sz="4302" spc="728">
                <a:solidFill>
                  <a:schemeClr val="tx1"/>
                </a:solidFill>
                <a:latin typeface="+mn-lt"/>
              </a:rPr>
            </a:br>
            <a:r>
              <a:rPr lang="en-US" sz="4302" spc="728">
                <a:solidFill>
                  <a:schemeClr val="tx1"/>
                </a:solidFill>
                <a:latin typeface="+mn-lt"/>
              </a:rPr>
              <a:t>OPTIONS</a:t>
            </a:r>
          </a:p>
        </p:txBody>
      </p:sp>
    </p:spTree>
    <p:extLst>
      <p:ext uri="{BB962C8B-B14F-4D97-AF65-F5344CB8AC3E}">
        <p14:creationId xmlns:p14="http://schemas.microsoft.com/office/powerpoint/2010/main" val="2247551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A968-3642-644B-B0AE-C3872EEECB2E}"/>
              </a:ext>
            </a:extLst>
          </p:cNvPr>
          <p:cNvSpPr>
            <a:spLocks noGrp="1"/>
          </p:cNvSpPr>
          <p:nvPr>
            <p:ph type="title"/>
          </p:nvPr>
        </p:nvSpPr>
        <p:spPr/>
        <p:txBody>
          <a:bodyPr/>
          <a:lstStyle/>
          <a:p>
            <a:r>
              <a:rPr lang="en-US" dirty="0">
                <a:solidFill>
                  <a:srgbClr val="FFC000"/>
                </a:solidFill>
              </a:rPr>
              <a:t>The four strategies for business continuity</a:t>
            </a:r>
            <a:br>
              <a:rPr lang="en-US" dirty="0">
                <a:solidFill>
                  <a:srgbClr val="FFC000"/>
                </a:solidFill>
              </a:rPr>
            </a:br>
            <a:r>
              <a:rPr lang="en-US" dirty="0">
                <a:solidFill>
                  <a:srgbClr val="FFC000"/>
                </a:solidFill>
              </a:rPr>
              <a:t>(Multi-Region)  </a:t>
            </a:r>
            <a:br>
              <a:rPr lang="en-US" dirty="0">
                <a:solidFill>
                  <a:srgbClr val="FFC000"/>
                </a:solidFill>
              </a:rPr>
            </a:br>
            <a:endParaRPr lang="en-US" dirty="0">
              <a:solidFill>
                <a:srgbClr val="FFC000"/>
              </a:solidFill>
            </a:endParaRPr>
          </a:p>
        </p:txBody>
      </p:sp>
      <p:sp>
        <p:nvSpPr>
          <p:cNvPr id="13" name="Oval 12">
            <a:extLst>
              <a:ext uri="{FF2B5EF4-FFF2-40B4-BE49-F238E27FC236}">
                <a16:creationId xmlns:a16="http://schemas.microsoft.com/office/drawing/2014/main" id="{20A56CF5-79BD-944D-AF63-AF62402103C9}"/>
              </a:ext>
            </a:extLst>
          </p:cNvPr>
          <p:cNvSpPr>
            <a:spLocks noChangeAspect="1"/>
          </p:cNvSpPr>
          <p:nvPr/>
        </p:nvSpPr>
        <p:spPr>
          <a:xfrm>
            <a:off x="1950718" y="2731345"/>
            <a:ext cx="3200400" cy="3200400"/>
          </a:xfrm>
          <a:prstGeom prst="ellipse">
            <a:avLst/>
          </a:prstGeom>
          <a:solidFill>
            <a:srgbClr val="4F81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FFD72B0-D3FD-4F43-A950-BE4BA225EBA1}"/>
              </a:ext>
            </a:extLst>
          </p:cNvPr>
          <p:cNvSpPr/>
          <p:nvPr/>
        </p:nvSpPr>
        <p:spPr>
          <a:xfrm rot="16200000">
            <a:off x="8192382" y="-23013"/>
            <a:ext cx="1268591" cy="8709114"/>
          </a:xfrm>
          <a:prstGeom prst="rect">
            <a:avLst/>
          </a:prstGeom>
          <a:gradFill flip="none" rotWithShape="1">
            <a:gsLst>
              <a:gs pos="0">
                <a:srgbClr val="4F81BD"/>
              </a:gs>
              <a:gs pos="22000">
                <a:srgbClr val="766DCA"/>
              </a:gs>
              <a:gs pos="68000">
                <a:srgbClr val="FF395E"/>
              </a:gs>
              <a:gs pos="49000">
                <a:srgbClr val="FF72BB"/>
              </a:gs>
              <a:gs pos="8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24835BC-1208-2148-9FD7-6237891949A6}"/>
              </a:ext>
            </a:extLst>
          </p:cNvPr>
          <p:cNvSpPr txBox="1"/>
          <p:nvPr/>
        </p:nvSpPr>
        <p:spPr>
          <a:xfrm>
            <a:off x="5040533" y="3916046"/>
            <a:ext cx="1801044" cy="830997"/>
          </a:xfrm>
          <a:prstGeom prst="rect">
            <a:avLst/>
          </a:prstGeom>
          <a:noFill/>
        </p:spPr>
        <p:txBody>
          <a:bodyPr wrap="square" rtlCol="0">
            <a:spAutoFit/>
          </a:bodyPr>
          <a:lstStyle/>
          <a:p>
            <a:pPr algn="ctr"/>
            <a:r>
              <a:rPr lang="en-US" sz="2400" b="1" dirty="0">
                <a:solidFill>
                  <a:schemeClr val="bg2"/>
                </a:solidFill>
                <a:latin typeface="Amazon Ember" charset="0"/>
                <a:ea typeface="Amazon Ember" charset="0"/>
                <a:cs typeface="Amazon Ember" charset="0"/>
              </a:rPr>
              <a:t>Backup &amp; Restore</a:t>
            </a:r>
          </a:p>
        </p:txBody>
      </p:sp>
      <p:sp>
        <p:nvSpPr>
          <p:cNvPr id="16" name="TextBox 15">
            <a:extLst>
              <a:ext uri="{FF2B5EF4-FFF2-40B4-BE49-F238E27FC236}">
                <a16:creationId xmlns:a16="http://schemas.microsoft.com/office/drawing/2014/main" id="{3173ABB5-A939-AB45-8500-F75CA1C2AF41}"/>
              </a:ext>
            </a:extLst>
          </p:cNvPr>
          <p:cNvSpPr txBox="1"/>
          <p:nvPr/>
        </p:nvSpPr>
        <p:spPr>
          <a:xfrm>
            <a:off x="7025634" y="3916046"/>
            <a:ext cx="1801044" cy="830997"/>
          </a:xfrm>
          <a:prstGeom prst="rect">
            <a:avLst/>
          </a:prstGeom>
          <a:noFill/>
        </p:spPr>
        <p:txBody>
          <a:bodyPr wrap="square" rtlCol="0">
            <a:spAutoFit/>
          </a:bodyPr>
          <a:lstStyle/>
          <a:p>
            <a:pPr algn="ctr"/>
            <a:r>
              <a:rPr lang="en-US" sz="2400" b="1" dirty="0">
                <a:solidFill>
                  <a:schemeClr val="bg2"/>
                </a:solidFill>
                <a:latin typeface="Amazon Ember" charset="0"/>
                <a:ea typeface="Amazon Ember" charset="0"/>
                <a:cs typeface="Amazon Ember" charset="0"/>
              </a:rPr>
              <a:t>Pilot</a:t>
            </a:r>
          </a:p>
          <a:p>
            <a:pPr algn="ctr"/>
            <a:r>
              <a:rPr lang="en-US" sz="2400" b="1" dirty="0">
                <a:solidFill>
                  <a:schemeClr val="bg2"/>
                </a:solidFill>
                <a:latin typeface="Amazon Ember" charset="0"/>
                <a:ea typeface="Amazon Ember" charset="0"/>
                <a:cs typeface="Amazon Ember" charset="0"/>
              </a:rPr>
              <a:t>Light</a:t>
            </a:r>
          </a:p>
        </p:txBody>
      </p:sp>
      <p:sp>
        <p:nvSpPr>
          <p:cNvPr id="17" name="TextBox 16">
            <a:extLst>
              <a:ext uri="{FF2B5EF4-FFF2-40B4-BE49-F238E27FC236}">
                <a16:creationId xmlns:a16="http://schemas.microsoft.com/office/drawing/2014/main" id="{DC1253D0-E00F-7442-88A0-5AC5E8759E14}"/>
              </a:ext>
            </a:extLst>
          </p:cNvPr>
          <p:cNvSpPr txBox="1"/>
          <p:nvPr/>
        </p:nvSpPr>
        <p:spPr>
          <a:xfrm>
            <a:off x="9146712" y="3916046"/>
            <a:ext cx="1801044" cy="830997"/>
          </a:xfrm>
          <a:prstGeom prst="rect">
            <a:avLst/>
          </a:prstGeom>
          <a:noFill/>
        </p:spPr>
        <p:txBody>
          <a:bodyPr wrap="square" rtlCol="0">
            <a:spAutoFit/>
          </a:bodyPr>
          <a:lstStyle/>
          <a:p>
            <a:pPr algn="ctr"/>
            <a:r>
              <a:rPr lang="en-US" sz="2400" b="1" dirty="0">
                <a:solidFill>
                  <a:schemeClr val="bg2"/>
                </a:solidFill>
                <a:latin typeface="Amazon Ember" charset="0"/>
                <a:ea typeface="Amazon Ember" charset="0"/>
                <a:cs typeface="Amazon Ember" charset="0"/>
              </a:rPr>
              <a:t>Warm Standby</a:t>
            </a:r>
          </a:p>
        </p:txBody>
      </p:sp>
      <p:sp>
        <p:nvSpPr>
          <p:cNvPr id="18" name="TextBox 17">
            <a:extLst>
              <a:ext uri="{FF2B5EF4-FFF2-40B4-BE49-F238E27FC236}">
                <a16:creationId xmlns:a16="http://schemas.microsoft.com/office/drawing/2014/main" id="{B70F4C23-054B-6A4D-B828-51A96D7A9078}"/>
              </a:ext>
            </a:extLst>
          </p:cNvPr>
          <p:cNvSpPr txBox="1"/>
          <p:nvPr/>
        </p:nvSpPr>
        <p:spPr>
          <a:xfrm>
            <a:off x="11267790" y="3916046"/>
            <a:ext cx="1801044" cy="830997"/>
          </a:xfrm>
          <a:prstGeom prst="rect">
            <a:avLst/>
          </a:prstGeom>
          <a:noFill/>
        </p:spPr>
        <p:txBody>
          <a:bodyPr wrap="square" rtlCol="0">
            <a:spAutoFit/>
          </a:bodyPr>
          <a:lstStyle/>
          <a:p>
            <a:pPr algn="ctr"/>
            <a:r>
              <a:rPr lang="en-US" sz="2400" b="1" dirty="0">
                <a:solidFill>
                  <a:schemeClr val="bg2"/>
                </a:solidFill>
                <a:latin typeface="Amazon Ember" charset="0"/>
                <a:ea typeface="Amazon Ember" charset="0"/>
                <a:cs typeface="Amazon Ember" charset="0"/>
              </a:rPr>
              <a:t>Active-Active</a:t>
            </a:r>
          </a:p>
        </p:txBody>
      </p:sp>
      <p:sp>
        <p:nvSpPr>
          <p:cNvPr id="19" name="TextBox 18">
            <a:extLst>
              <a:ext uri="{FF2B5EF4-FFF2-40B4-BE49-F238E27FC236}">
                <a16:creationId xmlns:a16="http://schemas.microsoft.com/office/drawing/2014/main" id="{4C82B459-D6AA-8743-A7C2-CAF4FF463D52}"/>
              </a:ext>
            </a:extLst>
          </p:cNvPr>
          <p:cNvSpPr txBox="1"/>
          <p:nvPr/>
        </p:nvSpPr>
        <p:spPr>
          <a:xfrm>
            <a:off x="7756060" y="5227816"/>
            <a:ext cx="2820233" cy="461665"/>
          </a:xfrm>
          <a:prstGeom prst="rect">
            <a:avLst/>
          </a:prstGeom>
          <a:noFill/>
        </p:spPr>
        <p:txBody>
          <a:bodyPr wrap="square" rtlCol="0">
            <a:spAutoFit/>
          </a:bodyPr>
          <a:lstStyle/>
          <a:p>
            <a:pPr algn="ctr"/>
            <a:r>
              <a:rPr lang="en-US" sz="2400" b="1" dirty="0">
                <a:latin typeface="Amazon Ember" charset="0"/>
                <a:ea typeface="Amazon Ember" charset="0"/>
                <a:cs typeface="Amazon Ember" charset="0"/>
              </a:rPr>
              <a:t>AWS Multi-Region</a:t>
            </a:r>
          </a:p>
        </p:txBody>
      </p:sp>
      <p:sp>
        <p:nvSpPr>
          <p:cNvPr id="20" name="Left Arrow 19">
            <a:extLst>
              <a:ext uri="{FF2B5EF4-FFF2-40B4-BE49-F238E27FC236}">
                <a16:creationId xmlns:a16="http://schemas.microsoft.com/office/drawing/2014/main" id="{57BECAE0-3323-6D4B-A182-F7EB0220B534}"/>
              </a:ext>
            </a:extLst>
          </p:cNvPr>
          <p:cNvSpPr/>
          <p:nvPr/>
        </p:nvSpPr>
        <p:spPr>
          <a:xfrm>
            <a:off x="5151118" y="5359063"/>
            <a:ext cx="2391230" cy="92865"/>
          </a:xfrm>
          <a:prstGeom prst="lef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eft Arrow 11">
            <a:extLst>
              <a:ext uri="{FF2B5EF4-FFF2-40B4-BE49-F238E27FC236}">
                <a16:creationId xmlns:a16="http://schemas.microsoft.com/office/drawing/2014/main" id="{94F458DF-9A48-AB48-83D6-811031764517}"/>
              </a:ext>
            </a:extLst>
          </p:cNvPr>
          <p:cNvSpPr/>
          <p:nvPr/>
        </p:nvSpPr>
        <p:spPr>
          <a:xfrm rot="10800000">
            <a:off x="10790005" y="5382006"/>
            <a:ext cx="2391230" cy="92865"/>
          </a:xfrm>
          <a:prstGeom prst="lef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44074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a:t>
            </a:r>
            <a:r>
              <a:rPr lang="en-US" dirty="0">
                <a:solidFill>
                  <a:srgbClr val="FFC000"/>
                </a:solidFill>
              </a:rPr>
              <a:t>Backup &amp; restore </a:t>
            </a:r>
            <a:r>
              <a:rPr lang="en-US" dirty="0"/>
              <a:t>(multi-region)</a:t>
            </a:r>
            <a:endParaRPr lang="en-US" dirty="0">
              <a:solidFill>
                <a:schemeClr val="accent1"/>
              </a:solidFill>
            </a:endParaRPr>
          </a:p>
        </p:txBody>
      </p:sp>
      <p:pic>
        <p:nvPicPr>
          <p:cNvPr id="6" name="Graphic 5">
            <a:extLst>
              <a:ext uri="{FF2B5EF4-FFF2-40B4-BE49-F238E27FC236}">
                <a16:creationId xmlns:a16="http://schemas.microsoft.com/office/drawing/2014/main" id="{8CC0C7B5-8DD8-704F-B6C2-8BF85AE62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996" y="1113103"/>
            <a:ext cx="380863" cy="380863"/>
          </a:xfrm>
          <a:prstGeom prst="rect">
            <a:avLst/>
          </a:prstGeom>
        </p:spPr>
      </p:pic>
      <p:sp>
        <p:nvSpPr>
          <p:cNvPr id="7" name="Rectangle 6">
            <a:extLst>
              <a:ext uri="{FF2B5EF4-FFF2-40B4-BE49-F238E27FC236}">
                <a16:creationId xmlns:a16="http://schemas.microsoft.com/office/drawing/2014/main" id="{CC638962-C5C9-8A4B-9AD8-4AC98C224F52}"/>
              </a:ext>
            </a:extLst>
          </p:cNvPr>
          <p:cNvSpPr/>
          <p:nvPr/>
        </p:nvSpPr>
        <p:spPr>
          <a:xfrm>
            <a:off x="585425" y="1126715"/>
            <a:ext cx="4868892" cy="2648714"/>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chemeClr val="tx1">
                    <a:lumMod val="85000"/>
                  </a:schemeClr>
                </a:solidFill>
              </a:rPr>
              <a:t>us-west-2</a:t>
            </a:r>
          </a:p>
        </p:txBody>
      </p:sp>
      <p:pic>
        <p:nvPicPr>
          <p:cNvPr id="8" name="Graphic 7">
            <a:extLst>
              <a:ext uri="{FF2B5EF4-FFF2-40B4-BE49-F238E27FC236}">
                <a16:creationId xmlns:a16="http://schemas.microsoft.com/office/drawing/2014/main" id="{4E8B5EEE-4C21-9B43-B7B7-4F8D753A7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93" y="4115027"/>
            <a:ext cx="384048" cy="384048"/>
          </a:xfrm>
          <a:prstGeom prst="rect">
            <a:avLst/>
          </a:prstGeom>
        </p:spPr>
      </p:pic>
      <p:sp>
        <p:nvSpPr>
          <p:cNvPr id="9" name="Rectangle 8">
            <a:extLst>
              <a:ext uri="{FF2B5EF4-FFF2-40B4-BE49-F238E27FC236}">
                <a16:creationId xmlns:a16="http://schemas.microsoft.com/office/drawing/2014/main" id="{B47D5B51-5CAF-3F4B-8A6A-65193267E832}"/>
              </a:ext>
            </a:extLst>
          </p:cNvPr>
          <p:cNvSpPr/>
          <p:nvPr/>
        </p:nvSpPr>
        <p:spPr>
          <a:xfrm>
            <a:off x="610892" y="4115026"/>
            <a:ext cx="4843425" cy="3168089"/>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chemeClr val="tx1">
                    <a:lumMod val="85000"/>
                  </a:schemeClr>
                </a:solidFill>
                <a:latin typeface="Amazon Ember" panose="020B0603020204020204" pitchFamily="34" charset="0"/>
              </a:rPr>
              <a:t>ap-southeast-1</a:t>
            </a:r>
            <a:endParaRPr lang="en-US" sz="1800" dirty="0">
              <a:solidFill>
                <a:schemeClr val="tx1">
                  <a:lumMod val="85000"/>
                </a:schemeClr>
              </a:solidFill>
            </a:endParaRPr>
          </a:p>
        </p:txBody>
      </p:sp>
      <p:pic>
        <p:nvPicPr>
          <p:cNvPr id="104" name="Graphic 103">
            <a:extLst>
              <a:ext uri="{FF2B5EF4-FFF2-40B4-BE49-F238E27FC236}">
                <a16:creationId xmlns:a16="http://schemas.microsoft.com/office/drawing/2014/main" id="{4DA544EF-7E6A-4049-AED7-83F3CC698A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92" y="4692381"/>
            <a:ext cx="762000" cy="952500"/>
          </a:xfrm>
          <a:prstGeom prst="rect">
            <a:avLst/>
          </a:prstGeom>
        </p:spPr>
      </p:pic>
      <p:pic>
        <p:nvPicPr>
          <p:cNvPr id="105" name="Graphic 104">
            <a:extLst>
              <a:ext uri="{FF2B5EF4-FFF2-40B4-BE49-F238E27FC236}">
                <a16:creationId xmlns:a16="http://schemas.microsoft.com/office/drawing/2014/main" id="{76DBCC01-34FD-204B-A70F-43F579E911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1845" y="6008031"/>
            <a:ext cx="773805" cy="1109120"/>
          </a:xfrm>
          <a:prstGeom prst="rect">
            <a:avLst/>
          </a:prstGeom>
        </p:spPr>
      </p:pic>
      <p:pic>
        <p:nvPicPr>
          <p:cNvPr id="106" name="Graphic 105">
            <a:extLst>
              <a:ext uri="{FF2B5EF4-FFF2-40B4-BE49-F238E27FC236}">
                <a16:creationId xmlns:a16="http://schemas.microsoft.com/office/drawing/2014/main" id="{47B403F9-020B-5144-A266-946823B7DF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3046" y="4587081"/>
            <a:ext cx="356616" cy="356616"/>
          </a:xfrm>
          <a:prstGeom prst="rect">
            <a:avLst/>
          </a:prstGeom>
        </p:spPr>
      </p:pic>
      <p:pic>
        <p:nvPicPr>
          <p:cNvPr id="107" name="Graphic 106">
            <a:extLst>
              <a:ext uri="{FF2B5EF4-FFF2-40B4-BE49-F238E27FC236}">
                <a16:creationId xmlns:a16="http://schemas.microsoft.com/office/drawing/2014/main" id="{D8234E0E-4EF6-9046-B2EB-2AED60B5FF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3046" y="5002424"/>
            <a:ext cx="356488" cy="356488"/>
          </a:xfrm>
          <a:prstGeom prst="rect">
            <a:avLst/>
          </a:prstGeom>
        </p:spPr>
      </p:pic>
      <p:pic>
        <p:nvPicPr>
          <p:cNvPr id="108" name="Graphic 107">
            <a:extLst>
              <a:ext uri="{FF2B5EF4-FFF2-40B4-BE49-F238E27FC236}">
                <a16:creationId xmlns:a16="http://schemas.microsoft.com/office/drawing/2014/main" id="{DCBFCB9C-D706-4541-B29C-E45E06E032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3046" y="5417767"/>
            <a:ext cx="356488" cy="356488"/>
          </a:xfrm>
          <a:prstGeom prst="rect">
            <a:avLst/>
          </a:prstGeom>
        </p:spPr>
      </p:pic>
      <p:grpSp>
        <p:nvGrpSpPr>
          <p:cNvPr id="109" name="Group 108">
            <a:extLst>
              <a:ext uri="{FF2B5EF4-FFF2-40B4-BE49-F238E27FC236}">
                <a16:creationId xmlns:a16="http://schemas.microsoft.com/office/drawing/2014/main" id="{E8580D7C-9EE6-2248-8137-A4A2B46FB367}"/>
              </a:ext>
            </a:extLst>
          </p:cNvPr>
          <p:cNvGrpSpPr/>
          <p:nvPr/>
        </p:nvGrpSpPr>
        <p:grpSpPr>
          <a:xfrm>
            <a:off x="1902135" y="4777614"/>
            <a:ext cx="483798" cy="836575"/>
            <a:chOff x="2455566" y="3274110"/>
            <a:chExt cx="483798" cy="836575"/>
          </a:xfrm>
        </p:grpSpPr>
        <p:cxnSp>
          <p:nvCxnSpPr>
            <p:cNvPr id="110" name="Straight Arrow Connector 109">
              <a:extLst>
                <a:ext uri="{FF2B5EF4-FFF2-40B4-BE49-F238E27FC236}">
                  <a16:creationId xmlns:a16="http://schemas.microsoft.com/office/drawing/2014/main" id="{00B46034-DA0A-6941-802A-858D0070EC03}"/>
                </a:ext>
              </a:extLst>
            </p:cNvPr>
            <p:cNvCxnSpPr>
              <a:cxnSpLocks/>
            </p:cNvCxnSpPr>
            <p:nvPr/>
          </p:nvCxnSpPr>
          <p:spPr>
            <a:xfrm>
              <a:off x="2455656" y="3683017"/>
              <a:ext cx="483708"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AB5C38C-A9E7-F347-B85F-235E971268D3}"/>
                </a:ext>
              </a:extLst>
            </p:cNvPr>
            <p:cNvCxnSpPr>
              <a:cxnSpLocks/>
            </p:cNvCxnSpPr>
            <p:nvPr/>
          </p:nvCxnSpPr>
          <p:spPr>
            <a:xfrm flipV="1">
              <a:off x="2697110" y="3277079"/>
              <a:ext cx="2126" cy="833606"/>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0D06962-B487-B44A-8EE2-AFCAE17BE740}"/>
                </a:ext>
              </a:extLst>
            </p:cNvPr>
            <p:cNvCxnSpPr>
              <a:cxnSpLocks/>
            </p:cNvCxnSpPr>
            <p:nvPr/>
          </p:nvCxnSpPr>
          <p:spPr>
            <a:xfrm>
              <a:off x="2455566" y="4104723"/>
              <a:ext cx="241544" cy="2557"/>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7589120-BDCA-234C-BD6E-55554E9F038B}"/>
                </a:ext>
              </a:extLst>
            </p:cNvPr>
            <p:cNvCxnSpPr>
              <a:cxnSpLocks/>
            </p:cNvCxnSpPr>
            <p:nvPr/>
          </p:nvCxnSpPr>
          <p:spPr>
            <a:xfrm>
              <a:off x="2455713" y="3274110"/>
              <a:ext cx="241544" cy="2557"/>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D3881ECE-2E89-0C4A-BB41-EB8AD0DA7D61}"/>
              </a:ext>
            </a:extLst>
          </p:cNvPr>
          <p:cNvGrpSpPr/>
          <p:nvPr/>
        </p:nvGrpSpPr>
        <p:grpSpPr>
          <a:xfrm>
            <a:off x="1956688" y="6035566"/>
            <a:ext cx="483798" cy="836575"/>
            <a:chOff x="2607966" y="3426510"/>
            <a:chExt cx="483798" cy="836575"/>
          </a:xfrm>
        </p:grpSpPr>
        <p:cxnSp>
          <p:nvCxnSpPr>
            <p:cNvPr id="115" name="Straight Arrow Connector 114">
              <a:extLst>
                <a:ext uri="{FF2B5EF4-FFF2-40B4-BE49-F238E27FC236}">
                  <a16:creationId xmlns:a16="http://schemas.microsoft.com/office/drawing/2014/main" id="{17F60495-B047-7D4D-9D0B-89E8FA1E584D}"/>
                </a:ext>
              </a:extLst>
            </p:cNvPr>
            <p:cNvCxnSpPr>
              <a:cxnSpLocks/>
            </p:cNvCxnSpPr>
            <p:nvPr/>
          </p:nvCxnSpPr>
          <p:spPr>
            <a:xfrm>
              <a:off x="2608056" y="3835417"/>
              <a:ext cx="483708"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3D0CD6B-647D-394F-803E-A0BC2A6B9C9B}"/>
                </a:ext>
              </a:extLst>
            </p:cNvPr>
            <p:cNvCxnSpPr>
              <a:cxnSpLocks/>
            </p:cNvCxnSpPr>
            <p:nvPr/>
          </p:nvCxnSpPr>
          <p:spPr>
            <a:xfrm flipV="1">
              <a:off x="2849510" y="3429479"/>
              <a:ext cx="2126" cy="833606"/>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8C41FD9-05EF-CB48-A2AA-F8BCF90C70CE}"/>
                </a:ext>
              </a:extLst>
            </p:cNvPr>
            <p:cNvCxnSpPr>
              <a:cxnSpLocks/>
            </p:cNvCxnSpPr>
            <p:nvPr/>
          </p:nvCxnSpPr>
          <p:spPr>
            <a:xfrm>
              <a:off x="2607966" y="4257123"/>
              <a:ext cx="241544" cy="2557"/>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E3C8D94-5513-F44F-99C0-8D2CF6281DC8}"/>
                </a:ext>
              </a:extLst>
            </p:cNvPr>
            <p:cNvCxnSpPr>
              <a:cxnSpLocks/>
            </p:cNvCxnSpPr>
            <p:nvPr/>
          </p:nvCxnSpPr>
          <p:spPr>
            <a:xfrm>
              <a:off x="2608113" y="3426510"/>
              <a:ext cx="241544" cy="2557"/>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2B27E11-615E-9E4C-8777-5656DCB83AE3}"/>
              </a:ext>
            </a:extLst>
          </p:cNvPr>
          <p:cNvGrpSpPr/>
          <p:nvPr/>
        </p:nvGrpSpPr>
        <p:grpSpPr>
          <a:xfrm>
            <a:off x="1405761" y="5852797"/>
            <a:ext cx="365538" cy="1189602"/>
            <a:chOff x="1558814" y="3081149"/>
            <a:chExt cx="365538" cy="1189602"/>
          </a:xfrm>
        </p:grpSpPr>
        <p:pic>
          <p:nvPicPr>
            <p:cNvPr id="120" name="Graphic 119">
              <a:extLst>
                <a:ext uri="{FF2B5EF4-FFF2-40B4-BE49-F238E27FC236}">
                  <a16:creationId xmlns:a16="http://schemas.microsoft.com/office/drawing/2014/main" id="{373BF74B-AD7B-F046-9244-BFAD9ED3BE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8814" y="3081149"/>
              <a:ext cx="365538" cy="365538"/>
            </a:xfrm>
            <a:prstGeom prst="rect">
              <a:avLst/>
            </a:prstGeom>
          </p:spPr>
        </p:pic>
        <p:pic>
          <p:nvPicPr>
            <p:cNvPr id="121" name="Graphic 120">
              <a:extLst>
                <a:ext uri="{FF2B5EF4-FFF2-40B4-BE49-F238E27FC236}">
                  <a16:creationId xmlns:a16="http://schemas.microsoft.com/office/drawing/2014/main" id="{45761D56-BEA4-5E46-A546-6C0AEC3792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8814" y="3496199"/>
              <a:ext cx="365538" cy="365538"/>
            </a:xfrm>
            <a:prstGeom prst="rect">
              <a:avLst/>
            </a:prstGeom>
          </p:spPr>
        </p:pic>
        <p:pic>
          <p:nvPicPr>
            <p:cNvPr id="122" name="Graphic 121">
              <a:extLst>
                <a:ext uri="{FF2B5EF4-FFF2-40B4-BE49-F238E27FC236}">
                  <a16:creationId xmlns:a16="http://schemas.microsoft.com/office/drawing/2014/main" id="{A94D1A2E-0AD9-F74E-B78F-DE8335CDEE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8814" y="3905213"/>
              <a:ext cx="365538" cy="365538"/>
            </a:xfrm>
            <a:prstGeom prst="rect">
              <a:avLst/>
            </a:prstGeom>
          </p:spPr>
        </p:pic>
      </p:grpSp>
      <p:sp>
        <p:nvSpPr>
          <p:cNvPr id="123" name="TextBox 122">
            <a:extLst>
              <a:ext uri="{FF2B5EF4-FFF2-40B4-BE49-F238E27FC236}">
                <a16:creationId xmlns:a16="http://schemas.microsoft.com/office/drawing/2014/main" id="{BFB408B6-2D1C-1B4E-B5C8-2566CD1652BE}"/>
              </a:ext>
            </a:extLst>
          </p:cNvPr>
          <p:cNvSpPr txBox="1"/>
          <p:nvPr/>
        </p:nvSpPr>
        <p:spPr>
          <a:xfrm>
            <a:off x="1200357" y="5388480"/>
            <a:ext cx="1177538" cy="307777"/>
          </a:xfrm>
          <a:prstGeom prst="rect">
            <a:avLst/>
          </a:prstGeom>
          <a:noFill/>
        </p:spPr>
        <p:txBody>
          <a:bodyPr wrap="square" rtlCol="0">
            <a:spAutoFit/>
          </a:bodyPr>
          <a:lstStyle/>
          <a:p>
            <a:pPr algn="ctr"/>
            <a:endParaRPr lang="en-US" sz="1400" dirty="0">
              <a:solidFill>
                <a:schemeClr val="bg2">
                  <a:lumMod val="25000"/>
                  <a:lumOff val="75000"/>
                </a:schemeClr>
              </a:solidFill>
            </a:endParaRPr>
          </a:p>
        </p:txBody>
      </p:sp>
      <p:sp>
        <p:nvSpPr>
          <p:cNvPr id="124" name="TextBox 123">
            <a:extLst>
              <a:ext uri="{FF2B5EF4-FFF2-40B4-BE49-F238E27FC236}">
                <a16:creationId xmlns:a16="http://schemas.microsoft.com/office/drawing/2014/main" id="{BE40973D-FC80-8B4B-BA84-4ECE11625E84}"/>
              </a:ext>
            </a:extLst>
          </p:cNvPr>
          <p:cNvSpPr txBox="1"/>
          <p:nvPr/>
        </p:nvSpPr>
        <p:spPr>
          <a:xfrm>
            <a:off x="1825469" y="1241264"/>
            <a:ext cx="1177538" cy="523220"/>
          </a:xfrm>
          <a:prstGeom prst="rect">
            <a:avLst/>
          </a:prstGeom>
          <a:noFill/>
        </p:spPr>
        <p:txBody>
          <a:bodyPr wrap="square" rtlCol="0">
            <a:spAutoFit/>
          </a:bodyPr>
          <a:lstStyle/>
          <a:p>
            <a:pPr algn="ctr"/>
            <a:r>
              <a:rPr lang="en-US" sz="1400" dirty="0">
                <a:solidFill>
                  <a:schemeClr val="bg2">
                    <a:lumMod val="25000"/>
                    <a:lumOff val="75000"/>
                  </a:schemeClr>
                </a:solidFill>
              </a:rPr>
              <a:t>App2</a:t>
            </a:r>
          </a:p>
          <a:p>
            <a:pPr algn="ctr"/>
            <a:r>
              <a:rPr lang="en-US" sz="1400" dirty="0">
                <a:solidFill>
                  <a:schemeClr val="bg2">
                    <a:lumMod val="25000"/>
                    <a:lumOff val="75000"/>
                  </a:schemeClr>
                </a:solidFill>
              </a:rPr>
              <a:t>Server</a:t>
            </a:r>
          </a:p>
        </p:txBody>
      </p:sp>
      <p:sp>
        <p:nvSpPr>
          <p:cNvPr id="125" name="TextBox 124">
            <a:extLst>
              <a:ext uri="{FF2B5EF4-FFF2-40B4-BE49-F238E27FC236}">
                <a16:creationId xmlns:a16="http://schemas.microsoft.com/office/drawing/2014/main" id="{EAB8E47F-2BB5-5D42-8DCB-10A01E03933A}"/>
              </a:ext>
            </a:extLst>
          </p:cNvPr>
          <p:cNvSpPr txBox="1"/>
          <p:nvPr/>
        </p:nvSpPr>
        <p:spPr>
          <a:xfrm>
            <a:off x="3884684" y="1238355"/>
            <a:ext cx="1177538" cy="523220"/>
          </a:xfrm>
          <a:prstGeom prst="rect">
            <a:avLst/>
          </a:prstGeom>
          <a:noFill/>
        </p:spPr>
        <p:txBody>
          <a:bodyPr wrap="square" rtlCol="0">
            <a:spAutoFit/>
          </a:bodyPr>
          <a:lstStyle/>
          <a:p>
            <a:pPr algn="ctr"/>
            <a:r>
              <a:rPr lang="en-US" sz="1400" dirty="0">
                <a:solidFill>
                  <a:schemeClr val="bg2">
                    <a:lumMod val="25000"/>
                    <a:lumOff val="75000"/>
                  </a:schemeClr>
                </a:solidFill>
              </a:rPr>
              <a:t>Database</a:t>
            </a:r>
          </a:p>
          <a:p>
            <a:pPr algn="ctr"/>
            <a:r>
              <a:rPr lang="en-US" sz="1400" dirty="0">
                <a:solidFill>
                  <a:schemeClr val="bg2">
                    <a:lumMod val="25000"/>
                    <a:lumOff val="75000"/>
                  </a:schemeClr>
                </a:solidFill>
              </a:rPr>
              <a:t>Server</a:t>
            </a:r>
          </a:p>
        </p:txBody>
      </p:sp>
      <p:sp>
        <p:nvSpPr>
          <p:cNvPr id="126" name="TextBox 125">
            <a:extLst>
              <a:ext uri="{FF2B5EF4-FFF2-40B4-BE49-F238E27FC236}">
                <a16:creationId xmlns:a16="http://schemas.microsoft.com/office/drawing/2014/main" id="{CDC0A380-745C-E843-8C48-0AB41EE64E7C}"/>
              </a:ext>
            </a:extLst>
          </p:cNvPr>
          <p:cNvSpPr txBox="1"/>
          <p:nvPr/>
        </p:nvSpPr>
        <p:spPr>
          <a:xfrm>
            <a:off x="3236285" y="3124188"/>
            <a:ext cx="1177538" cy="523220"/>
          </a:xfrm>
          <a:prstGeom prst="rect">
            <a:avLst/>
          </a:prstGeom>
          <a:noFill/>
        </p:spPr>
        <p:txBody>
          <a:bodyPr wrap="square" rtlCol="0">
            <a:spAutoFit/>
          </a:bodyPr>
          <a:lstStyle/>
          <a:p>
            <a:pPr algn="ctr"/>
            <a:r>
              <a:rPr lang="en-US" sz="1400" dirty="0">
                <a:solidFill>
                  <a:schemeClr val="bg2">
                    <a:lumMod val="25000"/>
                    <a:lumOff val="75000"/>
                  </a:schemeClr>
                </a:solidFill>
              </a:rPr>
              <a:t>Backup Server</a:t>
            </a:r>
          </a:p>
        </p:txBody>
      </p:sp>
      <p:cxnSp>
        <p:nvCxnSpPr>
          <p:cNvPr id="127" name="Straight Arrow Connector 28">
            <a:extLst>
              <a:ext uri="{FF2B5EF4-FFF2-40B4-BE49-F238E27FC236}">
                <a16:creationId xmlns:a16="http://schemas.microsoft.com/office/drawing/2014/main" id="{AA791FF2-CD66-5D41-ADA8-1CE0B497D115}"/>
              </a:ext>
            </a:extLst>
          </p:cNvPr>
          <p:cNvCxnSpPr>
            <a:cxnSpLocks/>
          </p:cNvCxnSpPr>
          <p:nvPr/>
        </p:nvCxnSpPr>
        <p:spPr>
          <a:xfrm flipV="1">
            <a:off x="3474025" y="2333342"/>
            <a:ext cx="955362" cy="678945"/>
          </a:xfrm>
          <a:prstGeom prst="straightConnector1">
            <a:avLst/>
          </a:prstGeom>
          <a:ln w="38100">
            <a:solidFill>
              <a:schemeClr val="accent5"/>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8" name="Straight Arrow Connector 28">
            <a:extLst>
              <a:ext uri="{FF2B5EF4-FFF2-40B4-BE49-F238E27FC236}">
                <a16:creationId xmlns:a16="http://schemas.microsoft.com/office/drawing/2014/main" id="{CC0D2043-6168-434F-A928-CAC698821952}"/>
              </a:ext>
            </a:extLst>
          </p:cNvPr>
          <p:cNvCxnSpPr>
            <a:cxnSpLocks/>
            <a:endCxn id="130" idx="2"/>
          </p:cNvCxnSpPr>
          <p:nvPr/>
        </p:nvCxnSpPr>
        <p:spPr>
          <a:xfrm flipH="1" flipV="1">
            <a:off x="2420371" y="2232663"/>
            <a:ext cx="72076" cy="459590"/>
          </a:xfrm>
          <a:prstGeom prst="straightConnector1">
            <a:avLst/>
          </a:prstGeom>
          <a:ln w="38100">
            <a:solidFill>
              <a:schemeClr val="accent5"/>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30" name="Graphic 129">
            <a:extLst>
              <a:ext uri="{FF2B5EF4-FFF2-40B4-BE49-F238E27FC236}">
                <a16:creationId xmlns:a16="http://schemas.microsoft.com/office/drawing/2014/main" id="{4CDCAA7A-9B39-9349-996C-3713FCC230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69015" y="1729952"/>
            <a:ext cx="502711" cy="502711"/>
          </a:xfrm>
          <a:prstGeom prst="rect">
            <a:avLst/>
          </a:prstGeom>
        </p:spPr>
      </p:pic>
      <p:pic>
        <p:nvPicPr>
          <p:cNvPr id="132" name="Graphic 131">
            <a:extLst>
              <a:ext uri="{FF2B5EF4-FFF2-40B4-BE49-F238E27FC236}">
                <a16:creationId xmlns:a16="http://schemas.microsoft.com/office/drawing/2014/main" id="{D2DBFF70-173A-BB4A-913D-F6AD0651B7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36854" y="1750515"/>
            <a:ext cx="496886" cy="496886"/>
          </a:xfrm>
          <a:prstGeom prst="rect">
            <a:avLst/>
          </a:prstGeom>
        </p:spPr>
      </p:pic>
      <p:pic>
        <p:nvPicPr>
          <p:cNvPr id="133" name="Graphic 132">
            <a:extLst>
              <a:ext uri="{FF2B5EF4-FFF2-40B4-BE49-F238E27FC236}">
                <a16:creationId xmlns:a16="http://schemas.microsoft.com/office/drawing/2014/main" id="{290FF72F-6BD7-A646-B61A-E9662A62E7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0936" y="2770250"/>
            <a:ext cx="1116742" cy="620125"/>
          </a:xfrm>
          <a:prstGeom prst="rect">
            <a:avLst/>
          </a:prstGeom>
        </p:spPr>
      </p:pic>
      <p:cxnSp>
        <p:nvCxnSpPr>
          <p:cNvPr id="135" name="Straight Arrow Connector 28">
            <a:extLst>
              <a:ext uri="{FF2B5EF4-FFF2-40B4-BE49-F238E27FC236}">
                <a16:creationId xmlns:a16="http://schemas.microsoft.com/office/drawing/2014/main" id="{E91A6429-31B9-664D-88F5-5729ED332D96}"/>
              </a:ext>
            </a:extLst>
          </p:cNvPr>
          <p:cNvCxnSpPr>
            <a:cxnSpLocks/>
          </p:cNvCxnSpPr>
          <p:nvPr/>
        </p:nvCxnSpPr>
        <p:spPr>
          <a:xfrm flipV="1">
            <a:off x="2861391" y="3390375"/>
            <a:ext cx="0" cy="1200095"/>
          </a:xfrm>
          <a:prstGeom prst="straightConnector1">
            <a:avLst/>
          </a:prstGeom>
          <a:ln w="76200">
            <a:solidFill>
              <a:schemeClr val="accent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55049665-4AE5-0A4C-B624-8177F6BFCD54}"/>
              </a:ext>
            </a:extLst>
          </p:cNvPr>
          <p:cNvSpPr/>
          <p:nvPr/>
        </p:nvSpPr>
        <p:spPr>
          <a:xfrm>
            <a:off x="6933342" y="1876539"/>
            <a:ext cx="6606196" cy="3984178"/>
          </a:xfrm>
          <a:prstGeom prst="rect">
            <a:avLst/>
          </a:prstGeom>
          <a:noFill/>
        </p:spPr>
        <p:txBody>
          <a:bodyPr wrap="square" lIns="68585" tIns="34295" rIns="68585" bIns="34295" rtlCol="0">
            <a:spAutoFit/>
          </a:bodyPr>
          <a:lstStyle/>
          <a:p>
            <a:pPr defTabSz="342920">
              <a:lnSpc>
                <a:spcPct val="120000"/>
              </a:lnSpc>
            </a:pPr>
            <a:r>
              <a:rPr lang="en-US" sz="3200" dirty="0">
                <a:solidFill>
                  <a:schemeClr val="accent5"/>
                </a:solidFill>
                <a:cs typeface="Arial"/>
              </a:rPr>
              <a:t>Backup to another region</a:t>
            </a:r>
          </a:p>
          <a:p>
            <a:pPr marL="285729" indent="-285729" defTabSz="342920">
              <a:lnSpc>
                <a:spcPct val="150000"/>
              </a:lnSpc>
              <a:buFont typeface="Arial"/>
              <a:buChar char="•"/>
            </a:pPr>
            <a:r>
              <a:rPr lang="en-US" sz="2400" dirty="0">
                <a:cs typeface="Arial"/>
              </a:rPr>
              <a:t>Use managed database services with Amazon Simple Storage Service </a:t>
            </a:r>
          </a:p>
          <a:p>
            <a:pPr defTabSz="342920">
              <a:lnSpc>
                <a:spcPct val="150000"/>
              </a:lnSpc>
            </a:pPr>
            <a:r>
              <a:rPr lang="en-US" sz="2400" dirty="0">
                <a:cs typeface="Arial"/>
              </a:rPr>
              <a:t>	(Amazon S3) or Amazon Glacier</a:t>
            </a:r>
          </a:p>
          <a:p>
            <a:pPr marL="285729" indent="-285729" defTabSz="342920">
              <a:lnSpc>
                <a:spcPct val="150000"/>
              </a:lnSpc>
              <a:buFont typeface="Arial"/>
              <a:buChar char="•"/>
            </a:pPr>
            <a:r>
              <a:rPr lang="en-US" sz="2400" dirty="0">
                <a:cs typeface="Arial"/>
              </a:rPr>
              <a:t>Data stored with high durability in multiple locations</a:t>
            </a:r>
          </a:p>
          <a:p>
            <a:pPr marL="285729" indent="-285729" defTabSz="342920">
              <a:lnSpc>
                <a:spcPct val="150000"/>
              </a:lnSpc>
              <a:buFont typeface="Arial"/>
              <a:buChar char="•"/>
            </a:pPr>
            <a:endParaRPr lang="en-US" sz="2400" dirty="0">
              <a:cs typeface="Arial"/>
            </a:endParaRPr>
          </a:p>
        </p:txBody>
      </p:sp>
      <p:sp>
        <p:nvSpPr>
          <p:cNvPr id="137" name="TextBox 136">
            <a:extLst>
              <a:ext uri="{FF2B5EF4-FFF2-40B4-BE49-F238E27FC236}">
                <a16:creationId xmlns:a16="http://schemas.microsoft.com/office/drawing/2014/main" id="{E73BF9F3-3F44-6740-B192-23F5D0312824}"/>
              </a:ext>
            </a:extLst>
          </p:cNvPr>
          <p:cNvSpPr txBox="1"/>
          <p:nvPr/>
        </p:nvSpPr>
        <p:spPr>
          <a:xfrm>
            <a:off x="554004" y="1746074"/>
            <a:ext cx="1177538" cy="523220"/>
          </a:xfrm>
          <a:prstGeom prst="rect">
            <a:avLst/>
          </a:prstGeom>
          <a:noFill/>
        </p:spPr>
        <p:txBody>
          <a:bodyPr wrap="square" rtlCol="0">
            <a:spAutoFit/>
          </a:bodyPr>
          <a:lstStyle/>
          <a:p>
            <a:pPr algn="ctr"/>
            <a:r>
              <a:rPr lang="en-US" sz="1400" dirty="0">
                <a:solidFill>
                  <a:schemeClr val="bg2">
                    <a:lumMod val="25000"/>
                    <a:lumOff val="75000"/>
                  </a:schemeClr>
                </a:solidFill>
              </a:rPr>
              <a:t>App1</a:t>
            </a:r>
          </a:p>
          <a:p>
            <a:pPr algn="ctr"/>
            <a:r>
              <a:rPr lang="en-US" sz="1400" dirty="0">
                <a:solidFill>
                  <a:schemeClr val="bg2">
                    <a:lumMod val="25000"/>
                    <a:lumOff val="75000"/>
                  </a:schemeClr>
                </a:solidFill>
              </a:rPr>
              <a:t>Server</a:t>
            </a:r>
          </a:p>
        </p:txBody>
      </p:sp>
      <p:pic>
        <p:nvPicPr>
          <p:cNvPr id="138" name="Graphic 137">
            <a:extLst>
              <a:ext uri="{FF2B5EF4-FFF2-40B4-BE49-F238E27FC236}">
                <a16:creationId xmlns:a16="http://schemas.microsoft.com/office/drawing/2014/main" id="{6CF5A6C1-9132-5042-911B-C47C4F03E7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7550" y="2234762"/>
            <a:ext cx="502711" cy="502711"/>
          </a:xfrm>
          <a:prstGeom prst="rect">
            <a:avLst/>
          </a:prstGeom>
        </p:spPr>
      </p:pic>
      <p:cxnSp>
        <p:nvCxnSpPr>
          <p:cNvPr id="139" name="Straight Arrow Connector 28">
            <a:extLst>
              <a:ext uri="{FF2B5EF4-FFF2-40B4-BE49-F238E27FC236}">
                <a16:creationId xmlns:a16="http://schemas.microsoft.com/office/drawing/2014/main" id="{CE253C26-EC7C-E24A-ABEF-696E0E90B7C3}"/>
              </a:ext>
            </a:extLst>
          </p:cNvPr>
          <p:cNvCxnSpPr>
            <a:cxnSpLocks/>
          </p:cNvCxnSpPr>
          <p:nvPr/>
        </p:nvCxnSpPr>
        <p:spPr>
          <a:xfrm flipH="1" flipV="1">
            <a:off x="1545577" y="2588718"/>
            <a:ext cx="598103" cy="463314"/>
          </a:xfrm>
          <a:prstGeom prst="straightConnector1">
            <a:avLst/>
          </a:prstGeom>
          <a:ln w="38100">
            <a:solidFill>
              <a:schemeClr val="accent5"/>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CB27A24B-33E7-DA44-A17E-AF555598A1FC}"/>
              </a:ext>
            </a:extLst>
          </p:cNvPr>
          <p:cNvSpPr txBox="1"/>
          <p:nvPr/>
        </p:nvSpPr>
        <p:spPr>
          <a:xfrm>
            <a:off x="2739230" y="1229381"/>
            <a:ext cx="1177538" cy="523220"/>
          </a:xfrm>
          <a:prstGeom prst="rect">
            <a:avLst/>
          </a:prstGeom>
          <a:noFill/>
        </p:spPr>
        <p:txBody>
          <a:bodyPr wrap="square" rtlCol="0">
            <a:spAutoFit/>
          </a:bodyPr>
          <a:lstStyle/>
          <a:p>
            <a:pPr algn="ctr"/>
            <a:r>
              <a:rPr lang="en-US" sz="1400" dirty="0">
                <a:solidFill>
                  <a:schemeClr val="bg2">
                    <a:lumMod val="25000"/>
                    <a:lumOff val="75000"/>
                  </a:schemeClr>
                </a:solidFill>
              </a:rPr>
              <a:t>App3</a:t>
            </a:r>
          </a:p>
          <a:p>
            <a:pPr algn="ctr"/>
            <a:r>
              <a:rPr lang="en-US" sz="1400" dirty="0">
                <a:solidFill>
                  <a:schemeClr val="bg2">
                    <a:lumMod val="25000"/>
                    <a:lumOff val="75000"/>
                  </a:schemeClr>
                </a:solidFill>
              </a:rPr>
              <a:t>Server</a:t>
            </a:r>
          </a:p>
        </p:txBody>
      </p:sp>
      <p:cxnSp>
        <p:nvCxnSpPr>
          <p:cNvPr id="141" name="Straight Arrow Connector 28">
            <a:extLst>
              <a:ext uri="{FF2B5EF4-FFF2-40B4-BE49-F238E27FC236}">
                <a16:creationId xmlns:a16="http://schemas.microsoft.com/office/drawing/2014/main" id="{B837CEB4-1DC7-E042-9DF2-C0D1C9195C6B}"/>
              </a:ext>
            </a:extLst>
          </p:cNvPr>
          <p:cNvCxnSpPr>
            <a:cxnSpLocks/>
          </p:cNvCxnSpPr>
          <p:nvPr/>
        </p:nvCxnSpPr>
        <p:spPr>
          <a:xfrm flipV="1">
            <a:off x="3178483" y="2263764"/>
            <a:ext cx="146753" cy="422622"/>
          </a:xfrm>
          <a:prstGeom prst="straightConnector1">
            <a:avLst/>
          </a:prstGeom>
          <a:ln w="38100">
            <a:solidFill>
              <a:schemeClr val="accent5"/>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59215726-22CA-1E41-B7D2-CB572287666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82776" y="1718069"/>
            <a:ext cx="502711" cy="502711"/>
          </a:xfrm>
          <a:prstGeom prst="rect">
            <a:avLst/>
          </a:prstGeom>
        </p:spPr>
      </p:pic>
      <p:grpSp>
        <p:nvGrpSpPr>
          <p:cNvPr id="164" name="Group 163">
            <a:extLst>
              <a:ext uri="{FF2B5EF4-FFF2-40B4-BE49-F238E27FC236}">
                <a16:creationId xmlns:a16="http://schemas.microsoft.com/office/drawing/2014/main" id="{FA4EED84-3175-B64F-973D-DDA6CEBC10A8}"/>
              </a:ext>
            </a:extLst>
          </p:cNvPr>
          <p:cNvGrpSpPr/>
          <p:nvPr/>
        </p:nvGrpSpPr>
        <p:grpSpPr>
          <a:xfrm>
            <a:off x="10520461" y="6612792"/>
            <a:ext cx="3019077" cy="1008718"/>
            <a:chOff x="10200199" y="7141006"/>
            <a:chExt cx="3019077" cy="1008718"/>
          </a:xfrm>
        </p:grpSpPr>
        <p:cxnSp>
          <p:nvCxnSpPr>
            <p:cNvPr id="165" name="Straight Arrow Connector 164">
              <a:extLst>
                <a:ext uri="{FF2B5EF4-FFF2-40B4-BE49-F238E27FC236}">
                  <a16:creationId xmlns:a16="http://schemas.microsoft.com/office/drawing/2014/main" id="{6FBBC948-4758-624F-BF4F-3DFFA99B20DB}"/>
                </a:ext>
              </a:extLst>
            </p:cNvPr>
            <p:cNvCxnSpPr>
              <a:cxnSpLocks/>
            </p:cNvCxnSpPr>
            <p:nvPr/>
          </p:nvCxnSpPr>
          <p:spPr>
            <a:xfrm>
              <a:off x="10809389" y="7344697"/>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73D72D18-857C-5948-BEDB-693C937CD499}"/>
                </a:ext>
              </a:extLst>
            </p:cNvPr>
            <p:cNvCxnSpPr>
              <a:cxnSpLocks/>
            </p:cNvCxnSpPr>
            <p:nvPr/>
          </p:nvCxnSpPr>
          <p:spPr>
            <a:xfrm>
              <a:off x="10809389" y="7793873"/>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167" name="Picture 166" descr="Deck_Fire.png">
              <a:extLst>
                <a:ext uri="{FF2B5EF4-FFF2-40B4-BE49-F238E27FC236}">
                  <a16:creationId xmlns:a16="http://schemas.microsoft.com/office/drawing/2014/main" id="{02BA9539-D951-4C44-99F8-CF00980D107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200199" y="7248423"/>
              <a:ext cx="729688" cy="640080"/>
            </a:xfrm>
            <a:prstGeom prst="rect">
              <a:avLst/>
            </a:prstGeom>
          </p:spPr>
        </p:pic>
        <p:sp>
          <p:nvSpPr>
            <p:cNvPr id="168" name="TextBox 167">
              <a:extLst>
                <a:ext uri="{FF2B5EF4-FFF2-40B4-BE49-F238E27FC236}">
                  <a16:creationId xmlns:a16="http://schemas.microsoft.com/office/drawing/2014/main" id="{3B9228D1-1501-A847-91B2-CB9A455932A9}"/>
                </a:ext>
              </a:extLst>
            </p:cNvPr>
            <p:cNvSpPr txBox="1"/>
            <p:nvPr/>
          </p:nvSpPr>
          <p:spPr>
            <a:xfrm>
              <a:off x="10828128" y="7872725"/>
              <a:ext cx="1465752"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Data loss (RPO)</a:t>
              </a:r>
            </a:p>
          </p:txBody>
        </p:sp>
        <p:sp>
          <p:nvSpPr>
            <p:cNvPr id="169" name="TextBox 168">
              <a:extLst>
                <a:ext uri="{FF2B5EF4-FFF2-40B4-BE49-F238E27FC236}">
                  <a16:creationId xmlns:a16="http://schemas.microsoft.com/office/drawing/2014/main" id="{2A761E64-072B-794E-8224-23BAF84F29ED}"/>
                </a:ext>
              </a:extLst>
            </p:cNvPr>
            <p:cNvSpPr txBox="1"/>
            <p:nvPr/>
          </p:nvSpPr>
          <p:spPr>
            <a:xfrm>
              <a:off x="10910931" y="7403828"/>
              <a:ext cx="1431075"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Down time (RTO)</a:t>
              </a:r>
            </a:p>
          </p:txBody>
        </p:sp>
        <p:sp>
          <p:nvSpPr>
            <p:cNvPr id="170" name="Rectangle 169">
              <a:extLst>
                <a:ext uri="{FF2B5EF4-FFF2-40B4-BE49-F238E27FC236}">
                  <a16:creationId xmlns:a16="http://schemas.microsoft.com/office/drawing/2014/main" id="{B91DC88F-2E71-3F4E-BAAF-013B6AF28BAB}"/>
                </a:ext>
              </a:extLst>
            </p:cNvPr>
            <p:cNvSpPr/>
            <p:nvPr/>
          </p:nvSpPr>
          <p:spPr bwMode="auto">
            <a:xfrm>
              <a:off x="10234802" y="7141006"/>
              <a:ext cx="2984474" cy="987673"/>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1" name="Oval 170">
            <a:extLst>
              <a:ext uri="{FF2B5EF4-FFF2-40B4-BE49-F238E27FC236}">
                <a16:creationId xmlns:a16="http://schemas.microsoft.com/office/drawing/2014/main" id="{F7DB4AD1-71E7-6541-8CAA-D0AED4C4F5B8}"/>
              </a:ext>
            </a:extLst>
          </p:cNvPr>
          <p:cNvSpPr>
            <a:spLocks noChangeAspect="1"/>
          </p:cNvSpPr>
          <p:nvPr/>
        </p:nvSpPr>
        <p:spPr>
          <a:xfrm>
            <a:off x="13009920" y="6720209"/>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sp>
        <p:nvSpPr>
          <p:cNvPr id="173" name="Oval 172">
            <a:extLst>
              <a:ext uri="{FF2B5EF4-FFF2-40B4-BE49-F238E27FC236}">
                <a16:creationId xmlns:a16="http://schemas.microsoft.com/office/drawing/2014/main" id="{835FC0E7-0449-E345-9708-FBE597D4C050}"/>
              </a:ext>
            </a:extLst>
          </p:cNvPr>
          <p:cNvSpPr>
            <a:spLocks noChangeAspect="1"/>
          </p:cNvSpPr>
          <p:nvPr/>
        </p:nvSpPr>
        <p:spPr>
          <a:xfrm>
            <a:off x="12825841" y="7151359"/>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spTree>
    <p:extLst>
      <p:ext uri="{BB962C8B-B14F-4D97-AF65-F5344CB8AC3E}">
        <p14:creationId xmlns:p14="http://schemas.microsoft.com/office/powerpoint/2010/main" val="657264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2" name="Straight Arrow Connector 91">
            <a:extLst>
              <a:ext uri="{FF2B5EF4-FFF2-40B4-BE49-F238E27FC236}">
                <a16:creationId xmlns:a16="http://schemas.microsoft.com/office/drawing/2014/main" id="{B6897F10-929A-DD4A-A3F0-CE21A200B5DA}"/>
              </a:ext>
            </a:extLst>
          </p:cNvPr>
          <p:cNvCxnSpPr>
            <a:cxnSpLocks/>
          </p:cNvCxnSpPr>
          <p:nvPr/>
        </p:nvCxnSpPr>
        <p:spPr>
          <a:xfrm>
            <a:off x="6195983" y="5096372"/>
            <a:ext cx="2496072" cy="11656"/>
          </a:xfrm>
          <a:prstGeom prst="straightConnector1">
            <a:avLst/>
          </a:prstGeom>
          <a:ln w="381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6584" y="347253"/>
            <a:ext cx="13987008" cy="1079598"/>
          </a:xfrm>
        </p:spPr>
        <p:txBody>
          <a:bodyPr/>
          <a:lstStyle/>
          <a:p>
            <a:r>
              <a:rPr lang="en-US" dirty="0"/>
              <a:t>Strategy: </a:t>
            </a:r>
            <a:r>
              <a:rPr lang="en-US" dirty="0">
                <a:solidFill>
                  <a:srgbClr val="FFC000"/>
                </a:solidFill>
              </a:rPr>
              <a:t>Pilot light </a:t>
            </a:r>
            <a:r>
              <a:rPr lang="en-US" dirty="0"/>
              <a:t>(multi-region)</a:t>
            </a:r>
          </a:p>
        </p:txBody>
      </p:sp>
      <p:pic>
        <p:nvPicPr>
          <p:cNvPr id="122" name="Graphic 121">
            <a:extLst>
              <a:ext uri="{FF2B5EF4-FFF2-40B4-BE49-F238E27FC236}">
                <a16:creationId xmlns:a16="http://schemas.microsoft.com/office/drawing/2014/main" id="{D63877B1-8B30-6E4B-933E-921CF6413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6730" y="2211992"/>
            <a:ext cx="442517" cy="457200"/>
          </a:xfrm>
          <a:prstGeom prst="rect">
            <a:avLst/>
          </a:prstGeom>
        </p:spPr>
      </p:pic>
      <p:sp>
        <p:nvSpPr>
          <p:cNvPr id="123" name="Rectangle 122">
            <a:extLst>
              <a:ext uri="{FF2B5EF4-FFF2-40B4-BE49-F238E27FC236}">
                <a16:creationId xmlns:a16="http://schemas.microsoft.com/office/drawing/2014/main" id="{44570C78-1A35-DD41-8439-11FEB8725E50}"/>
              </a:ext>
            </a:extLst>
          </p:cNvPr>
          <p:cNvSpPr/>
          <p:nvPr/>
        </p:nvSpPr>
        <p:spPr>
          <a:xfrm>
            <a:off x="8260378" y="2195950"/>
            <a:ext cx="5857021" cy="4717056"/>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rgbClr val="FFC000"/>
                </a:solidFill>
              </a:rPr>
              <a:t> ap-southeast-1</a:t>
            </a:r>
          </a:p>
        </p:txBody>
      </p:sp>
      <p:grpSp>
        <p:nvGrpSpPr>
          <p:cNvPr id="131" name="Group 130">
            <a:extLst>
              <a:ext uri="{FF2B5EF4-FFF2-40B4-BE49-F238E27FC236}">
                <a16:creationId xmlns:a16="http://schemas.microsoft.com/office/drawing/2014/main" id="{68A40EAF-475E-E148-B3BB-E7BFE3A8038C}"/>
              </a:ext>
            </a:extLst>
          </p:cNvPr>
          <p:cNvGrpSpPr/>
          <p:nvPr/>
        </p:nvGrpSpPr>
        <p:grpSpPr>
          <a:xfrm>
            <a:off x="2012360" y="3657487"/>
            <a:ext cx="922590" cy="922590"/>
            <a:chOff x="2248123" y="2588660"/>
            <a:chExt cx="922590" cy="922590"/>
          </a:xfrm>
        </p:grpSpPr>
        <p:pic>
          <p:nvPicPr>
            <p:cNvPr id="132" name="Graphic 131">
              <a:extLst>
                <a:ext uri="{FF2B5EF4-FFF2-40B4-BE49-F238E27FC236}">
                  <a16:creationId xmlns:a16="http://schemas.microsoft.com/office/drawing/2014/main" id="{67723015-81CB-6046-BED8-D9B9B5BBFA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8123" y="2588660"/>
              <a:ext cx="922590" cy="922590"/>
            </a:xfrm>
            <a:prstGeom prst="rect">
              <a:avLst/>
            </a:prstGeom>
          </p:spPr>
        </p:pic>
        <p:sp>
          <p:nvSpPr>
            <p:cNvPr id="133" name="TextBox 132">
              <a:extLst>
                <a:ext uri="{FF2B5EF4-FFF2-40B4-BE49-F238E27FC236}">
                  <a16:creationId xmlns:a16="http://schemas.microsoft.com/office/drawing/2014/main" id="{3ED5F8CA-A90B-7246-8F59-69817C056EDD}"/>
                </a:ext>
              </a:extLst>
            </p:cNvPr>
            <p:cNvSpPr txBox="1"/>
            <p:nvPr/>
          </p:nvSpPr>
          <p:spPr>
            <a:xfrm>
              <a:off x="2340729" y="2799599"/>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 Server</a:t>
              </a:r>
            </a:p>
          </p:txBody>
        </p:sp>
      </p:grpSp>
      <p:grpSp>
        <p:nvGrpSpPr>
          <p:cNvPr id="135" name="Group 134">
            <a:extLst>
              <a:ext uri="{FF2B5EF4-FFF2-40B4-BE49-F238E27FC236}">
                <a16:creationId xmlns:a16="http://schemas.microsoft.com/office/drawing/2014/main" id="{FE4834F4-C6FF-894A-9527-1AF1521A318A}"/>
              </a:ext>
            </a:extLst>
          </p:cNvPr>
          <p:cNvGrpSpPr/>
          <p:nvPr/>
        </p:nvGrpSpPr>
        <p:grpSpPr>
          <a:xfrm>
            <a:off x="999321" y="4664595"/>
            <a:ext cx="906644" cy="906644"/>
            <a:chOff x="2068779" y="4092725"/>
            <a:chExt cx="906644" cy="906644"/>
          </a:xfrm>
        </p:grpSpPr>
        <p:pic>
          <p:nvPicPr>
            <p:cNvPr id="136" name="Graphic 135">
              <a:extLst>
                <a:ext uri="{FF2B5EF4-FFF2-40B4-BE49-F238E27FC236}">
                  <a16:creationId xmlns:a16="http://schemas.microsoft.com/office/drawing/2014/main" id="{EFF80C4E-E29D-714D-9169-741E7B3036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8779" y="4092725"/>
              <a:ext cx="906644" cy="906644"/>
            </a:xfrm>
            <a:prstGeom prst="rect">
              <a:avLst/>
            </a:prstGeom>
          </p:spPr>
        </p:pic>
        <p:sp>
          <p:nvSpPr>
            <p:cNvPr id="137" name="TextBox 136">
              <a:extLst>
                <a:ext uri="{FF2B5EF4-FFF2-40B4-BE49-F238E27FC236}">
                  <a16:creationId xmlns:a16="http://schemas.microsoft.com/office/drawing/2014/main" id="{6F526154-A55E-944A-A0E8-267E2EC27D13}"/>
                </a:ext>
              </a:extLst>
            </p:cNvPr>
            <p:cNvSpPr txBox="1"/>
            <p:nvPr/>
          </p:nvSpPr>
          <p:spPr>
            <a:xfrm>
              <a:off x="2153716" y="4292553"/>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 Server</a:t>
              </a:r>
            </a:p>
          </p:txBody>
        </p:sp>
      </p:grpSp>
      <p:grpSp>
        <p:nvGrpSpPr>
          <p:cNvPr id="138" name="Group 137">
            <a:extLst>
              <a:ext uri="{FF2B5EF4-FFF2-40B4-BE49-F238E27FC236}">
                <a16:creationId xmlns:a16="http://schemas.microsoft.com/office/drawing/2014/main" id="{C605D2F8-D25F-F14C-8567-E77454C5C9B2}"/>
              </a:ext>
            </a:extLst>
          </p:cNvPr>
          <p:cNvGrpSpPr/>
          <p:nvPr/>
        </p:nvGrpSpPr>
        <p:grpSpPr>
          <a:xfrm>
            <a:off x="1480937" y="5623223"/>
            <a:ext cx="1698550" cy="920750"/>
            <a:chOff x="2080773" y="5218554"/>
            <a:chExt cx="1652075" cy="931451"/>
          </a:xfrm>
        </p:grpSpPr>
        <p:pic>
          <p:nvPicPr>
            <p:cNvPr id="142" name="Graphic 141">
              <a:extLst>
                <a:ext uri="{FF2B5EF4-FFF2-40B4-BE49-F238E27FC236}">
                  <a16:creationId xmlns:a16="http://schemas.microsoft.com/office/drawing/2014/main" id="{34E5B46D-9E96-D34F-B079-9823E8B44D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80773" y="5218554"/>
              <a:ext cx="1652075" cy="931451"/>
            </a:xfrm>
            <a:prstGeom prst="rect">
              <a:avLst/>
            </a:prstGeom>
          </p:spPr>
        </p:pic>
        <p:sp>
          <p:nvSpPr>
            <p:cNvPr id="143" name="TextBox 142">
              <a:extLst>
                <a:ext uri="{FF2B5EF4-FFF2-40B4-BE49-F238E27FC236}">
                  <a16:creationId xmlns:a16="http://schemas.microsoft.com/office/drawing/2014/main" id="{E5A587DD-3C07-BE48-8B3F-29800E75E129}"/>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Master</a:t>
              </a:r>
            </a:p>
          </p:txBody>
        </p:sp>
      </p:grpSp>
      <p:pic>
        <p:nvPicPr>
          <p:cNvPr id="144" name="Graphic 143">
            <a:extLst>
              <a:ext uri="{FF2B5EF4-FFF2-40B4-BE49-F238E27FC236}">
                <a16:creationId xmlns:a16="http://schemas.microsoft.com/office/drawing/2014/main" id="{36A3E1C4-1C5D-3D47-9173-3F5A1927D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505" y="2217874"/>
            <a:ext cx="457200" cy="457200"/>
          </a:xfrm>
          <a:prstGeom prst="rect">
            <a:avLst/>
          </a:prstGeom>
        </p:spPr>
      </p:pic>
      <p:sp>
        <p:nvSpPr>
          <p:cNvPr id="145" name="Rectangle 144">
            <a:extLst>
              <a:ext uri="{FF2B5EF4-FFF2-40B4-BE49-F238E27FC236}">
                <a16:creationId xmlns:a16="http://schemas.microsoft.com/office/drawing/2014/main" id="{ED7EF965-0965-9A46-8774-1D5BE8E6DD6F}"/>
              </a:ext>
            </a:extLst>
          </p:cNvPr>
          <p:cNvSpPr/>
          <p:nvPr/>
        </p:nvSpPr>
        <p:spPr>
          <a:xfrm>
            <a:off x="502466" y="2195950"/>
            <a:ext cx="5891143" cy="4717056"/>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800" dirty="0">
                <a:solidFill>
                  <a:srgbClr val="FFC000"/>
                </a:solidFill>
              </a:rPr>
              <a:t> us-west-2</a:t>
            </a:r>
          </a:p>
        </p:txBody>
      </p:sp>
      <p:pic>
        <p:nvPicPr>
          <p:cNvPr id="150" name="Graphic 149">
            <a:extLst>
              <a:ext uri="{FF2B5EF4-FFF2-40B4-BE49-F238E27FC236}">
                <a16:creationId xmlns:a16="http://schemas.microsoft.com/office/drawing/2014/main" id="{4AC90362-BC9B-2F49-913D-F0099BEDD9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9823" y="4667756"/>
            <a:ext cx="906644" cy="906644"/>
          </a:xfrm>
          <a:prstGeom prst="rect">
            <a:avLst/>
          </a:prstGeom>
        </p:spPr>
      </p:pic>
      <p:sp>
        <p:nvSpPr>
          <p:cNvPr id="151" name="TextBox 150">
            <a:extLst>
              <a:ext uri="{FF2B5EF4-FFF2-40B4-BE49-F238E27FC236}">
                <a16:creationId xmlns:a16="http://schemas.microsoft.com/office/drawing/2014/main" id="{F5127463-2262-7544-9972-8DB1E4ACB82A}"/>
              </a:ext>
            </a:extLst>
          </p:cNvPr>
          <p:cNvSpPr txBox="1"/>
          <p:nvPr/>
        </p:nvSpPr>
        <p:spPr>
          <a:xfrm>
            <a:off x="2094760" y="4867584"/>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152" name="Graphic 151">
            <a:extLst>
              <a:ext uri="{FF2B5EF4-FFF2-40B4-BE49-F238E27FC236}">
                <a16:creationId xmlns:a16="http://schemas.microsoft.com/office/drawing/2014/main" id="{310CB5BC-155A-FC4B-91FA-5961A27AE1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7627" y="4684543"/>
            <a:ext cx="906644" cy="906644"/>
          </a:xfrm>
          <a:prstGeom prst="rect">
            <a:avLst/>
          </a:prstGeom>
        </p:spPr>
      </p:pic>
      <p:sp>
        <p:nvSpPr>
          <p:cNvPr id="153" name="TextBox 152">
            <a:extLst>
              <a:ext uri="{FF2B5EF4-FFF2-40B4-BE49-F238E27FC236}">
                <a16:creationId xmlns:a16="http://schemas.microsoft.com/office/drawing/2014/main" id="{88DED413-8ABA-B24F-8F17-454AE90E4ADB}"/>
              </a:ext>
            </a:extLst>
          </p:cNvPr>
          <p:cNvSpPr txBox="1"/>
          <p:nvPr/>
        </p:nvSpPr>
        <p:spPr>
          <a:xfrm>
            <a:off x="3092564" y="4884371"/>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 Server</a:t>
            </a:r>
          </a:p>
        </p:txBody>
      </p:sp>
      <p:grpSp>
        <p:nvGrpSpPr>
          <p:cNvPr id="73" name="Group 72">
            <a:extLst>
              <a:ext uri="{FF2B5EF4-FFF2-40B4-BE49-F238E27FC236}">
                <a16:creationId xmlns:a16="http://schemas.microsoft.com/office/drawing/2014/main" id="{47E7B000-E90B-D74A-9517-BDD9851951CF}"/>
              </a:ext>
            </a:extLst>
          </p:cNvPr>
          <p:cNvGrpSpPr/>
          <p:nvPr/>
        </p:nvGrpSpPr>
        <p:grpSpPr>
          <a:xfrm>
            <a:off x="8884253" y="5624202"/>
            <a:ext cx="1698550" cy="920750"/>
            <a:chOff x="2080773" y="5218554"/>
            <a:chExt cx="1652075" cy="931451"/>
          </a:xfrm>
        </p:grpSpPr>
        <p:pic>
          <p:nvPicPr>
            <p:cNvPr id="74" name="Graphic 73">
              <a:extLst>
                <a:ext uri="{FF2B5EF4-FFF2-40B4-BE49-F238E27FC236}">
                  <a16:creationId xmlns:a16="http://schemas.microsoft.com/office/drawing/2014/main" id="{09837E97-6C09-E049-86BF-B053A61385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80773" y="5218554"/>
              <a:ext cx="1652075" cy="931451"/>
            </a:xfrm>
            <a:prstGeom prst="rect">
              <a:avLst/>
            </a:prstGeom>
          </p:spPr>
        </p:pic>
        <p:sp>
          <p:nvSpPr>
            <p:cNvPr id="75" name="TextBox 74">
              <a:extLst>
                <a:ext uri="{FF2B5EF4-FFF2-40B4-BE49-F238E27FC236}">
                  <a16:creationId xmlns:a16="http://schemas.microsoft.com/office/drawing/2014/main" id="{850C55E6-BE7E-2B40-B9FB-CC7460FC8B9A}"/>
                </a:ext>
              </a:extLst>
            </p:cNvPr>
            <p:cNvSpPr txBox="1"/>
            <p:nvPr/>
          </p:nvSpPr>
          <p:spPr>
            <a:xfrm>
              <a:off x="2296252" y="5389981"/>
              <a:ext cx="1000837" cy="529301"/>
            </a:xfrm>
            <a:prstGeom prst="rect">
              <a:avLst/>
            </a:prstGeom>
            <a:noFill/>
            <a:ln>
              <a:noFill/>
            </a:ln>
          </p:spPr>
          <p:txBody>
            <a:bodyPr wrap="square" rtlCol="0">
              <a:spAutoFit/>
            </a:bodyPr>
            <a:lstStyle/>
            <a:p>
              <a:r>
                <a:rPr lang="en-US" sz="1400" dirty="0">
                  <a:solidFill>
                    <a:schemeClr val="bg2">
                      <a:lumMod val="75000"/>
                      <a:lumOff val="25000"/>
                    </a:schemeClr>
                  </a:solidFill>
                </a:rPr>
                <a:t>Database Replica</a:t>
              </a:r>
            </a:p>
          </p:txBody>
        </p:sp>
      </p:grpSp>
      <p:grpSp>
        <p:nvGrpSpPr>
          <p:cNvPr id="8" name="Group 7">
            <a:extLst>
              <a:ext uri="{FF2B5EF4-FFF2-40B4-BE49-F238E27FC236}">
                <a16:creationId xmlns:a16="http://schemas.microsoft.com/office/drawing/2014/main" id="{8CF477F4-2ACB-0C40-B070-C52D16B4C1E0}"/>
              </a:ext>
            </a:extLst>
          </p:cNvPr>
          <p:cNvGrpSpPr/>
          <p:nvPr/>
        </p:nvGrpSpPr>
        <p:grpSpPr>
          <a:xfrm>
            <a:off x="10095099" y="6993859"/>
            <a:ext cx="3019077" cy="1008718"/>
            <a:chOff x="10200199" y="7141006"/>
            <a:chExt cx="3019077" cy="1008718"/>
          </a:xfrm>
        </p:grpSpPr>
        <p:cxnSp>
          <p:nvCxnSpPr>
            <p:cNvPr id="87" name="Straight Arrow Connector 86">
              <a:extLst>
                <a:ext uri="{FF2B5EF4-FFF2-40B4-BE49-F238E27FC236}">
                  <a16:creationId xmlns:a16="http://schemas.microsoft.com/office/drawing/2014/main" id="{5D2DBADA-20E1-1A44-89F2-A569ADDD7B07}"/>
                </a:ext>
              </a:extLst>
            </p:cNvPr>
            <p:cNvCxnSpPr>
              <a:cxnSpLocks/>
            </p:cNvCxnSpPr>
            <p:nvPr/>
          </p:nvCxnSpPr>
          <p:spPr>
            <a:xfrm>
              <a:off x="10809389" y="7344697"/>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D0756FA-0593-ED48-ADCA-7671BC9D8C1E}"/>
                </a:ext>
              </a:extLst>
            </p:cNvPr>
            <p:cNvCxnSpPr>
              <a:cxnSpLocks/>
            </p:cNvCxnSpPr>
            <p:nvPr/>
          </p:nvCxnSpPr>
          <p:spPr>
            <a:xfrm>
              <a:off x="10809389" y="7793873"/>
              <a:ext cx="2359510" cy="0"/>
            </a:xfrm>
            <a:prstGeom prst="straightConnector1">
              <a:avLst/>
            </a:prstGeom>
            <a:ln w="38100">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78" name="Picture 77" descr="Deck_Fire.png">
              <a:extLst>
                <a:ext uri="{FF2B5EF4-FFF2-40B4-BE49-F238E27FC236}">
                  <a16:creationId xmlns:a16="http://schemas.microsoft.com/office/drawing/2014/main" id="{7545DD7E-B5A8-FB4E-85C2-23C9F53DA3B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200199" y="7248423"/>
              <a:ext cx="729688" cy="640080"/>
            </a:xfrm>
            <a:prstGeom prst="rect">
              <a:avLst/>
            </a:prstGeom>
          </p:spPr>
        </p:pic>
        <p:sp>
          <p:nvSpPr>
            <p:cNvPr id="81" name="TextBox 80">
              <a:extLst>
                <a:ext uri="{FF2B5EF4-FFF2-40B4-BE49-F238E27FC236}">
                  <a16:creationId xmlns:a16="http://schemas.microsoft.com/office/drawing/2014/main" id="{5A339099-0127-A64A-B5EF-D05A3D835A79}"/>
                </a:ext>
              </a:extLst>
            </p:cNvPr>
            <p:cNvSpPr txBox="1"/>
            <p:nvPr/>
          </p:nvSpPr>
          <p:spPr>
            <a:xfrm>
              <a:off x="10828128" y="7872725"/>
              <a:ext cx="1465752"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Data loss (RPO)</a:t>
              </a:r>
            </a:p>
          </p:txBody>
        </p:sp>
        <p:sp>
          <p:nvSpPr>
            <p:cNvPr id="82" name="TextBox 81">
              <a:extLst>
                <a:ext uri="{FF2B5EF4-FFF2-40B4-BE49-F238E27FC236}">
                  <a16:creationId xmlns:a16="http://schemas.microsoft.com/office/drawing/2014/main" id="{EF3C86F5-A4E4-3F4E-B18C-743A476A1873}"/>
                </a:ext>
              </a:extLst>
            </p:cNvPr>
            <p:cNvSpPr txBox="1"/>
            <p:nvPr/>
          </p:nvSpPr>
          <p:spPr>
            <a:xfrm>
              <a:off x="10910931" y="7403828"/>
              <a:ext cx="1431075" cy="276999"/>
            </a:xfrm>
            <a:prstGeom prst="rect">
              <a:avLst/>
            </a:prstGeom>
            <a:noFill/>
          </p:spPr>
          <p:txBody>
            <a:bodyPr wrap="square" rtlCol="0">
              <a:spAutoFit/>
            </a:bodyPr>
            <a:lstStyle/>
            <a:p>
              <a:pPr algn="ctr"/>
              <a:r>
                <a:rPr lang="en-US" sz="1200" b="1" dirty="0">
                  <a:latin typeface="Amazon Ember" charset="0"/>
                  <a:ea typeface="Amazon Ember" charset="0"/>
                  <a:cs typeface="Amazon Ember" charset="0"/>
                </a:rPr>
                <a:t>Down time (RTO)</a:t>
              </a:r>
            </a:p>
          </p:txBody>
        </p:sp>
        <p:sp>
          <p:nvSpPr>
            <p:cNvPr id="84" name="Rectangle 83">
              <a:extLst>
                <a:ext uri="{FF2B5EF4-FFF2-40B4-BE49-F238E27FC236}">
                  <a16:creationId xmlns:a16="http://schemas.microsoft.com/office/drawing/2014/main" id="{4C6E8574-5C28-AD44-89A6-B0BAA88D42A3}"/>
                </a:ext>
              </a:extLst>
            </p:cNvPr>
            <p:cNvSpPr/>
            <p:nvPr/>
          </p:nvSpPr>
          <p:spPr bwMode="auto">
            <a:xfrm>
              <a:off x="10234802" y="7141006"/>
              <a:ext cx="2984474" cy="987673"/>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5" name="Oval 84">
            <a:extLst>
              <a:ext uri="{FF2B5EF4-FFF2-40B4-BE49-F238E27FC236}">
                <a16:creationId xmlns:a16="http://schemas.microsoft.com/office/drawing/2014/main" id="{E8B0AEE4-3752-FD48-A069-AD6D52BC9620}"/>
              </a:ext>
            </a:extLst>
          </p:cNvPr>
          <p:cNvSpPr>
            <a:spLocks noChangeAspect="1"/>
          </p:cNvSpPr>
          <p:nvPr/>
        </p:nvSpPr>
        <p:spPr>
          <a:xfrm>
            <a:off x="12326958" y="7079239"/>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pic>
        <p:nvPicPr>
          <p:cNvPr id="86" name="Graphic 85">
            <a:extLst>
              <a:ext uri="{FF2B5EF4-FFF2-40B4-BE49-F238E27FC236}">
                <a16:creationId xmlns:a16="http://schemas.microsoft.com/office/drawing/2014/main" id="{935301C9-E8C6-8B47-A139-BC197C180B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50449" y="1452538"/>
            <a:ext cx="559277" cy="559277"/>
          </a:xfrm>
          <a:prstGeom prst="rect">
            <a:avLst/>
          </a:prstGeom>
        </p:spPr>
      </p:pic>
      <p:sp>
        <p:nvSpPr>
          <p:cNvPr id="88" name="Oval 87">
            <a:extLst>
              <a:ext uri="{FF2B5EF4-FFF2-40B4-BE49-F238E27FC236}">
                <a16:creationId xmlns:a16="http://schemas.microsoft.com/office/drawing/2014/main" id="{0251C2F1-4FE4-3145-ACD9-91B814683380}"/>
              </a:ext>
            </a:extLst>
          </p:cNvPr>
          <p:cNvSpPr>
            <a:spLocks noChangeAspect="1"/>
          </p:cNvSpPr>
          <p:nvPr/>
        </p:nvSpPr>
        <p:spPr>
          <a:xfrm>
            <a:off x="12373573" y="7534331"/>
            <a:ext cx="226935" cy="2286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charset="0"/>
              <a:ea typeface="Amazon Ember" charset="0"/>
              <a:cs typeface="Amazon Ember" charset="0"/>
            </a:endParaRPr>
          </a:p>
        </p:txBody>
      </p:sp>
      <p:grpSp>
        <p:nvGrpSpPr>
          <p:cNvPr id="89" name="Group 88">
            <a:extLst>
              <a:ext uri="{FF2B5EF4-FFF2-40B4-BE49-F238E27FC236}">
                <a16:creationId xmlns:a16="http://schemas.microsoft.com/office/drawing/2014/main" id="{EA0BBF1B-AFFC-9F4E-AC25-00CE3ACBB8F5}"/>
              </a:ext>
            </a:extLst>
          </p:cNvPr>
          <p:cNvGrpSpPr/>
          <p:nvPr/>
        </p:nvGrpSpPr>
        <p:grpSpPr>
          <a:xfrm>
            <a:off x="3156936" y="6080557"/>
            <a:ext cx="5562311" cy="628371"/>
            <a:chOff x="3793163" y="6420480"/>
            <a:chExt cx="4541044" cy="628371"/>
          </a:xfrm>
        </p:grpSpPr>
        <p:cxnSp>
          <p:nvCxnSpPr>
            <p:cNvPr id="90" name="Straight Arrow Connector 89">
              <a:extLst>
                <a:ext uri="{FF2B5EF4-FFF2-40B4-BE49-F238E27FC236}">
                  <a16:creationId xmlns:a16="http://schemas.microsoft.com/office/drawing/2014/main" id="{AEB4F87E-58C6-EF40-A7FE-7B38A2AABDE0}"/>
                </a:ext>
              </a:extLst>
            </p:cNvPr>
            <p:cNvCxnSpPr>
              <a:cxnSpLocks/>
            </p:cNvCxnSpPr>
            <p:nvPr/>
          </p:nvCxnSpPr>
          <p:spPr>
            <a:xfrm>
              <a:off x="3793163" y="6420480"/>
              <a:ext cx="4541044" cy="43596"/>
            </a:xfrm>
            <a:prstGeom prst="straightConnector1">
              <a:avLst/>
            </a:prstGeom>
            <a:ln w="381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6858CD-BA20-1547-A75F-BC7EEF2EF32C}"/>
                </a:ext>
              </a:extLst>
            </p:cNvPr>
            <p:cNvSpPr txBox="1"/>
            <p:nvPr/>
          </p:nvSpPr>
          <p:spPr>
            <a:xfrm>
              <a:off x="6260179" y="6464076"/>
              <a:ext cx="1899473" cy="584775"/>
            </a:xfrm>
            <a:prstGeom prst="rect">
              <a:avLst/>
            </a:prstGeom>
            <a:noFill/>
          </p:spPr>
          <p:txBody>
            <a:bodyPr wrap="square" rtlCol="0">
              <a:spAutoFit/>
            </a:bodyPr>
            <a:lstStyle/>
            <a:p>
              <a:pPr algn="ctr"/>
              <a:r>
                <a:rPr lang="en-US" sz="1600" dirty="0">
                  <a:solidFill>
                    <a:schemeClr val="bg2">
                      <a:lumMod val="25000"/>
                      <a:lumOff val="75000"/>
                    </a:schemeClr>
                  </a:solidFill>
                </a:rPr>
                <a:t>Database</a:t>
              </a:r>
            </a:p>
            <a:p>
              <a:pPr algn="ctr"/>
              <a:r>
                <a:rPr lang="en-US" sz="1600" dirty="0">
                  <a:solidFill>
                    <a:schemeClr val="bg2">
                      <a:lumMod val="25000"/>
                      <a:lumOff val="75000"/>
                    </a:schemeClr>
                  </a:solidFill>
                </a:rPr>
                <a:t>Replication</a:t>
              </a:r>
            </a:p>
          </p:txBody>
        </p:sp>
      </p:grpSp>
      <p:sp>
        <p:nvSpPr>
          <p:cNvPr id="93" name="TextBox 92">
            <a:extLst>
              <a:ext uri="{FF2B5EF4-FFF2-40B4-BE49-F238E27FC236}">
                <a16:creationId xmlns:a16="http://schemas.microsoft.com/office/drawing/2014/main" id="{3D27CF30-BF1F-1748-90BB-468E68D7F259}"/>
              </a:ext>
            </a:extLst>
          </p:cNvPr>
          <p:cNvSpPr txBox="1"/>
          <p:nvPr/>
        </p:nvSpPr>
        <p:spPr>
          <a:xfrm>
            <a:off x="6377257" y="5111232"/>
            <a:ext cx="1962239" cy="584775"/>
          </a:xfrm>
          <a:prstGeom prst="rect">
            <a:avLst/>
          </a:prstGeom>
          <a:noFill/>
        </p:spPr>
        <p:txBody>
          <a:bodyPr wrap="square" rtlCol="0">
            <a:spAutoFit/>
          </a:bodyPr>
          <a:lstStyle/>
          <a:p>
            <a:pPr algn="ctr"/>
            <a:r>
              <a:rPr lang="en-US" sz="1600" dirty="0">
                <a:solidFill>
                  <a:schemeClr val="bg2">
                    <a:lumMod val="25000"/>
                    <a:lumOff val="75000"/>
                  </a:schemeClr>
                </a:solidFill>
              </a:rPr>
              <a:t>Snapshots</a:t>
            </a:r>
          </a:p>
          <a:p>
            <a:pPr algn="ctr"/>
            <a:r>
              <a:rPr lang="en-US" sz="1600" dirty="0">
                <a:solidFill>
                  <a:schemeClr val="bg2">
                    <a:lumMod val="25000"/>
                    <a:lumOff val="75000"/>
                  </a:schemeClr>
                </a:solidFill>
              </a:rPr>
              <a:t>Replication</a:t>
            </a:r>
          </a:p>
        </p:txBody>
      </p:sp>
      <p:sp>
        <p:nvSpPr>
          <p:cNvPr id="94" name="Title 1">
            <a:extLst>
              <a:ext uri="{FF2B5EF4-FFF2-40B4-BE49-F238E27FC236}">
                <a16:creationId xmlns:a16="http://schemas.microsoft.com/office/drawing/2014/main" id="{FE17E0E9-211C-9345-8AC5-E1557B76B519}"/>
              </a:ext>
            </a:extLst>
          </p:cNvPr>
          <p:cNvSpPr txBox="1">
            <a:spLocks/>
          </p:cNvSpPr>
          <p:nvPr/>
        </p:nvSpPr>
        <p:spPr>
          <a:xfrm>
            <a:off x="9465752" y="821730"/>
            <a:ext cx="4564944" cy="84233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baseline="0">
                <a:solidFill>
                  <a:schemeClr val="bg1"/>
                </a:solidFill>
                <a:latin typeface="Arial"/>
                <a:ea typeface="+mj-ea"/>
                <a:cs typeface="Arial"/>
              </a:defRPr>
            </a:lvl1pPr>
          </a:lstStyle>
          <a:p>
            <a:pPr>
              <a:spcAft>
                <a:spcPts val="600"/>
              </a:spcAft>
            </a:pPr>
            <a:r>
              <a:rPr lang="en-US" sz="2400" b="0" dirty="0">
                <a:solidFill>
                  <a:schemeClr val="accent5"/>
                </a:solidFill>
                <a:latin typeface="+mn-lt"/>
              </a:rPr>
              <a:t>Allows the scaling of redundant sites during a failure scenario</a:t>
            </a:r>
          </a:p>
        </p:txBody>
      </p:sp>
      <p:cxnSp>
        <p:nvCxnSpPr>
          <p:cNvPr id="72" name="Straight Arrow Connector 28">
            <a:extLst>
              <a:ext uri="{FF2B5EF4-FFF2-40B4-BE49-F238E27FC236}">
                <a16:creationId xmlns:a16="http://schemas.microsoft.com/office/drawing/2014/main" id="{7BA477F3-B390-CD41-B82A-F243D5F3B7A5}"/>
              </a:ext>
            </a:extLst>
          </p:cNvPr>
          <p:cNvCxnSpPr>
            <a:cxnSpLocks/>
          </p:cNvCxnSpPr>
          <p:nvPr/>
        </p:nvCxnSpPr>
        <p:spPr>
          <a:xfrm flipV="1">
            <a:off x="3517847" y="1732177"/>
            <a:ext cx="3532602" cy="449128"/>
          </a:xfrm>
          <a:prstGeom prst="bentConnector3">
            <a:avLst>
              <a:gd name="adj1" fmla="val 47"/>
            </a:avLst>
          </a:prstGeom>
          <a:ln w="38100">
            <a:solidFill>
              <a:schemeClr val="accent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09307BE6-FFD6-1145-A819-8A205C9CE725}"/>
              </a:ext>
            </a:extLst>
          </p:cNvPr>
          <p:cNvGrpSpPr/>
          <p:nvPr/>
        </p:nvGrpSpPr>
        <p:grpSpPr>
          <a:xfrm>
            <a:off x="4348994" y="3911449"/>
            <a:ext cx="1836479" cy="1674898"/>
            <a:chOff x="11853103" y="3511249"/>
            <a:chExt cx="1836479" cy="1674898"/>
          </a:xfrm>
        </p:grpSpPr>
        <p:sp>
          <p:nvSpPr>
            <p:cNvPr id="97" name="Rectangle 96">
              <a:extLst>
                <a:ext uri="{FF2B5EF4-FFF2-40B4-BE49-F238E27FC236}">
                  <a16:creationId xmlns:a16="http://schemas.microsoft.com/office/drawing/2014/main" id="{425ADC14-3613-B745-B33B-92D2AFD1A0AA}"/>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98" name="TextBox 97">
              <a:extLst>
                <a:ext uri="{FF2B5EF4-FFF2-40B4-BE49-F238E27FC236}">
                  <a16:creationId xmlns:a16="http://schemas.microsoft.com/office/drawing/2014/main" id="{159AC25C-575E-514F-9D92-5232FF96A3F0}"/>
                </a:ext>
              </a:extLst>
            </p:cNvPr>
            <p:cNvSpPr txBox="1"/>
            <p:nvPr/>
          </p:nvSpPr>
          <p:spPr>
            <a:xfrm>
              <a:off x="11870696" y="4421737"/>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pic>
        <p:nvPicPr>
          <p:cNvPr id="99" name="Graphic 98">
            <a:extLst>
              <a:ext uri="{FF2B5EF4-FFF2-40B4-BE49-F238E27FC236}">
                <a16:creationId xmlns:a16="http://schemas.microsoft.com/office/drawing/2014/main" id="{AB2FB876-2E75-B740-8482-6282F06C5B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47734" y="4176798"/>
            <a:ext cx="645139" cy="645139"/>
          </a:xfrm>
          <a:prstGeom prst="rect">
            <a:avLst/>
          </a:prstGeom>
        </p:spPr>
      </p:pic>
      <p:grpSp>
        <p:nvGrpSpPr>
          <p:cNvPr id="100" name="Group 99">
            <a:extLst>
              <a:ext uri="{FF2B5EF4-FFF2-40B4-BE49-F238E27FC236}">
                <a16:creationId xmlns:a16="http://schemas.microsoft.com/office/drawing/2014/main" id="{22647D2E-0900-A14C-B2A2-164B5B6B86EE}"/>
              </a:ext>
            </a:extLst>
          </p:cNvPr>
          <p:cNvGrpSpPr/>
          <p:nvPr/>
        </p:nvGrpSpPr>
        <p:grpSpPr>
          <a:xfrm>
            <a:off x="8787513" y="3805958"/>
            <a:ext cx="1855458" cy="1674898"/>
            <a:chOff x="11853103" y="3511249"/>
            <a:chExt cx="1855458" cy="1674898"/>
          </a:xfrm>
        </p:grpSpPr>
        <p:sp>
          <p:nvSpPr>
            <p:cNvPr id="101" name="Rectangle 100">
              <a:extLst>
                <a:ext uri="{FF2B5EF4-FFF2-40B4-BE49-F238E27FC236}">
                  <a16:creationId xmlns:a16="http://schemas.microsoft.com/office/drawing/2014/main" id="{24EF734C-2E6A-1F44-9F9D-4EC104766D44}"/>
                </a:ext>
              </a:extLst>
            </p:cNvPr>
            <p:cNvSpPr/>
            <p:nvPr/>
          </p:nvSpPr>
          <p:spPr>
            <a:xfrm>
              <a:off x="11853103" y="3511249"/>
              <a:ext cx="1836479" cy="167489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p:txBody>
        </p:sp>
        <p:sp>
          <p:nvSpPr>
            <p:cNvPr id="102" name="TextBox 101">
              <a:extLst>
                <a:ext uri="{FF2B5EF4-FFF2-40B4-BE49-F238E27FC236}">
                  <a16:creationId xmlns:a16="http://schemas.microsoft.com/office/drawing/2014/main" id="{974C08A8-5A45-E742-97BF-C6E6B1C7FE35}"/>
                </a:ext>
              </a:extLst>
            </p:cNvPr>
            <p:cNvSpPr txBox="1"/>
            <p:nvPr/>
          </p:nvSpPr>
          <p:spPr>
            <a:xfrm>
              <a:off x="11889675" y="4401073"/>
              <a:ext cx="1818886" cy="738664"/>
            </a:xfrm>
            <a:prstGeom prst="rect">
              <a:avLst/>
            </a:prstGeom>
            <a:noFill/>
          </p:spPr>
          <p:txBody>
            <a:bodyPr wrap="square" rtlCol="0">
              <a:spAutoFit/>
            </a:bodyPr>
            <a:lstStyle/>
            <a:p>
              <a:pPr algn="ctr"/>
              <a:r>
                <a:rPr lang="en-US" sz="1400" dirty="0">
                  <a:solidFill>
                    <a:schemeClr val="bg2">
                      <a:lumMod val="25000"/>
                      <a:lumOff val="75000"/>
                    </a:schemeClr>
                  </a:solidFill>
                </a:rPr>
                <a:t>Snapshots</a:t>
              </a:r>
            </a:p>
            <a:p>
              <a:pPr algn="ctr"/>
              <a:r>
                <a:rPr lang="en-US" sz="1400" dirty="0">
                  <a:solidFill>
                    <a:schemeClr val="bg2">
                      <a:lumMod val="25000"/>
                      <a:lumOff val="75000"/>
                    </a:schemeClr>
                  </a:solidFill>
                </a:rPr>
                <a:t>AMIs:</a:t>
              </a:r>
            </a:p>
            <a:p>
              <a:pPr algn="ctr"/>
              <a:r>
                <a:rPr lang="en-US" sz="1400" dirty="0">
                  <a:solidFill>
                    <a:schemeClr val="bg2">
                      <a:lumMod val="25000"/>
                      <a:lumOff val="75000"/>
                    </a:schemeClr>
                  </a:solidFill>
                </a:rPr>
                <a:t>Web, App, Database</a:t>
              </a:r>
            </a:p>
          </p:txBody>
        </p:sp>
      </p:grpSp>
      <p:pic>
        <p:nvPicPr>
          <p:cNvPr id="103" name="Graphic 102">
            <a:extLst>
              <a:ext uri="{FF2B5EF4-FFF2-40B4-BE49-F238E27FC236}">
                <a16:creationId xmlns:a16="http://schemas.microsoft.com/office/drawing/2014/main" id="{1A6E982D-BA51-7147-81E9-66364FABE0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40999" y="3932234"/>
            <a:ext cx="645139" cy="645139"/>
          </a:xfrm>
          <a:prstGeom prst="rect">
            <a:avLst/>
          </a:prstGeom>
        </p:spPr>
      </p:pic>
      <p:pic>
        <p:nvPicPr>
          <p:cNvPr id="76" name="Graphic 75">
            <a:extLst>
              <a:ext uri="{FF2B5EF4-FFF2-40B4-BE49-F238E27FC236}">
                <a16:creationId xmlns:a16="http://schemas.microsoft.com/office/drawing/2014/main" id="{BECA4009-A8D2-6F45-BB7F-FBDBE2787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979809" y="4471337"/>
            <a:ext cx="906644" cy="906644"/>
          </a:xfrm>
          <a:prstGeom prst="rect">
            <a:avLst/>
          </a:prstGeom>
        </p:spPr>
      </p:pic>
      <p:sp>
        <p:nvSpPr>
          <p:cNvPr id="79" name="TextBox 78">
            <a:extLst>
              <a:ext uri="{FF2B5EF4-FFF2-40B4-BE49-F238E27FC236}">
                <a16:creationId xmlns:a16="http://schemas.microsoft.com/office/drawing/2014/main" id="{2D204CF7-A14F-114B-B0D5-9F79FF7D34FB}"/>
              </a:ext>
            </a:extLst>
          </p:cNvPr>
          <p:cNvSpPr txBox="1"/>
          <p:nvPr/>
        </p:nvSpPr>
        <p:spPr>
          <a:xfrm>
            <a:off x="12064746" y="4671165"/>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App2</a:t>
            </a:r>
          </a:p>
          <a:p>
            <a:pPr algn="ctr"/>
            <a:r>
              <a:rPr lang="en-US" sz="1400" dirty="0">
                <a:solidFill>
                  <a:schemeClr val="bg2">
                    <a:lumMod val="75000"/>
                    <a:lumOff val="25000"/>
                  </a:schemeClr>
                </a:solidFill>
              </a:rPr>
              <a:t>Server</a:t>
            </a:r>
          </a:p>
        </p:txBody>
      </p:sp>
      <p:pic>
        <p:nvPicPr>
          <p:cNvPr id="80" name="Graphic 75">
            <a:extLst>
              <a:ext uri="{FF2B5EF4-FFF2-40B4-BE49-F238E27FC236}">
                <a16:creationId xmlns:a16="http://schemas.microsoft.com/office/drawing/2014/main" id="{BECA4009-A8D2-6F45-BB7F-FBDBE2787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971390" y="4469559"/>
            <a:ext cx="906644" cy="906644"/>
          </a:xfrm>
          <a:prstGeom prst="rect">
            <a:avLst/>
          </a:prstGeom>
        </p:spPr>
      </p:pic>
      <p:sp>
        <p:nvSpPr>
          <p:cNvPr id="83" name="TextBox 82">
            <a:extLst>
              <a:ext uri="{FF2B5EF4-FFF2-40B4-BE49-F238E27FC236}">
                <a16:creationId xmlns:a16="http://schemas.microsoft.com/office/drawing/2014/main" id="{2D204CF7-A14F-114B-B0D5-9F79FF7D34FB}"/>
              </a:ext>
            </a:extLst>
          </p:cNvPr>
          <p:cNvSpPr txBox="1"/>
          <p:nvPr/>
        </p:nvSpPr>
        <p:spPr>
          <a:xfrm>
            <a:off x="13056327" y="4669387"/>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App3</a:t>
            </a:r>
          </a:p>
          <a:p>
            <a:pPr algn="ctr"/>
            <a:r>
              <a:rPr lang="en-US" sz="1400" dirty="0">
                <a:solidFill>
                  <a:schemeClr val="bg2">
                    <a:lumMod val="75000"/>
                    <a:lumOff val="25000"/>
                  </a:schemeClr>
                </a:solidFill>
              </a:rPr>
              <a:t>Server</a:t>
            </a:r>
          </a:p>
        </p:txBody>
      </p:sp>
      <p:pic>
        <p:nvPicPr>
          <p:cNvPr id="95" name="Graphic 75">
            <a:extLst>
              <a:ext uri="{FF2B5EF4-FFF2-40B4-BE49-F238E27FC236}">
                <a16:creationId xmlns:a16="http://schemas.microsoft.com/office/drawing/2014/main" id="{BECA4009-A8D2-6F45-BB7F-FBDBE2787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81289" y="4469559"/>
            <a:ext cx="906644" cy="906644"/>
          </a:xfrm>
          <a:prstGeom prst="rect">
            <a:avLst/>
          </a:prstGeom>
        </p:spPr>
      </p:pic>
      <p:sp>
        <p:nvSpPr>
          <p:cNvPr id="104" name="TextBox 103">
            <a:extLst>
              <a:ext uri="{FF2B5EF4-FFF2-40B4-BE49-F238E27FC236}">
                <a16:creationId xmlns:a16="http://schemas.microsoft.com/office/drawing/2014/main" id="{2D204CF7-A14F-114B-B0D5-9F79FF7D34FB}"/>
              </a:ext>
            </a:extLst>
          </p:cNvPr>
          <p:cNvSpPr txBox="1"/>
          <p:nvPr/>
        </p:nvSpPr>
        <p:spPr>
          <a:xfrm>
            <a:off x="11066226" y="4669387"/>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App1</a:t>
            </a:r>
          </a:p>
          <a:p>
            <a:pPr algn="ctr"/>
            <a:r>
              <a:rPr lang="en-US" sz="1400" dirty="0">
                <a:solidFill>
                  <a:schemeClr val="bg2">
                    <a:lumMod val="75000"/>
                    <a:lumOff val="25000"/>
                  </a:schemeClr>
                </a:solidFill>
              </a:rPr>
              <a:t>Server</a:t>
            </a:r>
          </a:p>
        </p:txBody>
      </p:sp>
      <p:pic>
        <p:nvPicPr>
          <p:cNvPr id="105" name="Graphic 75">
            <a:extLst>
              <a:ext uri="{FF2B5EF4-FFF2-40B4-BE49-F238E27FC236}">
                <a16:creationId xmlns:a16="http://schemas.microsoft.com/office/drawing/2014/main" id="{BECA4009-A8D2-6F45-BB7F-FBDBE2787E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979809" y="3395446"/>
            <a:ext cx="906644" cy="906644"/>
          </a:xfrm>
          <a:prstGeom prst="rect">
            <a:avLst/>
          </a:prstGeom>
        </p:spPr>
      </p:pic>
      <p:sp>
        <p:nvSpPr>
          <p:cNvPr id="106" name="TextBox 105">
            <a:extLst>
              <a:ext uri="{FF2B5EF4-FFF2-40B4-BE49-F238E27FC236}">
                <a16:creationId xmlns:a16="http://schemas.microsoft.com/office/drawing/2014/main" id="{2D204CF7-A14F-114B-B0D5-9F79FF7D34FB}"/>
              </a:ext>
            </a:extLst>
          </p:cNvPr>
          <p:cNvSpPr txBox="1"/>
          <p:nvPr/>
        </p:nvSpPr>
        <p:spPr>
          <a:xfrm>
            <a:off x="12064746" y="3595274"/>
            <a:ext cx="737377" cy="523220"/>
          </a:xfrm>
          <a:prstGeom prst="rect">
            <a:avLst/>
          </a:prstGeom>
          <a:noFill/>
          <a:ln>
            <a:noFill/>
          </a:ln>
        </p:spPr>
        <p:txBody>
          <a:bodyPr wrap="square" rtlCol="0">
            <a:spAutoFit/>
          </a:bodyPr>
          <a:lstStyle/>
          <a:p>
            <a:pPr algn="ctr"/>
            <a:r>
              <a:rPr lang="en-US" sz="1400" dirty="0">
                <a:solidFill>
                  <a:schemeClr val="bg2">
                    <a:lumMod val="75000"/>
                    <a:lumOff val="25000"/>
                  </a:schemeClr>
                </a:solidFill>
              </a:rPr>
              <a:t>Web</a:t>
            </a:r>
          </a:p>
          <a:p>
            <a:pPr algn="ctr"/>
            <a:r>
              <a:rPr lang="en-US" sz="1400" dirty="0">
                <a:solidFill>
                  <a:schemeClr val="bg2">
                    <a:lumMod val="75000"/>
                    <a:lumOff val="25000"/>
                  </a:schemeClr>
                </a:solidFill>
              </a:rPr>
              <a:t>Server</a:t>
            </a:r>
          </a:p>
        </p:txBody>
      </p:sp>
    </p:spTree>
    <p:extLst>
      <p:ext uri="{BB962C8B-B14F-4D97-AF65-F5344CB8AC3E}">
        <p14:creationId xmlns:p14="http://schemas.microsoft.com/office/powerpoint/2010/main" val="1161955741"/>
      </p:ext>
    </p:extLst>
  </p:cSld>
  <p:clrMapOvr>
    <a:masterClrMapping/>
  </p:clrMapOvr>
  <p:transition>
    <p:fade/>
  </p:transition>
</p:sld>
</file>

<file path=ppt/theme/theme1.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2.xml><?xml version="1.0" encoding="utf-8"?>
<a:theme xmlns:a="http://schemas.openxmlformats.org/drawingml/2006/main" name="1_DeckTemplate-AWS-Dark">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Custom 1">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ckTemplate-Webinars-Dark [Read-Only]" id="{402BD02A-2650-4F64-B1CF-00558CFDD50D}" vid="{05405E5B-0C33-4055-B08D-7CE42BB48B2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AWS_REINVENT2019_16x9_Template_Dark_Final</Template>
  <TotalTime>7127</TotalTime>
  <Words>2763</Words>
  <Application>Microsoft Macintosh PowerPoint</Application>
  <PresentationFormat>Custom</PresentationFormat>
  <Paragraphs>685</Paragraphs>
  <Slides>54</Slides>
  <Notes>27</Notes>
  <HiddenSlides>16</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54</vt:i4>
      </vt:variant>
    </vt:vector>
  </HeadingPairs>
  <TitlesOfParts>
    <vt:vector size="75" baseType="lpstr">
      <vt:lpstr>Helvetica Neue</vt:lpstr>
      <vt:lpstr>Calibri</vt:lpstr>
      <vt:lpstr>Verdana</vt:lpstr>
      <vt:lpstr>Consolas</vt:lpstr>
      <vt:lpstr>Wingdings</vt:lpstr>
      <vt:lpstr>Segoe UI Semilight</vt:lpstr>
      <vt:lpstr>Helvetica</vt:lpstr>
      <vt:lpstr>Amazon Ember</vt:lpstr>
      <vt:lpstr>Amazon Ember Cd</vt:lpstr>
      <vt:lpstr>Amazon Ember Cd Bold</vt:lpstr>
      <vt:lpstr>Lucida Console</vt:lpstr>
      <vt:lpstr>Arial</vt:lpstr>
      <vt:lpstr>Amazon Ember Light</vt:lpstr>
      <vt:lpstr>Arial Black</vt:lpstr>
      <vt:lpstr>Amazon Ember Cd Light</vt:lpstr>
      <vt:lpstr>Times New Roman</vt:lpstr>
      <vt:lpstr>Amazon Ember Regular</vt:lpstr>
      <vt:lpstr>Segoe UI</vt:lpstr>
      <vt:lpstr>Amazon Ember Heavy</vt:lpstr>
      <vt:lpstr>4-05853_REINVENT_Template_Dark</vt:lpstr>
      <vt:lpstr>1_DeckTemplate-AWS-Dark</vt:lpstr>
      <vt:lpstr>Designing for failure: Architecting resilient systems on AWS</vt:lpstr>
      <vt:lpstr>Agenda</vt:lpstr>
      <vt:lpstr>Risk and Resiliency</vt:lpstr>
      <vt:lpstr>Business continuity</vt:lpstr>
      <vt:lpstr>Resilient AWS Infrastructure</vt:lpstr>
      <vt:lpstr>PowerPoint Presentation</vt:lpstr>
      <vt:lpstr>The four strategies for business continuity (Multi-Region)   </vt:lpstr>
      <vt:lpstr>Strategy: Backup &amp; restore (multi-region)</vt:lpstr>
      <vt:lpstr>Strategy: Pilot light (multi-region)</vt:lpstr>
      <vt:lpstr>Strategy: Pilot light (multi-region)</vt:lpstr>
      <vt:lpstr>Strategy: Warm Standby (Multi-Region)</vt:lpstr>
      <vt:lpstr>Strategy: Warm standby (multi-region)</vt:lpstr>
      <vt:lpstr>Strategy: Active-Active (Multi-Region)</vt:lpstr>
      <vt:lpstr>Technical Considerations (Data and Network)</vt:lpstr>
      <vt:lpstr>Amazon Simple Storage Service (S3) -  Cross-Region Replication</vt:lpstr>
      <vt:lpstr>Amazon Elastic Block Store (EBS) snapshots</vt:lpstr>
      <vt:lpstr>EBS Volume – Cross Region snapshot copy</vt:lpstr>
      <vt:lpstr>Amazon DynamoDB global tables Fully managed, multi-master, multi-region database </vt:lpstr>
      <vt:lpstr>Cross-region read replicas with Amazon Relational Database Service (RDS) and Amazon Aurora</vt:lpstr>
      <vt:lpstr>Inter-Region Virtual Private Cloud (VPC) Peering</vt:lpstr>
      <vt:lpstr>Inter-Region VPC Peering</vt:lpstr>
      <vt:lpstr>Multi-region multi-VPC connectivity</vt:lpstr>
      <vt:lpstr>PowerPoint Presentation</vt:lpstr>
      <vt:lpstr>Continuous Resilience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Amazon Web Services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Haight, Ryan</dc:creator>
  <cp:keywords>AWS RE:INVENT</cp:keywords>
  <cp:lastModifiedBy>Adrian Cockcroft</cp:lastModifiedBy>
  <cp:revision>54</cp:revision>
  <cp:lastPrinted>2019-06-18T21:36:09Z</cp:lastPrinted>
  <dcterms:created xsi:type="dcterms:W3CDTF">2019-07-31T13:39:46Z</dcterms:created>
  <dcterms:modified xsi:type="dcterms:W3CDTF">2020-03-10T16:15:32Z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